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3.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4.xml" ContentType="application/vnd.openxmlformats-officedocument.theme+xml"/>
  <Override PartName="/ppt/tags/tag103.xml" ContentType="application/vnd.openxmlformats-officedocument.presentationml.tags+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0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05.xml" ContentType="application/vnd.openxmlformats-officedocument.presentationml.tags+xml"/>
  <Override PartName="/ppt/notesSlides/notesSlide3.xml" ContentType="application/vnd.openxmlformats-officedocument.presentationml.notesSlide+xml"/>
  <Override PartName="/ppt/tags/tag106.xml" ContentType="application/vnd.openxmlformats-officedocument.presentationml.tags+xml"/>
  <Override PartName="/ppt/notesSlides/notesSlide4.xml" ContentType="application/vnd.openxmlformats-officedocument.presentationml.notesSlide+xml"/>
  <Override PartName="/ppt/tags/tag107.xml" ContentType="application/vnd.openxmlformats-officedocument.presentationml.tags+xml"/>
  <Override PartName="/ppt/notesSlides/notesSlide5.xml" ContentType="application/vnd.openxmlformats-officedocument.presentationml.notesSlide+xml"/>
  <Override PartName="/ppt/tags/tag108.xml" ContentType="application/vnd.openxmlformats-officedocument.presentationml.tags+xml"/>
  <Override PartName="/ppt/notesSlides/notesSlide6.xml" ContentType="application/vnd.openxmlformats-officedocument.presentationml.notesSlide+xml"/>
  <Override PartName="/ppt/tags/tag109.xml" ContentType="application/vnd.openxmlformats-officedocument.presentationml.tags+xml"/>
  <Override PartName="/ppt/notesSlides/notesSlide7.xml" ContentType="application/vnd.openxmlformats-officedocument.presentationml.notesSlide+xml"/>
  <Override PartName="/ppt/tags/tag1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62" r:id="rId5"/>
    <p:sldMasterId id="2147483816" r:id="rId6"/>
    <p:sldMasterId id="2147483870" r:id="rId7"/>
    <p:sldMasterId id="2147483917" r:id="rId8"/>
  </p:sldMasterIdLst>
  <p:notesMasterIdLst>
    <p:notesMasterId r:id="rId37"/>
  </p:notesMasterIdLst>
  <p:handoutMasterIdLst>
    <p:handoutMasterId r:id="rId38"/>
  </p:handoutMasterIdLst>
  <p:sldIdLst>
    <p:sldId id="268" r:id="rId9"/>
    <p:sldId id="2147475558" r:id="rId10"/>
    <p:sldId id="2147470573" r:id="rId11"/>
    <p:sldId id="2147470574" r:id="rId12"/>
    <p:sldId id="2147475021" r:id="rId13"/>
    <p:sldId id="5862" r:id="rId14"/>
    <p:sldId id="2147470560" r:id="rId15"/>
    <p:sldId id="269" r:id="rId16"/>
    <p:sldId id="2147475505" r:id="rId17"/>
    <p:sldId id="2147475506" r:id="rId18"/>
    <p:sldId id="299" r:id="rId19"/>
    <p:sldId id="2147475508" r:id="rId20"/>
    <p:sldId id="2147475512" r:id="rId21"/>
    <p:sldId id="2147475557" r:id="rId22"/>
    <p:sldId id="259" r:id="rId23"/>
    <p:sldId id="2147475504" r:id="rId24"/>
    <p:sldId id="1011" r:id="rId25"/>
    <p:sldId id="2147470572" r:id="rId26"/>
    <p:sldId id="2147475023" r:id="rId27"/>
    <p:sldId id="2147470575" r:id="rId28"/>
    <p:sldId id="2147475510" r:id="rId29"/>
    <p:sldId id="2147475507" r:id="rId30"/>
    <p:sldId id="2147475511" r:id="rId31"/>
    <p:sldId id="266" r:id="rId32"/>
    <p:sldId id="267" r:id="rId33"/>
    <p:sldId id="2147470577" r:id="rId34"/>
    <p:sldId id="2147475490" r:id="rId35"/>
    <p:sldId id="310" r:id="rId36"/>
  </p:sldIdLst>
  <p:sldSz cx="12192000" cy="6858000"/>
  <p:notesSz cx="6858000" cy="9144000"/>
  <p:embeddedFontLst>
    <p:embeddedFont>
      <p:font typeface="Metric" panose="020B0503030202060203" pitchFamily="34" charset="77"/>
      <p:regular r:id="rId39"/>
      <p:bold r:id="rId40"/>
      <p:italic r:id="rId41"/>
      <p:boldItalic r:id="rId42"/>
    </p:embeddedFont>
    <p:embeddedFont>
      <p:font typeface="MetricHPE" panose="020B0503030202060203" pitchFamily="34" charset="77"/>
      <p:regular r:id="rId43"/>
      <p:bold r:id="rId44"/>
      <p:italic r:id="rId45"/>
      <p:boldItalic r:id="rId46"/>
    </p:embeddedFont>
    <p:embeddedFont>
      <p:font typeface="MetricHPE Black" panose="020B0803030202060203" pitchFamily="34" charset="77"/>
      <p:bold r:id="rId47"/>
      <p:italic r:id="rId48"/>
      <p:boldItalic r:id="rId49"/>
    </p:embeddedFont>
    <p:embeddedFont>
      <p:font typeface="MetricHPE Light" panose="020B0303030202060203" pitchFamily="34" charset="77"/>
      <p:regular r:id="rId50"/>
      <p:italic r:id="rId51"/>
    </p:embeddedFont>
    <p:embeddedFont>
      <p:font typeface="MetricHPE Semibold" panose="020B0503030202060203" pitchFamily="34" charset="77"/>
      <p:regular r:id="rId52"/>
      <p:bold r:id="rId53"/>
      <p:italic r:id="rId54"/>
      <p:boldItalic r:id="rId55"/>
    </p:embeddedFont>
  </p:embeddedFontLst>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025F95-5272-4745-9EF1-26034E55252D}">
          <p14:sldIdLst>
            <p14:sldId id="268"/>
            <p14:sldId id="2147475558"/>
            <p14:sldId id="2147470573"/>
          </p14:sldIdLst>
        </p14:section>
        <p14:section name="Connecting to Customer Needs" id="{0FEAA3D9-2635-419A-B7CE-C5038B04C3C9}">
          <p14:sldIdLst>
            <p14:sldId id="2147470574"/>
            <p14:sldId id="2147475021"/>
            <p14:sldId id="5862"/>
          </p14:sldIdLst>
        </p14:section>
        <p14:section name="HPE ProLiant Gen11 Value Prop" id="{AD286001-04B0-404E-94C1-20973D822CED}">
          <p14:sldIdLst>
            <p14:sldId id="2147470560"/>
            <p14:sldId id="269"/>
            <p14:sldId id="2147475505"/>
            <p14:sldId id="2147475506"/>
            <p14:sldId id="299"/>
            <p14:sldId id="2147475508"/>
            <p14:sldId id="2147475512"/>
            <p14:sldId id="2147475557"/>
            <p14:sldId id="259"/>
            <p14:sldId id="2147475504"/>
            <p14:sldId id="1011"/>
          </p14:sldIdLst>
        </p14:section>
        <p14:section name="Handling Objections" id="{6DA03802-127C-425B-82CC-3FA475B7DE9A}">
          <p14:sldIdLst>
            <p14:sldId id="2147470572"/>
            <p14:sldId id="2147475023"/>
          </p14:sldIdLst>
        </p14:section>
        <p14:section name="Tools &amp; resources" id="{69B6A6D1-90B3-483B-9A78-FDE1E9D404F0}">
          <p14:sldIdLst>
            <p14:sldId id="2147470575"/>
            <p14:sldId id="2147475510"/>
            <p14:sldId id="2147475507"/>
            <p14:sldId id="2147475511"/>
            <p14:sldId id="266"/>
            <p14:sldId id="267"/>
          </p14:sldIdLst>
        </p14:section>
        <p14:section name="Appendix: Gen11 Portfolio Details" id="{B571EAD9-5CC1-4BD7-ADA9-A5D45571C75D}">
          <p14:sldIdLst>
            <p14:sldId id="2147470577"/>
            <p14:sldId id="2147475490"/>
            <p14:sldId id="310"/>
          </p14:sldIdLst>
        </p14:section>
      </p14:sectionLst>
    </p:ext>
    <p:ext uri="{EFAFB233-063F-42B5-8137-9DF3F51BA10A}">
      <p15:sldGuideLst xmlns:p15="http://schemas.microsoft.com/office/powerpoint/2012/main">
        <p15:guide id="1" orient="horz" pos="120" userDrawn="1">
          <p15:clr>
            <a:srgbClr val="A4A3A4"/>
          </p15:clr>
        </p15:guide>
        <p15:guide id="4" orient="horz" pos="4104" userDrawn="1">
          <p15:clr>
            <a:srgbClr val="A4A3A4"/>
          </p15:clr>
        </p15:guide>
        <p15:guide id="5" pos="1632" userDrawn="1">
          <p15:clr>
            <a:srgbClr val="A4A3A4"/>
          </p15:clr>
        </p15:guide>
        <p15:guide id="7" pos="2760" userDrawn="1">
          <p15:clr>
            <a:srgbClr val="A4A3A4"/>
          </p15:clr>
        </p15:guide>
        <p15:guide id="8" orient="horz" pos="1080" userDrawn="1">
          <p15:clr>
            <a:srgbClr val="A4A3A4"/>
          </p15:clr>
        </p15:guide>
        <p15:guide id="9" orient="horz" pos="124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53E879-4D0A-B534-211E-9D4A2C043153}" name="Anderson, Willa" initials="AW" userId="S::anderson@hpe.com::424156d3-0626-47bb-a08d-d7e15cb96662" providerId="AD"/>
  <p188:author id="{1C94B38B-9178-0A41-47AF-2AB16F68DF74}" name="Rea, Alejandra" initials="RA" userId="S::alejandra.rea@hpe.com::cc6e3a4e-2633-4276-b77d-92c42a372b6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a Seo" initials="" lastIdx="0" clrIdx="0"/>
  <p:cmAuthor id="2" name="Leopard, Heather" initials="LH" lastIdx="98" clrIdx="1">
    <p:extLst>
      <p:ext uri="{19B8F6BF-5375-455C-9EA6-DF929625EA0E}">
        <p15:presenceInfo xmlns:p15="http://schemas.microsoft.com/office/powerpoint/2012/main" userId="S-1-5-21-839522115-1383384898-515967899-4503884" providerId="AD"/>
      </p:ext>
    </p:extLst>
  </p:cmAuthor>
  <p:cmAuthor id="3" name="Corcoran, Jeffrey" initials="CJ" lastIdx="1" clrIdx="2">
    <p:extLst>
      <p:ext uri="{19B8F6BF-5375-455C-9EA6-DF929625EA0E}">
        <p15:presenceInfo xmlns:p15="http://schemas.microsoft.com/office/powerpoint/2012/main" userId="S-1-5-21-839522115-1383384898-515967899-2310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1H>
      <a:tcStyle>
        <a:tcBdr>
          <a:top>
            <a:lnRef idx="1">
              <a:schemeClr val="dk1"/>
            </a:lnRef>
          </a:top>
          <a:bottom>
            <a:lnRef idx="1">
              <a:schemeClr val="dk1"/>
            </a:lnRef>
          </a:bottom>
        </a:tcBdr>
      </a:tcStyle>
    </a:band1H>
    <a:band1V>
      <a:tcStyle>
        <a:tcBdr>
          <a:left>
            <a:lnRef idx="1">
              <a:schemeClr val="dk1"/>
            </a:lnRef>
          </a:left>
          <a:right>
            <a:lnRef idx="1">
              <a:schemeClr val="dk1"/>
            </a:lnRef>
          </a:right>
        </a:tcBdr>
      </a:tcStyle>
    </a:band1V>
    <a:band2V>
      <a:tcStyle>
        <a:tcBdr>
          <a:left>
            <a:lnRef idx="1">
              <a:schemeClr val="dk1"/>
            </a:lnRef>
          </a:left>
          <a:right>
            <a:lnRef idx="1">
              <a:schemeClr val="dk1"/>
            </a:lnRef>
          </a:right>
        </a:tcBdr>
      </a:tcStyle>
    </a:band2V>
    <a:lastCol>
      <a:tcTxStyle b="on"/>
      <a:tcStyle>
        <a:tcBdr/>
      </a:tcStyle>
    </a:lastCol>
    <a:firstCol>
      <a:tcTxStyle b="on"/>
      <a:tcStyle>
        <a:tcBdr/>
      </a:tcStyle>
    </a:firstCol>
    <a:lastRow>
      <a:tcTxStyle b="on"/>
      <a:tcStyle>
        <a:tcBdr>
          <a:top>
            <a:ln w="50800" cmpd="dbl">
              <a:solidFill>
                <a:schemeClr val="dk1"/>
              </a:solidFill>
            </a:ln>
          </a:top>
        </a:tcBdr>
      </a:tcStyle>
    </a:lastRow>
    <a:firstRow>
      <a:tcTxStyle b="on">
        <a:fontRef idx="minor">
          <a:scrgbClr r="0" g="0" b="0"/>
        </a:fontRef>
        <a:schemeClr val="lt1"/>
      </a:tcTxStyle>
      <a:tcStyle>
        <a:tcBdr/>
        <a:fillRef idx="1">
          <a:schemeClr val="dk1">
            <a:tint val="80000"/>
          </a:schemeClr>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80952" autoAdjust="0"/>
  </p:normalViewPr>
  <p:slideViewPr>
    <p:cSldViewPr snapToGrid="0">
      <p:cViewPr varScale="1">
        <p:scale>
          <a:sx n="102" d="100"/>
          <a:sy n="102" d="100"/>
        </p:scale>
        <p:origin x="1464" y="184"/>
      </p:cViewPr>
      <p:guideLst>
        <p:guide orient="horz" pos="120"/>
        <p:guide orient="horz" pos="4104"/>
        <p:guide pos="1632"/>
        <p:guide pos="2760"/>
        <p:guide orient="horz" pos="1080"/>
        <p:guide orient="horz" pos="1248"/>
      </p:guideLst>
    </p:cSldViewPr>
  </p:slideViewPr>
  <p:notesTextViewPr>
    <p:cViewPr>
      <p:scale>
        <a:sx n="75" d="100"/>
        <a:sy n="75" d="100"/>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1.fntdata"/><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gs" Target="tags/tag1.xml"/><Relationship Id="rId8" Type="http://schemas.openxmlformats.org/officeDocument/2006/relationships/slideMaster" Target="slideMasters/slideMaster5.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font" Target="fonts/font3.fntdata"/><Relationship Id="rId54" Type="http://schemas.openxmlformats.org/officeDocument/2006/relationships/font" Target="fonts/font16.fntdata"/><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1.fntdata"/><Relationship Id="rId57" Type="http://schemas.openxmlformats.org/officeDocument/2006/relationships/commentAuthors" Target="commentAuthor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latin typeface="MetricHPE" panose="020B0503030202060203" pitchFamily="34" charset="-18"/>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A61830-C416-483F-955E-54203C65B711}" type="datetimeFigureOut">
              <a:rPr lang="en-US">
                <a:latin typeface="MetricHPE" panose="020B0503030202060203" pitchFamily="34" charset="-18"/>
              </a:rPr>
              <a:t>5/15/24</a:t>
            </a:fld>
            <a:endParaRPr>
              <a:latin typeface="MetricHPE" panose="020B0503030202060203" pitchFamily="34" charset="-18"/>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latin typeface="MetricHPE" panose="020B0503030202060203" pitchFamily="34" charset="-18"/>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31B20-3646-4475-8BC4-560CAF715D08}" type="slidenum">
              <a:rPr>
                <a:latin typeface="MetricHPE" panose="020B0503030202060203" pitchFamily="34" charset="-18"/>
              </a:rPr>
              <a:t>‹nr.›</a:t>
            </a:fld>
            <a:endParaRPr>
              <a:latin typeface="MetricHPE" panose="020B0503030202060203" pitchFamily="34" charset="-18"/>
            </a:endParaRPr>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4572001" cy="25733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0" rtlCol="0">
            <a:normAutofit/>
          </a:bodyPr>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381000" y="8686800"/>
            <a:ext cx="4876800" cy="227013"/>
          </a:xfrm>
          <a:prstGeom prst="rect">
            <a:avLst/>
          </a:prstGeom>
        </p:spPr>
        <p:txBody>
          <a:bodyPr vert="horz" lIns="0" tIns="0" rIns="0" bIns="0" rtlCol="0" anchor="ctr"/>
          <a:lstStyle>
            <a:lvl1pPr algn="l">
              <a:defRPr sz="1000">
                <a:latin typeface="MetricHPE" panose="020B0503030202060203" pitchFamily="34" charset="-18"/>
              </a:defRPr>
            </a:lvl1pPr>
          </a:lstStyle>
          <a:p>
            <a:endParaRPr lang="en-US"/>
          </a:p>
        </p:txBody>
      </p:sp>
      <p:sp>
        <p:nvSpPr>
          <p:cNvPr id="7" name="Slide Number Placeholder 6"/>
          <p:cNvSpPr>
            <a:spLocks noGrp="1"/>
          </p:cNvSpPr>
          <p:nvPr>
            <p:ph type="sldNum" sz="quarter" idx="5"/>
          </p:nvPr>
        </p:nvSpPr>
        <p:spPr>
          <a:xfrm>
            <a:off x="5867400" y="8686800"/>
            <a:ext cx="609600" cy="227013"/>
          </a:xfrm>
          <a:prstGeom prst="rect">
            <a:avLst/>
          </a:prstGeom>
        </p:spPr>
        <p:txBody>
          <a:bodyPr vert="horz" lIns="0" tIns="0" rIns="0" bIns="0" rtlCol="0" anchor="ctr"/>
          <a:lstStyle>
            <a:lvl1pPr algn="r">
              <a:defRPr sz="1000">
                <a:latin typeface="MetricHPE" panose="020B0503030202060203" pitchFamily="34" charset="-18"/>
              </a:defRPr>
            </a:lvl1pPr>
          </a:lstStyle>
          <a:p>
            <a:fld id="{5BFEAE42-E3FE-4405-B7FC-4425D05B92A0}" type="slidenum">
              <a:rPr lang="en-US" smtClean="0"/>
              <a:pPr/>
              <a:t>‹nr.›</a:t>
            </a:fld>
            <a:endParaRPr lang="en-US"/>
          </a:p>
        </p:txBody>
      </p:sp>
      <p:sp>
        <p:nvSpPr>
          <p:cNvPr id="3" name="Header Placeholder 2">
            <a:extLst>
              <a:ext uri="{FF2B5EF4-FFF2-40B4-BE49-F238E27FC236}">
                <a16:creationId xmlns:a16="http://schemas.microsoft.com/office/drawing/2014/main" id="{1ABBFA18-F005-4413-AD3D-C41E73AAEA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SzPct val="25000"/>
      <a:buFont typeface="" panose="020B0303030202060203" pitchFamily="34" charset="0"/>
      <a:buChar char=" "/>
      <a:defRPr sz="1100" kern="1200">
        <a:solidFill>
          <a:schemeClr val="tx1"/>
        </a:solidFill>
        <a:latin typeface="MetricHPE" panose="020B0503030202060203" pitchFamily="34" charset="-18"/>
        <a:ea typeface="+mn-ea"/>
        <a:cs typeface="+mn-cs"/>
      </a:defRPr>
    </a:lvl1pPr>
    <a:lvl2pPr marL="228600" indent="-137160" algn="l" defTabSz="914400" rtl="0" eaLnBrk="1" latinLnBrk="0" hangingPunct="1">
      <a:spcBef>
        <a:spcPts val="600"/>
      </a:spcBef>
      <a:buFont typeface="" panose="020B0303030202060203" pitchFamily="34" charset="0"/>
      <a:buChar char="–"/>
      <a:defRPr sz="1050" kern="1200">
        <a:solidFill>
          <a:schemeClr val="tx1"/>
        </a:solidFill>
        <a:latin typeface="MetricHPE" panose="020B0503030202060203" pitchFamily="34" charset="-18"/>
        <a:ea typeface="+mn-ea"/>
        <a:cs typeface="+mn-cs"/>
      </a:defRPr>
    </a:lvl2pPr>
    <a:lvl3pPr marL="365760" indent="-109728" algn="l" defTabSz="914400" rtl="0" eaLnBrk="1" latinLnBrk="0" hangingPunct="1">
      <a:spcBef>
        <a:spcPts val="600"/>
      </a:spcBef>
      <a:buFont typeface="" panose="020B0303030202060203" pitchFamily="34" charset="0"/>
      <a:buChar char="–"/>
      <a:defRPr sz="1000" kern="1200">
        <a:solidFill>
          <a:schemeClr val="tx1"/>
        </a:solidFill>
        <a:latin typeface="MetricHPE" panose="020B0503030202060203" pitchFamily="34" charset="-18"/>
        <a:ea typeface="+mn-ea"/>
        <a:cs typeface="+mn-cs"/>
      </a:defRPr>
    </a:lvl3pPr>
    <a:lvl4pPr marL="548640" indent="-109728" algn="l" defTabSz="914400" rtl="0" eaLnBrk="1" latinLnBrk="0" hangingPunct="1">
      <a:spcBef>
        <a:spcPts val="600"/>
      </a:spcBef>
      <a:buFont typeface="" panose="020B0303030202060203" pitchFamily="34" charset="0"/>
      <a:buChar char="–"/>
      <a:defRPr sz="900" kern="1200">
        <a:solidFill>
          <a:schemeClr val="tx1"/>
        </a:solidFill>
        <a:latin typeface="MetricHPE" panose="020B0503030202060203" pitchFamily="34" charset="-18"/>
        <a:ea typeface="+mn-ea"/>
        <a:cs typeface="+mn-cs"/>
      </a:defRPr>
    </a:lvl4pPr>
    <a:lvl5pPr marL="731520" indent="-109728" algn="l" defTabSz="914400" rtl="0" eaLnBrk="1" latinLnBrk="0" hangingPunct="1">
      <a:spcBef>
        <a:spcPts val="600"/>
      </a:spcBef>
      <a:buFont typeface="" panose="020B0303030202060203" pitchFamily="34" charset="0"/>
      <a:buChar char="–"/>
      <a:defRPr sz="800" kern="1200">
        <a:solidFill>
          <a:schemeClr val="tx1"/>
        </a:solidFill>
        <a:latin typeface="MetricHPE" panose="020B0503030202060203" pitchFamily="34" charset="-1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pec.org/power_ssj2008/results/res2022q1/power_ssj2008-20220301-01169.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spec.org/power_ssj2008/results/res2022q4/power_ssj2008-20221020-01185.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742259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GB"/>
              <a:t>COM supports up to 50,000 servers</a:t>
            </a:r>
          </a:p>
        </p:txBody>
      </p:sp>
      <p:sp>
        <p:nvSpPr>
          <p:cNvPr id="4" name="Slide Number Placeholder 3"/>
          <p:cNvSpPr>
            <a:spLocks noGrp="1"/>
          </p:cNvSpPr>
          <p:nvPr>
            <p:ph type="sldNum" sz="quarter" idx="5"/>
          </p:nvPr>
        </p:nvSpPr>
        <p:spPr/>
        <p:txBody>
          <a:bodyPr/>
          <a:lstStyle/>
          <a:p>
            <a:fld id="{5BFEAE42-E3FE-4405-B7FC-4425D05B92A0}" type="slidenum">
              <a:rPr lang="en-US" smtClean="0"/>
              <a:pPr/>
              <a:t>15</a:t>
            </a:fld>
            <a:endParaRPr lang="en-US"/>
          </a:p>
        </p:txBody>
      </p:sp>
    </p:spTree>
    <p:extLst>
      <p:ext uri="{BB962C8B-B14F-4D97-AF65-F5344CB8AC3E}">
        <p14:creationId xmlns:p14="http://schemas.microsoft.com/office/powerpoint/2010/main" val="3524716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92500" lnSpcReduction="20000"/>
          </a:bodyPr>
          <a:lstStyle/>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b="1" i="0" u="sng" dirty="0">
                <a:solidFill>
                  <a:srgbClr val="1D1C1D"/>
                </a:solidFill>
                <a:effectLst/>
                <a:latin typeface="Slack-Lato"/>
              </a:rPr>
              <a:t>HPE Sustainable IT Discovery Questions: </a:t>
            </a: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b="1" i="0" dirty="0">
                <a:solidFill>
                  <a:srgbClr val="1D1C1D"/>
                </a:solidFill>
                <a:effectLst/>
                <a:latin typeface="Slack-Lato"/>
              </a:rPr>
              <a:t>Are you trying to reduce energy use, especially in your data center or IT infrastructure workspaces?</a:t>
            </a: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b="0" dirty="0"/>
              <a:t>HPE ProLiant Gen11 servers offer up to 43% more energy efficiency</a:t>
            </a:r>
            <a:r>
              <a:rPr lang="en-US" b="0" baseline="30000" dirty="0"/>
              <a:t>1</a:t>
            </a:r>
            <a:r>
              <a:rPr lang="en-US" b="0" dirty="0"/>
              <a:t> and up to 99% improved performance</a:t>
            </a:r>
            <a:r>
              <a:rPr lang="en-US" b="0" baseline="30000" dirty="0"/>
              <a:t>2</a:t>
            </a:r>
            <a:r>
              <a:rPr lang="en-US" b="0" dirty="0"/>
              <a:t> compared to previous generations to help lower energy consumption and reduce server footprints. </a:t>
            </a: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br>
              <a:rPr lang="en-US" b="1" dirty="0"/>
            </a:br>
            <a:r>
              <a:rPr lang="en-US" b="1" i="0" dirty="0">
                <a:solidFill>
                  <a:srgbClr val="1D1C1D"/>
                </a:solidFill>
                <a:effectLst/>
                <a:latin typeface="Slack-Lato"/>
              </a:rPr>
              <a:t>Do you need to be able to track IT energy usage and your carbon footprint?</a:t>
            </a: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b="0" i="0" dirty="0">
                <a:solidFill>
                  <a:srgbClr val="1D1C1D"/>
                </a:solidFill>
                <a:effectLst/>
                <a:latin typeface="Slack-Lato"/>
              </a:rPr>
              <a:t>HPE GreenLake for Compute Ops Management gives global visibility and insight across all compute devices across sites and deployment locations, including new sustainability insights with Carbon Footprint reports</a:t>
            </a:r>
          </a:p>
          <a:p>
            <a:pPr marL="9144" marR="0" lvl="0" indent="0" algn="l" defTabSz="914400" rtl="0" eaLnBrk="1" fontAlgn="auto" latinLnBrk="0" hangingPunct="1">
              <a:lnSpc>
                <a:spcPct val="100000"/>
              </a:lnSpc>
              <a:spcBef>
                <a:spcPts val="600"/>
              </a:spcBef>
              <a:spcAft>
                <a:spcPts val="0"/>
              </a:spcAft>
              <a:buClrTx/>
              <a:buSzPct val="25000"/>
              <a:buFont typeface="" panose="020B0303030202060203" pitchFamily="34" charset="0"/>
              <a:buNone/>
              <a:tabLst/>
              <a:defRPr/>
            </a:pPr>
            <a:endParaRPr lang="en-US" b="1" i="0" dirty="0">
              <a:solidFill>
                <a:srgbClr val="1D1C1D"/>
              </a:solidFill>
              <a:effectLst/>
              <a:latin typeface="Slack-Lato"/>
            </a:endParaRPr>
          </a:p>
          <a:p>
            <a:pPr marL="9144" marR="0" lvl="0" indent="0" algn="l" defTabSz="914400" rtl="0" eaLnBrk="1" fontAlgn="auto" latinLnBrk="0" hangingPunct="1">
              <a:lnSpc>
                <a:spcPct val="100000"/>
              </a:lnSpc>
              <a:spcBef>
                <a:spcPts val="600"/>
              </a:spcBef>
              <a:spcAft>
                <a:spcPts val="0"/>
              </a:spcAft>
              <a:buClrTx/>
              <a:buSzPct val="25000"/>
              <a:buFont typeface="" panose="020B0303030202060203" pitchFamily="34" charset="0"/>
              <a:buNone/>
              <a:tabLst/>
              <a:defRPr/>
            </a:pPr>
            <a:r>
              <a:rPr lang="en-US" b="1" i="0" dirty="0">
                <a:solidFill>
                  <a:srgbClr val="1D1C1D"/>
                </a:solidFill>
                <a:effectLst/>
                <a:latin typeface="Slack-Lato"/>
              </a:rPr>
              <a:t>Do you think infrastructure management (admin, maintenance, physical/firmware updates) should be easier?</a:t>
            </a:r>
          </a:p>
          <a:p>
            <a:pPr marL="9144" marR="0" lvl="0" indent="0" algn="l" defTabSz="914400" rtl="0" eaLnBrk="1" fontAlgn="auto" latinLnBrk="0" hangingPunct="1">
              <a:lnSpc>
                <a:spcPct val="100000"/>
              </a:lnSpc>
              <a:spcBef>
                <a:spcPts val="600"/>
              </a:spcBef>
              <a:spcAft>
                <a:spcPts val="0"/>
              </a:spcAft>
              <a:buClrTx/>
              <a:buSzPct val="25000"/>
              <a:buFont typeface="" panose="020B0303030202060203" pitchFamily="34" charset="0"/>
              <a:buNone/>
              <a:tabLst/>
              <a:defRPr/>
            </a:pPr>
            <a:r>
              <a:rPr lang="en-US" b="0" dirty="0"/>
              <a:t>HPE GreenLake for Compute Ops Management helps increase operational efficiency through secure automation of key processes. </a:t>
            </a:r>
          </a:p>
          <a:p>
            <a:pPr marL="9144" marR="0" lvl="0" indent="0" algn="l" defTabSz="914400" rtl="0" eaLnBrk="1" fontAlgn="auto" latinLnBrk="0" hangingPunct="1">
              <a:lnSpc>
                <a:spcPct val="100000"/>
              </a:lnSpc>
              <a:spcBef>
                <a:spcPts val="600"/>
              </a:spcBef>
              <a:spcAft>
                <a:spcPts val="0"/>
              </a:spcAft>
              <a:buClrTx/>
              <a:buSzPct val="25000"/>
              <a:buFont typeface="" panose="020B0303030202060203" pitchFamily="34" charset="0"/>
              <a:buNone/>
              <a:tabLst/>
              <a:defRPr/>
            </a:pPr>
            <a:br>
              <a:rPr lang="en-US" b="1" dirty="0"/>
            </a:br>
            <a:r>
              <a:rPr lang="en-US" b="1" i="0" dirty="0">
                <a:solidFill>
                  <a:srgbClr val="1D1C1D"/>
                </a:solidFill>
                <a:effectLst/>
                <a:latin typeface="Slack-Lato"/>
              </a:rPr>
              <a:t>Do you have a plan to consolidate your multi-gen IT environment?</a:t>
            </a:r>
          </a:p>
          <a:p>
            <a:pPr marL="9144" marR="0" lvl="0" indent="0" algn="l" defTabSz="914400" rtl="0" eaLnBrk="1" fontAlgn="auto" latinLnBrk="0" hangingPunct="1">
              <a:lnSpc>
                <a:spcPct val="100000"/>
              </a:lnSpc>
              <a:spcBef>
                <a:spcPts val="600"/>
              </a:spcBef>
              <a:spcAft>
                <a:spcPts val="0"/>
              </a:spcAft>
              <a:buClrTx/>
              <a:buSzPct val="25000"/>
              <a:buFont typeface="" panose="020B0303030202060203" pitchFamily="34" charset="0"/>
              <a:buNone/>
              <a:tabLst/>
              <a:defRPr/>
            </a:pPr>
            <a:r>
              <a:rPr lang="en-US" b="0" dirty="0"/>
              <a:t>Migrating to HPE ProLiant Gen11 and consolidating older IT can help your business decrease energy usage and reduce your carbon footprint. HPE ProLiant Gen11 servers utilize up to 42% less rack space for the same performance envelope with 25% power savings compared to previous models</a:t>
            </a:r>
            <a:r>
              <a:rPr lang="en-US" b="0" baseline="30000" dirty="0"/>
              <a:t>3</a:t>
            </a:r>
            <a:r>
              <a:rPr lang="en-US" b="0" dirty="0"/>
              <a:t>. </a:t>
            </a: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br>
              <a:rPr lang="en-US" b="1" dirty="0"/>
            </a:br>
            <a:r>
              <a:rPr lang="en-US" b="1" i="0" dirty="0">
                <a:solidFill>
                  <a:srgbClr val="1D1C1D"/>
                </a:solidFill>
                <a:effectLst/>
                <a:latin typeface="Slack-Lato"/>
              </a:rPr>
              <a:t>What is your product end-of-life strategy?</a:t>
            </a: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b="0" i="0" dirty="0">
                <a:solidFill>
                  <a:srgbClr val="1D1C1D"/>
                </a:solidFill>
                <a:effectLst/>
                <a:latin typeface="Slack-Lato"/>
              </a:rPr>
              <a:t>HPE can help you upcycle your IT and find untapped value in your IT estate. &gt;2.3M server assets have been given a second life over the last 3 years, with customers getting $1.3M back every working day in 2022</a:t>
            </a:r>
            <a:r>
              <a:rPr lang="en-US" b="0" i="0" baseline="30000" dirty="0">
                <a:solidFill>
                  <a:srgbClr val="1D1C1D"/>
                </a:solidFill>
                <a:effectLst/>
                <a:latin typeface="Slack-Lato"/>
              </a:rPr>
              <a:t>4</a:t>
            </a:r>
            <a:r>
              <a:rPr lang="en-US" b="0" i="0" dirty="0">
                <a:solidFill>
                  <a:srgbClr val="1D1C1D"/>
                </a:solidFill>
                <a:effectLst/>
                <a:latin typeface="Slack-Lato"/>
              </a:rPr>
              <a:t>. </a:t>
            </a:r>
          </a:p>
          <a:p>
            <a:pPr marL="9144" marR="0" lvl="0" indent="0" algn="l" defTabSz="914400" rtl="0" eaLnBrk="1" fontAlgn="auto" latinLnBrk="0" hangingPunct="1">
              <a:lnSpc>
                <a:spcPct val="100000"/>
              </a:lnSpc>
              <a:spcBef>
                <a:spcPts val="600"/>
              </a:spcBef>
              <a:spcAft>
                <a:spcPts val="0"/>
              </a:spcAft>
              <a:buClrTx/>
              <a:buSzPct val="25000"/>
              <a:buFont typeface="" panose="020B0303030202060203" pitchFamily="34" charset="0"/>
              <a:buNone/>
              <a:tabLst/>
              <a:defRPr/>
            </a:pPr>
            <a:endParaRPr lang="en-US" dirty="0"/>
          </a:p>
          <a:p>
            <a:pPr marL="237744" marR="0" lvl="0" indent="-228600" algn="l" defTabSz="914400" rtl="0" eaLnBrk="1" fontAlgn="auto" latinLnBrk="0" hangingPunct="1">
              <a:lnSpc>
                <a:spcPct val="100000"/>
              </a:lnSpc>
              <a:spcBef>
                <a:spcPts val="600"/>
              </a:spcBef>
              <a:spcAft>
                <a:spcPts val="0"/>
              </a:spcAft>
              <a:buClrTx/>
              <a:buSzPct val="25000"/>
              <a:buFont typeface="" panose="020B0303030202060203" pitchFamily="34" charset="0"/>
              <a:buAutoNum type="arabicPeriod"/>
              <a:tabLst/>
              <a:defRPr/>
            </a:pPr>
            <a:r>
              <a:rPr lang="en-US" sz="1100" i="1" dirty="0">
                <a:effectLst/>
                <a:latin typeface="MetricHPE Light" panose="020B0303030202060203" pitchFamily="34" charset="77"/>
                <a:ea typeface="Times New Roman" panose="02020603050405020304" pitchFamily="18" charset="0"/>
                <a:cs typeface="Times New Roman" panose="02020603050405020304" pitchFamily="18" charset="0"/>
              </a:rPr>
              <a:t>Comparing HPE ProLiant DL385 Gen11 to HPE ProLiant DL385 Gen10 Plus v2. SPEC and the name SPECpower_ssj are registered trademarks of the Standard Performance Evaluation Corporation (SPEC). The stated results are published as of 11-10-22; see spec.org. All rights reserved.</a:t>
            </a:r>
          </a:p>
          <a:p>
            <a:pPr marL="237744" marR="0" lvl="0" indent="-228600" algn="l" defTabSz="914400" rtl="0" eaLnBrk="1" fontAlgn="auto" latinLnBrk="0" hangingPunct="1">
              <a:lnSpc>
                <a:spcPct val="100000"/>
              </a:lnSpc>
              <a:spcBef>
                <a:spcPts val="600"/>
              </a:spcBef>
              <a:spcAft>
                <a:spcPts val="0"/>
              </a:spcAft>
              <a:buClrTx/>
              <a:buSzPct val="25000"/>
              <a:buFont typeface="" panose="020B0303030202060203" pitchFamily="34" charset="0"/>
              <a:buAutoNum type="arabicPeriod"/>
              <a:tabLst/>
              <a:defRPr/>
            </a:pPr>
            <a:r>
              <a:rPr lang="en-US" sz="1100" i="1" dirty="0">
                <a:effectLst/>
                <a:latin typeface="MetricHPE Light" panose="020B0303030202060203" pitchFamily="34" charset="77"/>
                <a:ea typeface="Times New Roman" panose="02020603050405020304" pitchFamily="18" charset="0"/>
                <a:cs typeface="Times New Roman" panose="02020603050405020304" pitchFamily="18" charset="0"/>
              </a:rPr>
              <a:t>Compared to previous generation. SPEC and the names SPEC CPU, SPECrate, SPECspeed are registered trademarks of the Standard Performance Evaluation Corporation (SPEC). The stated results are published as of 11-10-22; see spec.org. All rights reserved.</a:t>
            </a:r>
          </a:p>
          <a:p>
            <a:pPr marL="237744" marR="0" lvl="0" indent="-228600" algn="l" defTabSz="914400" rtl="0" eaLnBrk="1" fontAlgn="auto" latinLnBrk="0" hangingPunct="1">
              <a:lnSpc>
                <a:spcPct val="100000"/>
              </a:lnSpc>
              <a:spcBef>
                <a:spcPts val="600"/>
              </a:spcBef>
              <a:spcAft>
                <a:spcPts val="0"/>
              </a:spcAft>
              <a:buClrTx/>
              <a:buSzPct val="25000"/>
              <a:buFont typeface="" panose="020B0303030202060203" pitchFamily="34" charset="0"/>
              <a:buAutoNum type="arabicPeriod"/>
              <a:tabLst/>
              <a:defRPr/>
            </a:pPr>
            <a:r>
              <a:rPr kumimoji="0" lang="en-US" sz="1100" b="0" i="0" u="none" strike="noStrike" kern="1200" cap="none" spc="0" normalizeH="0" baseline="0" noProof="0" dirty="0">
                <a:ln>
                  <a:noFill/>
                </a:ln>
                <a:solidFill>
                  <a:prstClr val="white"/>
                </a:solidFill>
                <a:effectLst/>
                <a:uLnTx/>
                <a:uFillTx/>
                <a:latin typeface="MetricHPE Light" panose="020B0303030202060203" pitchFamily="34" charset="0"/>
                <a:ea typeface="+mn-ea"/>
                <a:cs typeface="+mn-cs"/>
              </a:rPr>
              <a:t>25% power savings and 43% less space that previous model (for same 100% performance)</a:t>
            </a:r>
            <a:r>
              <a:rPr kumimoji="0" lang="en-US" sz="1100" b="0" i="0" u="sng" strike="noStrike" kern="1200" cap="none" spc="0" normalizeH="0" baseline="0" noProof="0" dirty="0">
                <a:ln>
                  <a:noFill/>
                </a:ln>
                <a:solidFill>
                  <a:prstClr val="white"/>
                </a:solidFill>
                <a:effectLst/>
                <a:uLnTx/>
                <a:uFillTx/>
                <a:latin typeface="MetricHPE Light" panose="020B0303030202060203" pitchFamily="34" charset="0"/>
                <a:ea typeface="+mn-ea"/>
                <a:cs typeface="+mn-cs"/>
              </a:rPr>
              <a:t>:</a:t>
            </a:r>
            <a:r>
              <a:rPr kumimoji="0" lang="en-US" sz="1100" b="0" i="0" u="none" strike="noStrike" kern="1200" cap="none" spc="0" normalizeH="0" baseline="0" noProof="0" dirty="0">
                <a:ln>
                  <a:noFill/>
                </a:ln>
                <a:solidFill>
                  <a:prstClr val="white"/>
                </a:solidFill>
                <a:effectLst/>
                <a:uLnTx/>
                <a:uFillTx/>
                <a:latin typeface="MetricHPE Light" panose="020B0303030202060203" pitchFamily="34" charset="0"/>
                <a:ea typeface="+mn-ea"/>
                <a:cs typeface="+mn-cs"/>
              </a:rPr>
              <a:t> SPEC and the name SPECpower_ssj are registered trademarks of the Standard Performance Evaluation Corporation (SPEC). The stated results (#</a:t>
            </a:r>
            <a:r>
              <a:rPr kumimoji="0" lang="en-US" sz="1100" b="0" i="0" u="none" strike="noStrike" kern="1200" cap="none" spc="0" normalizeH="0" baseline="0" noProof="0" dirty="0">
                <a:ln>
                  <a:noFill/>
                </a:ln>
                <a:solidFill>
                  <a:prstClr val="white"/>
                </a:solidFill>
                <a:effectLst/>
                <a:uLnTx/>
                <a:uFillTx/>
                <a:latin typeface="MetricHPE Light" panose="020B0303030202060203" pitchFamily="34" charset="0"/>
                <a:ea typeface="+mn-ea"/>
                <a:cs typeface="+mn-cs"/>
                <a:hlinkClick r:id="rId3">
                  <a:extLst>
                    <a:ext uri="{A12FA001-AC4F-418D-AE19-62706E023703}">
                      <ahyp:hlinkClr xmlns:ahyp="http://schemas.microsoft.com/office/drawing/2018/hyperlinkcolor" val="tx"/>
                    </a:ext>
                  </a:extLst>
                </a:hlinkClick>
              </a:rPr>
              <a:t>1169</a:t>
            </a:r>
            <a:r>
              <a:rPr kumimoji="0" lang="en-US" sz="1100" b="0" i="0" u="none" strike="noStrike" kern="1200" cap="none" spc="0" normalizeH="0" baseline="0" noProof="0" dirty="0">
                <a:ln>
                  <a:noFill/>
                </a:ln>
                <a:solidFill>
                  <a:prstClr val="white"/>
                </a:solidFill>
                <a:effectLst/>
                <a:uLnTx/>
                <a:uFillTx/>
                <a:latin typeface="MetricHPE Light" panose="020B0303030202060203" pitchFamily="34" charset="0"/>
                <a:ea typeface="+mn-ea"/>
                <a:cs typeface="+mn-cs"/>
              </a:rPr>
              <a:t> and </a:t>
            </a:r>
            <a:r>
              <a:rPr kumimoji="0" lang="en-US" sz="1100" b="0" i="0" u="none" strike="noStrike" kern="1200" cap="none" spc="0" normalizeH="0" baseline="0" noProof="0" dirty="0">
                <a:ln>
                  <a:noFill/>
                </a:ln>
                <a:solidFill>
                  <a:prstClr val="white"/>
                </a:solidFill>
                <a:effectLst/>
                <a:uLnTx/>
                <a:uFillTx/>
                <a:latin typeface="MetricHPE Light" panose="020B0303030202060203" pitchFamily="34" charset="0"/>
                <a:ea typeface="+mn-ea"/>
                <a:cs typeface="+mn-cs"/>
                <a:hlinkClick r:id="rId4">
                  <a:extLst>
                    <a:ext uri="{A12FA001-AC4F-418D-AE19-62706E023703}">
                      <ahyp:hlinkClr xmlns:ahyp="http://schemas.microsoft.com/office/drawing/2018/hyperlinkcolor" val="tx"/>
                    </a:ext>
                  </a:extLst>
                </a:hlinkClick>
              </a:rPr>
              <a:t>1185</a:t>
            </a:r>
            <a:r>
              <a:rPr kumimoji="0" lang="en-US" sz="1100" b="0" i="0" u="none" strike="noStrike" kern="1200" cap="none" spc="0" normalizeH="0" baseline="0" noProof="0" dirty="0">
                <a:ln>
                  <a:noFill/>
                </a:ln>
                <a:solidFill>
                  <a:prstClr val="white"/>
                </a:solidFill>
                <a:effectLst/>
                <a:uLnTx/>
                <a:uFillTx/>
                <a:latin typeface="MetricHPE Light" panose="020B0303030202060203" pitchFamily="34" charset="0"/>
                <a:ea typeface="+mn-ea"/>
                <a:cs typeface="+mn-cs"/>
              </a:rPr>
              <a:t>) are published as of  2-16-23; see. spec.org All rights reserved. HPE ProLiant DL385 Gen11</a:t>
            </a:r>
          </a:p>
          <a:p>
            <a:pPr marL="237744" marR="0" lvl="0" indent="-228600" algn="l" defTabSz="914400" rtl="0" eaLnBrk="1" fontAlgn="auto" latinLnBrk="0" hangingPunct="1">
              <a:lnSpc>
                <a:spcPct val="100000"/>
              </a:lnSpc>
              <a:spcBef>
                <a:spcPts val="600"/>
              </a:spcBef>
              <a:spcAft>
                <a:spcPts val="0"/>
              </a:spcAft>
              <a:buClrTx/>
              <a:buSzPct val="25000"/>
              <a:buFont typeface="" panose="020B0303030202060203" pitchFamily="34" charset="0"/>
              <a:buAutoNum type="arabicPeriod"/>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HPE Technology Renewal Center FY2022 Data Report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37744" marR="0" lvl="0" indent="-228600" algn="l" defTabSz="914400" rtl="0" eaLnBrk="1" fontAlgn="auto" latinLnBrk="0" hangingPunct="1">
              <a:lnSpc>
                <a:spcPct val="100000"/>
              </a:lnSpc>
              <a:spcBef>
                <a:spcPts val="600"/>
              </a:spcBef>
              <a:spcAft>
                <a:spcPts val="0"/>
              </a:spcAft>
              <a:buClrTx/>
              <a:buSzPct val="25000"/>
              <a:buFont typeface="" panose="020B0303030202060203" pitchFamily="34" charset="0"/>
              <a:buAutoNum type="arabicPeriod"/>
              <a:tabLst/>
              <a:defRPr/>
            </a:pPr>
            <a:endParaRPr kumimoji="0" lang="en-US" sz="1100" b="0" i="0" u="none" strike="noStrike" kern="1200" cap="none" spc="0" normalizeH="0" baseline="0" noProof="0" dirty="0">
              <a:ln>
                <a:noFill/>
              </a:ln>
              <a:solidFill>
                <a:prstClr val="white"/>
              </a:solidFill>
              <a:effectLst/>
              <a:uLnTx/>
              <a:uFillTx/>
              <a:latin typeface="MetricHPE Light" panose="020B0303030202060203" pitchFamily="34" charset="0"/>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endParaRPr lang="en-US" sz="1100" i="1" dirty="0">
              <a:effectLst/>
              <a:latin typeface="MetricHPE Light" panose="020B0303030202060203" pitchFamily="34" charset="77"/>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3299065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a:t>1. </a:t>
            </a:r>
            <a:r>
              <a:rPr lang="en-US" b="0" i="0">
                <a:solidFill>
                  <a:srgbClr val="000000"/>
                </a:solidFill>
                <a:effectLst/>
                <a:latin typeface="Arial" panose="020B0604020202020204" pitchFamily="34" charset="0"/>
              </a:rPr>
              <a:t>“Hybrid Cloud Adoption Survey,” </a:t>
            </a:r>
            <a:r>
              <a:rPr lang="en-US" b="0" i="0" err="1">
                <a:solidFill>
                  <a:srgbClr val="000000"/>
                </a:solidFill>
                <a:effectLst/>
                <a:latin typeface="Arial" panose="020B0604020202020204" pitchFamily="34" charset="0"/>
              </a:rPr>
              <a:t>Hornetsecurity</a:t>
            </a:r>
            <a:r>
              <a:rPr lang="en-US" b="0" i="0">
                <a:solidFill>
                  <a:srgbClr val="000000"/>
                </a:solidFill>
                <a:effectLst/>
                <a:latin typeface="Arial" panose="020B0604020202020204" pitchFamily="34" charset="0"/>
              </a:rPr>
              <a:t>, March 2022 https://www.hornetsecurity.com/us/security-information-us/hybrid-cloud-adoption-survey/</a:t>
            </a:r>
            <a:endParaRPr lang="en-GB"/>
          </a:p>
        </p:txBody>
      </p:sp>
      <p:sp>
        <p:nvSpPr>
          <p:cNvPr id="4" name="Slide Number Placeholder 3"/>
          <p:cNvSpPr>
            <a:spLocks noGrp="1"/>
          </p:cNvSpPr>
          <p:nvPr>
            <p:ph type="sldNum" sz="quarter" idx="5"/>
          </p:nvPr>
        </p:nvSpPr>
        <p:spPr/>
        <p:txBody>
          <a:bodyPr/>
          <a:lstStyle/>
          <a:p>
            <a:fld id="{5BFEAE42-E3FE-4405-B7FC-4425D05B92A0}" type="slidenum">
              <a:rPr lang="en-US" smtClean="0"/>
              <a:pPr/>
              <a:t>19</a:t>
            </a:fld>
            <a:endParaRPr lang="en-US"/>
          </a:p>
        </p:txBody>
      </p:sp>
    </p:spTree>
    <p:extLst>
      <p:ext uri="{BB962C8B-B14F-4D97-AF65-F5344CB8AC3E}">
        <p14:creationId xmlns:p14="http://schemas.microsoft.com/office/powerpoint/2010/main" val="1820431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C278F-EE9E-49C1-9E15-A4899C79AB0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428234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EAE42-E3FE-4405-B7FC-4425D05B92A0}" type="slidenum">
              <a:rPr lang="en-US" smtClean="0"/>
              <a:pPr/>
              <a:t>25</a:t>
            </a:fld>
            <a:endParaRPr lang="en-US"/>
          </a:p>
        </p:txBody>
      </p:sp>
    </p:spTree>
    <p:extLst>
      <p:ext uri="{BB962C8B-B14F-4D97-AF65-F5344CB8AC3E}">
        <p14:creationId xmlns:p14="http://schemas.microsoft.com/office/powerpoint/2010/main" val="3148907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2030118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b="1" i="1"/>
              <a:t>Intent of Slide: Show COM’s seven feature themes</a:t>
            </a:r>
          </a:p>
          <a:p>
            <a:endParaRPr lang="en-US" b="1"/>
          </a:p>
          <a:p>
            <a:r>
              <a:rPr lang="en-US" b="0"/>
              <a:t>The pillars at the foundation of Compute Ops Management – automated, security, unified management, and simplicity – map to 7 important customer capabilities.</a:t>
            </a:r>
          </a:p>
          <a:p>
            <a:endParaRPr lang="en-US" b="0"/>
          </a:p>
          <a:p>
            <a:r>
              <a:rPr lang="en-US" b="0"/>
              <a:t>These 7 capabilities are also the key investment areas for the development of Compute Ops Management. Customer benefits, features, and improvements are delivered in each area.</a:t>
            </a:r>
          </a:p>
          <a:p>
            <a:endParaRPr lang="en-US" b="0"/>
          </a:p>
          <a:p>
            <a:r>
              <a:rPr lang="en-US" b="0" i="1"/>
              <a:t>Latest feature list can be found at: hpe.com/</a:t>
            </a:r>
            <a:r>
              <a:rPr lang="en-US" b="0" i="1" err="1"/>
              <a:t>psnow</a:t>
            </a:r>
            <a:r>
              <a:rPr lang="en-US" b="0" i="1"/>
              <a:t>/doc/a50006391enw  </a:t>
            </a:r>
          </a:p>
          <a:p>
            <a:endParaRPr lang="en-US" b="0" i="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370254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PH_Notes"/>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7929F333-FACE-DF47-A5BE-6161F3AB7EC8}" type="slidenum">
              <a:rPr lang="en-US" smtClean="0"/>
              <a:t>6</a:t>
            </a:fld>
            <a:endParaRPr lang="en-US"/>
          </a:p>
        </p:txBody>
      </p:sp>
    </p:spTree>
    <p:extLst>
      <p:ext uri="{BB962C8B-B14F-4D97-AF65-F5344CB8AC3E}">
        <p14:creationId xmlns:p14="http://schemas.microsoft.com/office/powerpoint/2010/main" val="1316697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Pct val="25000"/>
              <a:buFont typeface="" panose="020B0303030202060203" pitchFamily="34" charset="0"/>
              <a:buNone/>
              <a:tabLst/>
              <a:defRPr/>
            </a:pPr>
            <a:r>
              <a:rPr lang="en-US" sz="1800">
                <a:solidFill>
                  <a:srgbClr val="141516"/>
                </a:solidFill>
                <a:effectLst/>
                <a:ea typeface="Times New Roman" panose="02020603050405020304" pitchFamily="18" charset="0"/>
                <a:cs typeface="Times New Roman" panose="02020603050405020304" pitchFamily="18" charset="0"/>
              </a:rPr>
              <a:t>HPE ProLiant is secure, efficient, optimized, and it’s engineered for hybrid environments. It supports distributed approaches, moving compute out of centralized datacenters and deploying it as a backbone throughout your operations—across multiple clouds, multiple datacenters and at the edge. And it’s simple to operate, with location-agnostic, cloud-based compute management ensuring visibility and consistency despite increasingly diverse compute locations and workloads: unifying operations across the lifecycle and throughout the environment, while empowering security and automation. </a:t>
            </a:r>
            <a:endParaRPr lang="en-US" sz="1800">
              <a:effectLst/>
              <a:ea typeface="Times New Roman" panose="02020603050405020304" pitchFamily="18" charset="0"/>
              <a:cs typeface="Times New Roman" panose="02020603050405020304" pitchFamily="18" charset="0"/>
            </a:endParaRPr>
          </a:p>
          <a:p>
            <a:pPr marL="0" marR="0" indent="0" algn="l">
              <a:spcBef>
                <a:spcPts val="0"/>
              </a:spcBef>
              <a:spcAft>
                <a:spcPts val="300"/>
              </a:spcAft>
              <a:buNone/>
            </a:pPr>
            <a:endParaRPr lang="en-US" sz="1800">
              <a:solidFill>
                <a:srgbClr val="000000"/>
              </a:solidFill>
              <a:effectLst/>
              <a:ea typeface="Calibri" panose="020F0502020204030204" pitchFamily="34" charset="0"/>
            </a:endParaRPr>
          </a:p>
          <a:p>
            <a:pPr marL="0" marR="0" algn="l">
              <a:spcBef>
                <a:spcPts val="0"/>
              </a:spcBef>
              <a:spcAft>
                <a:spcPts val="300"/>
              </a:spcAft>
            </a:pPr>
            <a:r>
              <a:rPr lang="en-US" sz="1800">
                <a:solidFill>
                  <a:srgbClr val="000000"/>
                </a:solidFill>
                <a:effectLst/>
                <a:ea typeface="Calibri" panose="020F0502020204030204" pitchFamily="34" charset="0"/>
              </a:rPr>
              <a:t>Compute engineered for your hybrid world.</a:t>
            </a:r>
            <a:endParaRPr lang="en-US" sz="1800">
              <a:effectLst/>
              <a:ea typeface="Calibri" panose="020F0502020204030204" pitchFamily="34" charset="0"/>
            </a:endParaRPr>
          </a:p>
          <a:p>
            <a:pPr marL="342900" marR="0" lvl="0" indent="-342900" algn="l">
              <a:spcBef>
                <a:spcPts val="0"/>
              </a:spcBef>
              <a:spcAft>
                <a:spcPts val="300"/>
              </a:spcAft>
              <a:buFont typeface="Symbol" panose="05050102010706020507" pitchFamily="18" charset="2"/>
              <a:buChar char=""/>
            </a:pPr>
            <a:r>
              <a:rPr lang="en-US" sz="1800">
                <a:solidFill>
                  <a:srgbClr val="000000"/>
                </a:solidFill>
                <a:effectLst/>
                <a:ea typeface="Calibri" panose="020F0502020204030204" pitchFamily="34" charset="0"/>
              </a:rPr>
              <a:t>Secure, efficient, optimized and sustainable.</a:t>
            </a:r>
            <a:endParaRPr lang="en-US" sz="1800">
              <a:effectLst/>
              <a:ea typeface="Calibri" panose="020F0502020204030204" pitchFamily="34" charset="0"/>
            </a:endParaRPr>
          </a:p>
          <a:p>
            <a:pPr marL="342900" marR="0" lvl="0" indent="-342900" algn="l">
              <a:spcBef>
                <a:spcPts val="0"/>
              </a:spcBef>
              <a:spcAft>
                <a:spcPts val="300"/>
              </a:spcAft>
              <a:buFont typeface="Symbol" panose="05050102010706020507" pitchFamily="18" charset="2"/>
              <a:buChar char=""/>
            </a:pPr>
            <a:r>
              <a:rPr lang="en-US" sz="1800">
                <a:solidFill>
                  <a:srgbClr val="000000"/>
                </a:solidFill>
                <a:effectLst/>
                <a:ea typeface="Calibri" panose="020F0502020204030204" pitchFamily="34" charset="0"/>
              </a:rPr>
              <a:t>Deployable as a backbone throughout your environment.</a:t>
            </a:r>
            <a:endParaRPr lang="en-US" sz="1800">
              <a:effectLst/>
              <a:ea typeface="Calibri" panose="020F0502020204030204" pitchFamily="34" charset="0"/>
            </a:endParaRPr>
          </a:p>
          <a:p>
            <a:pPr marL="342900" marR="0" lvl="0" indent="-342900" algn="l">
              <a:spcBef>
                <a:spcPts val="0"/>
              </a:spcBef>
              <a:spcAft>
                <a:spcPts val="300"/>
              </a:spcAft>
              <a:buFont typeface="Symbol" panose="05050102010706020507" pitchFamily="18" charset="2"/>
              <a:buChar char=""/>
            </a:pPr>
            <a:r>
              <a:rPr lang="en-US" sz="1800">
                <a:solidFill>
                  <a:srgbClr val="000000"/>
                </a:solidFill>
                <a:effectLst/>
                <a:ea typeface="Calibri" panose="020F0502020204030204" pitchFamily="34" charset="0"/>
              </a:rPr>
              <a:t>Managed through a cloud-based control layer</a:t>
            </a:r>
            <a:endParaRPr lang="en-US" sz="1800">
              <a:solidFill>
                <a:schemeClr val="tx1"/>
              </a:solidFill>
              <a:effectLst/>
              <a:ea typeface="Calibri" panose="020F0502020204030204" pitchFamily="34" charset="0"/>
            </a:endParaRPr>
          </a:p>
          <a:p>
            <a:pPr marL="342900" marR="0" lvl="0" indent="-342900" algn="l">
              <a:spcBef>
                <a:spcPts val="0"/>
              </a:spcBef>
              <a:spcAft>
                <a:spcPts val="300"/>
              </a:spcAft>
              <a:buFont typeface="Symbol" panose="05050102010706020507" pitchFamily="18" charset="2"/>
              <a:buChar char=""/>
            </a:pPr>
            <a:r>
              <a:rPr lang="en-US" sz="1800">
                <a:solidFill>
                  <a:srgbClr val="000000"/>
                </a:solidFill>
                <a:effectLst/>
                <a:ea typeface="Calibri" panose="020F0502020204030204" pitchFamily="34" charset="0"/>
                <a:cs typeface="Times New Roman" panose="02020603050405020304" pitchFamily="18" charset="0"/>
              </a:rPr>
              <a:t>Available for purchase, or as a service through HPE GreenLake</a:t>
            </a:r>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601283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62500" lnSpcReduction="20000"/>
          </a:bodyPr>
          <a:lstStyle/>
          <a:p>
            <a:r>
              <a:rPr lang="en-US" sz="1100" b="1" kern="1200" dirty="0">
                <a:solidFill>
                  <a:schemeClr val="tx1"/>
                </a:solidFill>
                <a:effectLst/>
                <a:latin typeface="MetricHPE" panose="020B0503030202060203" pitchFamily="34" charset="0"/>
                <a:sym typeface="MetricHPE" panose="020B0503030202060203" pitchFamily="34" charset="0"/>
              </a:rPr>
              <a:t>Key takeaway: Simplify the way you control compute from edge to cloud with an intuitive cloud operating experience. </a:t>
            </a:r>
            <a:endParaRPr lang="en-US" sz="1100" kern="1200" dirty="0">
              <a:solidFill>
                <a:schemeClr val="tx1"/>
              </a:solidFill>
              <a:effectLst/>
              <a:latin typeface="MetricHPE" panose="020B0503030202060203" pitchFamily="34" charset="0"/>
              <a:sym typeface="MetricHPE" panose="020B0503030202060203" pitchFamily="34" charset="0"/>
            </a:endParaRPr>
          </a:p>
          <a:p>
            <a:endParaRPr lang="en-US" sz="1100" kern="1200" dirty="0">
              <a:solidFill>
                <a:schemeClr val="tx1"/>
              </a:solidFill>
              <a:effectLst/>
              <a:latin typeface="MetricHPE" panose="020B0503030202060203" pitchFamily="34" charset="0"/>
              <a:sym typeface="MetricHPE" panose="020B0503030202060203" pitchFamily="34" charset="0"/>
            </a:endParaRPr>
          </a:p>
          <a:p>
            <a:r>
              <a:rPr lang="en-US" sz="1100" kern="1200" dirty="0">
                <a:solidFill>
                  <a:schemeClr val="tx1"/>
                </a:solidFill>
                <a:effectLst/>
                <a:latin typeface="MetricHPE" panose="020B0503030202060203" pitchFamily="34" charset="0"/>
                <a:sym typeface="MetricHPE" panose="020B0503030202060203" pitchFamily="34" charset="0"/>
              </a:rPr>
              <a:t>Transform business operations and pivot your team from reactive to proactive with global visibility and insight through a unified console. </a:t>
            </a:r>
          </a:p>
          <a:p>
            <a:r>
              <a:rPr lang="en-US" sz="1100" kern="1200" dirty="0">
                <a:solidFill>
                  <a:schemeClr val="tx1"/>
                </a:solidFill>
                <a:effectLst/>
                <a:latin typeface="MetricHPE" panose="020B0503030202060203" pitchFamily="34" charset="0"/>
                <a:sym typeface="MetricHPE" panose="020B0503030202060203" pitchFamily="34" charset="0"/>
              </a:rPr>
              <a:t>The next-gen HPE ProLiant is engineered with a cloud experience, no matter if you choose a purchase or consumption model.</a:t>
            </a:r>
          </a:p>
          <a:p>
            <a:endParaRPr lang="en-US" sz="1100" kern="1200" dirty="0">
              <a:solidFill>
                <a:schemeClr val="tx1"/>
              </a:solidFill>
              <a:effectLst/>
              <a:latin typeface="MetricHPE" panose="020B0503030202060203" pitchFamily="34" charset="0"/>
              <a:sym typeface="MetricHPE" panose="020B0503030202060203" pitchFamily="34" charset="0"/>
            </a:endParaRPr>
          </a:p>
          <a:p>
            <a:r>
              <a:rPr lang="en-US" sz="1100" kern="1200" dirty="0">
                <a:solidFill>
                  <a:schemeClr val="tx1"/>
                </a:solidFill>
                <a:effectLst/>
                <a:latin typeface="MetricHPE" panose="020B0503030202060203" pitchFamily="34" charset="0"/>
                <a:sym typeface="MetricHPE" panose="020B0503030202060203" pitchFamily="34" charset="0"/>
              </a:rPr>
              <a:t>Business outcomes:</a:t>
            </a:r>
          </a:p>
          <a:p>
            <a:pPr lvl="1"/>
            <a:r>
              <a:rPr lang="en-US" sz="1050" kern="1200" dirty="0">
                <a:solidFill>
                  <a:schemeClr val="tx1"/>
                </a:solidFill>
                <a:effectLst/>
                <a:latin typeface="MetricHPE" panose="020B0503030202060203" pitchFamily="34" charset="0"/>
                <a:sym typeface="MetricHPE" panose="020B0503030202060203" pitchFamily="34" charset="0"/>
              </a:rPr>
              <a:t>Modernize lifecycle management with cloud simplicity</a:t>
            </a:r>
          </a:p>
          <a:p>
            <a:pPr lvl="1"/>
            <a:r>
              <a:rPr lang="en-US" sz="1050" kern="1200" dirty="0">
                <a:solidFill>
                  <a:schemeClr val="tx1"/>
                </a:solidFill>
                <a:effectLst/>
                <a:latin typeface="MetricHPE" panose="020B0503030202060203" pitchFamily="34" charset="0"/>
                <a:sym typeface="MetricHPE" panose="020B0503030202060203" pitchFamily="34" charset="0"/>
              </a:rPr>
              <a:t>Unify compute management with a centralized console for self-service operations</a:t>
            </a:r>
          </a:p>
          <a:p>
            <a:pPr lvl="1"/>
            <a:r>
              <a:rPr lang="en-US" sz="1050" kern="1200" dirty="0">
                <a:solidFill>
                  <a:schemeClr val="tx1"/>
                </a:solidFill>
                <a:effectLst/>
                <a:latin typeface="MetricHPE" panose="020B0503030202060203" pitchFamily="34" charset="0"/>
                <a:sym typeface="MetricHPE" panose="020B0503030202060203" pitchFamily="34" charset="0"/>
              </a:rPr>
              <a:t>Automate tasks for efficiency, reducing manual effort in deployment, and achieve seamless, simplified support and lifecycle management. </a:t>
            </a:r>
          </a:p>
          <a:p>
            <a:pPr lvl="1"/>
            <a:r>
              <a:rPr lang="en-US" sz="1050" kern="1200" dirty="0">
                <a:solidFill>
                  <a:schemeClr val="tx1"/>
                </a:solidFill>
                <a:effectLst/>
                <a:latin typeface="MetricHPE" panose="020B0503030202060203" pitchFamily="34" charset="0"/>
                <a:sym typeface="MetricHPE" panose="020B0503030202060203" pitchFamily="34" charset="0"/>
              </a:rPr>
              <a:t>Securely bring cloud agility to distributed compute infrastructure</a:t>
            </a:r>
          </a:p>
          <a:p>
            <a:pPr lvl="1"/>
            <a:endParaRPr lang="en-US" sz="1050" b="0" i="0" kern="1200" dirty="0">
              <a:solidFill>
                <a:schemeClr val="tx1"/>
              </a:solidFill>
              <a:effectLst/>
              <a:latin typeface="MetricHPE" panose="020B0503030202060203" pitchFamily="34" charset="0"/>
              <a:sym typeface="MetricHPE" panose="020B0503030202060203" pitchFamily="34" charset="0"/>
            </a:endParaRPr>
          </a:p>
          <a:p>
            <a:pPr marL="91440" lvl="1" indent="0">
              <a:buNone/>
            </a:pPr>
            <a:r>
              <a:rPr lang="en-US" sz="1050" b="1" i="0" kern="1200" dirty="0">
                <a:solidFill>
                  <a:schemeClr val="tx1"/>
                </a:solidFill>
                <a:effectLst/>
                <a:latin typeface="MetricHPE" panose="020B0503030202060203" pitchFamily="34" charset="0"/>
                <a:sym typeface="MetricHPE" panose="020B0503030202060203" pitchFamily="34" charset="0"/>
              </a:rPr>
              <a:t>Key competitive differentiators: </a:t>
            </a:r>
          </a:p>
          <a:p>
            <a:pPr marL="91440" lvl="1" indent="0">
              <a:buNone/>
            </a:pPr>
            <a:r>
              <a:rPr lang="en-US" b="0" i="0" dirty="0">
                <a:solidFill>
                  <a:srgbClr val="1D1C1D"/>
                </a:solidFill>
                <a:effectLst/>
                <a:latin typeface="Slack-Lato"/>
              </a:rPr>
              <a:t>• Dell Apex Console does not update firmware.</a:t>
            </a:r>
            <a:br>
              <a:rPr lang="en-US" dirty="0"/>
            </a:br>
            <a:r>
              <a:rPr lang="en-US" b="0" i="0" dirty="0">
                <a:solidFill>
                  <a:srgbClr val="1D1C1D"/>
                </a:solidFill>
                <a:effectLst/>
                <a:latin typeface="Slack-Lato"/>
              </a:rPr>
              <a:t>• Lenovo was unclear if </a:t>
            </a:r>
            <a:r>
              <a:rPr lang="en-US" b="0" i="0" dirty="0" err="1">
                <a:solidFill>
                  <a:srgbClr val="1D1C1D"/>
                </a:solidFill>
                <a:effectLst/>
                <a:latin typeface="Slack-Lato"/>
              </a:rPr>
              <a:t>XClarity</a:t>
            </a:r>
            <a:r>
              <a:rPr lang="en-US" b="0" i="0" dirty="0">
                <a:solidFill>
                  <a:srgbClr val="1D1C1D"/>
                </a:solidFill>
                <a:effectLst/>
                <a:latin typeface="Slack-Lato"/>
              </a:rPr>
              <a:t> One could even perform global firmware updates.</a:t>
            </a:r>
            <a:br>
              <a:rPr lang="en-US" dirty="0"/>
            </a:br>
            <a:r>
              <a:rPr lang="en-US" b="0" i="0" dirty="0">
                <a:solidFill>
                  <a:srgbClr val="1D1C1D"/>
                </a:solidFill>
                <a:effectLst/>
                <a:latin typeface="Slack-Lato"/>
              </a:rPr>
              <a:t>• Lenovo addressed sustainability with a pay-as-you-go service utilization to help prevent over-provisioning and helps reduce energy consumption.</a:t>
            </a:r>
            <a:br>
              <a:rPr lang="en-US" dirty="0"/>
            </a:br>
            <a:r>
              <a:rPr lang="en-US" b="0" i="0" dirty="0">
                <a:solidFill>
                  <a:srgbClr val="1D1C1D"/>
                </a:solidFill>
                <a:effectLst/>
                <a:latin typeface="Slack-Lato"/>
              </a:rPr>
              <a:t>• Cisco </a:t>
            </a:r>
            <a:r>
              <a:rPr lang="en-US" b="0" i="0" dirty="0" err="1">
                <a:solidFill>
                  <a:srgbClr val="1D1C1D"/>
                </a:solidFill>
                <a:effectLst/>
                <a:latin typeface="Slack-Lato"/>
              </a:rPr>
              <a:t>Intersight</a:t>
            </a:r>
            <a:r>
              <a:rPr lang="en-US" b="0" i="0" dirty="0">
                <a:solidFill>
                  <a:srgbClr val="1D1C1D"/>
                </a:solidFill>
                <a:effectLst/>
                <a:latin typeface="Slack-Lato"/>
              </a:rPr>
              <a:t> is too complex for edge-specific use cases.</a:t>
            </a:r>
            <a:endParaRPr lang="en-US" sz="1050" b="1" i="0" kern="1200" dirty="0">
              <a:solidFill>
                <a:schemeClr val="tx1"/>
              </a:solidFill>
              <a:effectLst/>
              <a:latin typeface="MetricHPE" panose="020B0503030202060203" pitchFamily="34" charset="0"/>
              <a:sym typeface="MetricHPE" panose="020B0503030202060203" pitchFamily="34" charset="0"/>
            </a:endParaRPr>
          </a:p>
          <a:p>
            <a:pPr lvl="1"/>
            <a:endParaRPr lang="en-US" sz="1050" b="0" i="0" kern="1200" dirty="0">
              <a:solidFill>
                <a:schemeClr val="tx1"/>
              </a:solidFill>
              <a:effectLst/>
              <a:latin typeface="MetricHPE" panose="020B0503030202060203" pitchFamily="34" charset="0"/>
              <a:sym typeface="MetricHPE" panose="020B0503030202060203" pitchFamily="34" charset="0"/>
            </a:endParaRPr>
          </a:p>
          <a:p>
            <a:pPr marL="0" marR="0" algn="l">
              <a:lnSpc>
                <a:spcPct val="107000"/>
              </a:lnSpc>
              <a:spcBef>
                <a:spcPts val="0"/>
              </a:spcBef>
              <a:spcAft>
                <a:spcPts val="0"/>
              </a:spcAft>
            </a:pPr>
            <a:r>
              <a:rPr lang="en-US" sz="1200" b="1" u="sng" dirty="0">
                <a:solidFill>
                  <a:srgbClr val="000000"/>
                </a:solidFill>
                <a:latin typeface="+mj-lt"/>
                <a:ea typeface="Calibri" panose="020F0502020204030204" pitchFamily="34" charset="0"/>
                <a:cs typeface="Times New Roman" panose="02020603050405020304" pitchFamily="18" charset="0"/>
              </a:rPr>
              <a:t>Discovery Questions</a:t>
            </a:r>
          </a:p>
          <a:p>
            <a:pPr marL="0" marR="0">
              <a:lnSpc>
                <a:spcPct val="107000"/>
              </a:lnSpc>
              <a:spcBef>
                <a:spcPts val="0"/>
              </a:spcBef>
              <a:spcAft>
                <a:spcPts val="0"/>
              </a:spcAft>
            </a:pPr>
            <a:r>
              <a:rPr lang="en-US" sz="1000" b="1" dirty="0">
                <a:solidFill>
                  <a:srgbClr val="000000"/>
                </a:solidFill>
                <a:latin typeface="+mj-lt"/>
                <a:ea typeface="Calibri" panose="020F0502020204030204" pitchFamily="34" charset="0"/>
                <a:cs typeface="Times New Roman" panose="02020603050405020304" pitchFamily="18" charset="0"/>
              </a:rPr>
              <a:t>Do you need to s</a:t>
            </a:r>
            <a:r>
              <a:rPr lang="en-US" sz="1000" b="1" dirty="0">
                <a:solidFill>
                  <a:srgbClr val="000000"/>
                </a:solidFill>
                <a:effectLst/>
                <a:latin typeface="+mj-lt"/>
                <a:ea typeface="Calibri" panose="020F0502020204030204" pitchFamily="34" charset="0"/>
                <a:cs typeface="Times New Roman" panose="02020603050405020304" pitchFamily="18" charset="0"/>
              </a:rPr>
              <a:t>implify server deployment?</a:t>
            </a:r>
            <a:endParaRPr lang="en-GB" sz="10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latin typeface="+mj-lt"/>
                <a:ea typeface="Calibri" panose="020F0502020204030204" pitchFamily="34" charset="0"/>
                <a:cs typeface="Times New Roman" panose="02020603050405020304" pitchFamily="18" charset="0"/>
              </a:rPr>
              <a:t>Explain how they can automatically</a:t>
            </a:r>
            <a:r>
              <a:rPr lang="en-GB" sz="1000" dirty="0">
                <a:effectLst/>
                <a:latin typeface="+mj-lt"/>
                <a:ea typeface="Calibri" panose="020F0502020204030204" pitchFamily="34" charset="0"/>
                <a:cs typeface="Times New Roman" panose="02020603050405020304" pitchFamily="18" charset="0"/>
              </a:rPr>
              <a:t> discover and configure servers, with a low‑touch experience. </a:t>
            </a: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000000"/>
                </a:solidFill>
                <a:effectLst/>
                <a:latin typeface="+mj-lt"/>
                <a:ea typeface="Calibri" panose="020F0502020204030204" pitchFamily="34" charset="0"/>
                <a:cs typeface="Times New Roman" panose="02020603050405020304" pitchFamily="18" charset="0"/>
              </a:rPr>
              <a:t>Easily onboard 1000s of distributed devices.</a:t>
            </a:r>
            <a:endParaRPr lang="en-GB" sz="1000" dirty="0">
              <a:effectLst/>
              <a:latin typeface="+mj-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000000"/>
                </a:solidFill>
                <a:effectLst/>
                <a:latin typeface="+mj-lt"/>
                <a:ea typeface="Calibri" panose="020F0502020204030204" pitchFamily="34" charset="0"/>
                <a:cs typeface="Times New Roman" panose="02020603050405020304" pitchFamily="18" charset="0"/>
              </a:rPr>
              <a:t>Reduce time to deploy.</a:t>
            </a:r>
            <a:endParaRPr lang="en-GB" sz="1000" dirty="0">
              <a:effectLst/>
              <a:latin typeface="+mj-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000000"/>
                </a:solidFill>
                <a:effectLst/>
                <a:latin typeface="+mj-lt"/>
                <a:ea typeface="Calibri" panose="020F0502020204030204" pitchFamily="34" charset="0"/>
                <a:cs typeface="Times New Roman" panose="02020603050405020304" pitchFamily="18" charset="0"/>
              </a:rPr>
              <a:t>Take a consistent, secure, governed approach.</a:t>
            </a:r>
            <a:endParaRPr lang="en-GB" sz="10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latin typeface="+mj-lt"/>
                <a:ea typeface="Calibri" panose="020F0502020204030204" pitchFamily="34" charset="0"/>
                <a:cs typeface="Times New Roman" panose="02020603050405020304" pitchFamily="18" charset="0"/>
              </a:rPr>
              <a:t> </a:t>
            </a:r>
            <a:endParaRPr lang="en-GB" sz="10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dirty="0">
                <a:solidFill>
                  <a:srgbClr val="000000"/>
                </a:solidFill>
                <a:effectLst/>
                <a:latin typeface="+mj-lt"/>
                <a:ea typeface="Calibri" panose="020F0502020204030204" pitchFamily="34" charset="0"/>
                <a:cs typeface="Times New Roman" panose="02020603050405020304" pitchFamily="18" charset="0"/>
              </a:rPr>
              <a:t>Does maintaining your tools take too much time?</a:t>
            </a:r>
            <a:endParaRPr lang="en-GB" sz="10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latin typeface="+mj-lt"/>
                <a:ea typeface="Calibri" panose="020F0502020204030204" pitchFamily="34" charset="0"/>
                <a:cs typeface="Times New Roman" panose="02020603050405020304" pitchFamily="18" charset="0"/>
              </a:rPr>
              <a:t>If yes, </a:t>
            </a:r>
            <a:r>
              <a:rPr lang="en-US" sz="1000" dirty="0">
                <a:solidFill>
                  <a:srgbClr val="000000"/>
                </a:solidFill>
                <a:latin typeface="+mj-lt"/>
                <a:ea typeface="Calibri" panose="020F0502020204030204" pitchFamily="34" charset="0"/>
                <a:cs typeface="Times New Roman" panose="02020603050405020304" pitchFamily="18" charset="0"/>
              </a:rPr>
              <a:t>they can </a:t>
            </a:r>
            <a:r>
              <a:rPr lang="en-US" sz="1000" dirty="0">
                <a:solidFill>
                  <a:srgbClr val="000000"/>
                </a:solidFill>
                <a:effectLst/>
                <a:latin typeface="+mj-lt"/>
                <a:ea typeface="Calibri" panose="020F0502020204030204" pitchFamily="34" charset="0"/>
                <a:cs typeface="Times New Roman" panose="02020603050405020304" pitchFamily="18" charset="0"/>
              </a:rPr>
              <a:t>enjoy a consistent experience from edge to cloud, delivered for you by HPE.</a:t>
            </a:r>
            <a:endParaRPr lang="en-GB" sz="1000" dirty="0">
              <a:effectLst/>
              <a:latin typeface="+mj-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000000"/>
                </a:solidFill>
                <a:effectLst/>
                <a:latin typeface="+mj-lt"/>
                <a:ea typeface="Calibri" panose="020F0502020204030204" pitchFamily="34" charset="0"/>
                <a:cs typeface="Times New Roman" panose="02020603050405020304" pitchFamily="18" charset="0"/>
              </a:rPr>
              <a:t>Use the same tools and processes across your entire environment.</a:t>
            </a:r>
            <a:endParaRPr lang="en-GB" sz="1000" dirty="0">
              <a:effectLst/>
              <a:latin typeface="+mj-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000000"/>
                </a:solidFill>
                <a:effectLst/>
                <a:latin typeface="+mj-lt"/>
                <a:ea typeface="Calibri" panose="020F0502020204030204" pitchFamily="34" charset="0"/>
                <a:cs typeface="Times New Roman" panose="02020603050405020304" pitchFamily="18" charset="0"/>
              </a:rPr>
              <a:t>Always have the newest software version, tools, and features.</a:t>
            </a:r>
            <a:endParaRPr lang="en-GB" sz="1000" dirty="0">
              <a:effectLst/>
              <a:latin typeface="+mj-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000000"/>
                </a:solidFill>
                <a:effectLst/>
                <a:latin typeface="+mj-lt"/>
                <a:ea typeface="Calibri" panose="020F0502020204030204" pitchFamily="34" charset="0"/>
                <a:cs typeface="Times New Roman" panose="02020603050405020304" pitchFamily="18" charset="0"/>
              </a:rPr>
              <a:t>Scale instantly and massively.</a:t>
            </a:r>
            <a:endParaRPr lang="en-GB" sz="10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latin typeface="+mj-lt"/>
                <a:ea typeface="Calibri" panose="020F0502020204030204" pitchFamily="34" charset="0"/>
                <a:cs typeface="Times New Roman" panose="02020603050405020304" pitchFamily="18" charset="0"/>
              </a:rPr>
              <a:t> </a:t>
            </a:r>
            <a:endParaRPr lang="en-GB" sz="10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dirty="0">
                <a:solidFill>
                  <a:srgbClr val="000000"/>
                </a:solidFill>
                <a:effectLst/>
                <a:latin typeface="+mj-lt"/>
                <a:ea typeface="Calibri" panose="020F0502020204030204" pitchFamily="34" charset="0"/>
                <a:cs typeface="Times New Roman" panose="02020603050405020304" pitchFamily="18" charset="0"/>
              </a:rPr>
              <a:t>How do you know your cloud data is secure?</a:t>
            </a:r>
            <a:endParaRPr lang="en-GB" sz="10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latin typeface="+mj-lt"/>
                <a:ea typeface="Calibri" panose="020F0502020204030204" pitchFamily="34" charset="0"/>
                <a:cs typeface="Times New Roman" panose="02020603050405020304" pitchFamily="18" charset="0"/>
              </a:rPr>
              <a:t>Explain how HPE </a:t>
            </a:r>
            <a:r>
              <a:rPr lang="en-US" sz="1000" dirty="0">
                <a:solidFill>
                  <a:srgbClr val="000000"/>
                </a:solidFill>
                <a:latin typeface="+mj-lt"/>
                <a:ea typeface="Calibri" panose="020F0502020204030204" pitchFamily="34" charset="0"/>
                <a:cs typeface="Times New Roman" panose="02020603050405020304" pitchFamily="18" charset="0"/>
              </a:rPr>
              <a:t>b</a:t>
            </a:r>
            <a:r>
              <a:rPr lang="en-US" sz="1000" dirty="0">
                <a:solidFill>
                  <a:srgbClr val="000000"/>
                </a:solidFill>
                <a:effectLst/>
                <a:latin typeface="+mj-lt"/>
                <a:ea typeface="Calibri" panose="020F0502020204030204" pitchFamily="34" charset="0"/>
                <a:cs typeface="Times New Roman" panose="02020603050405020304" pitchFamily="18" charset="0"/>
              </a:rPr>
              <a:t>rings enterprise cloud security to wherever compute lives.</a:t>
            </a:r>
            <a:endParaRPr lang="en-GB" sz="1000" dirty="0">
              <a:effectLst/>
              <a:latin typeface="+mj-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000000"/>
                </a:solidFill>
                <a:effectLst/>
                <a:latin typeface="+mj-lt"/>
                <a:ea typeface="Calibri" panose="020F0502020204030204" pitchFamily="34" charset="0"/>
                <a:cs typeface="Times New Roman" panose="02020603050405020304" pitchFamily="18" charset="0"/>
              </a:rPr>
              <a:t>Protect identities with multifactor authentication.</a:t>
            </a:r>
            <a:endParaRPr lang="en-GB" sz="1000" dirty="0">
              <a:effectLst/>
              <a:latin typeface="+mj-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000000"/>
                </a:solidFill>
                <a:effectLst/>
                <a:latin typeface="+mj-lt"/>
                <a:ea typeface="Calibri" panose="020F0502020204030204" pitchFamily="34" charset="0"/>
                <a:cs typeface="Times New Roman" panose="02020603050405020304" pitchFamily="18" charset="0"/>
              </a:rPr>
              <a:t>Use the world’s most secure industry‑standard server platform.</a:t>
            </a:r>
            <a:endParaRPr lang="en-GB" sz="1000" dirty="0">
              <a:effectLst/>
              <a:latin typeface="+mj-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000000"/>
                </a:solidFill>
                <a:effectLst/>
                <a:latin typeface="+mj-lt"/>
                <a:ea typeface="Calibri" panose="020F0502020204030204" pitchFamily="34" charset="0"/>
                <a:cs typeface="Times New Roman" panose="02020603050405020304" pitchFamily="18" charset="0"/>
              </a:rPr>
              <a:t>Encrypt and isolate cloud data.</a:t>
            </a:r>
          </a:p>
          <a:p>
            <a:pPr marL="342900" marR="0" lvl="0" indent="-342900">
              <a:lnSpc>
                <a:spcPct val="107000"/>
              </a:lnSpc>
              <a:spcBef>
                <a:spcPts val="0"/>
              </a:spcBef>
              <a:spcAft>
                <a:spcPts val="0"/>
              </a:spcAft>
              <a:buFont typeface="Arial" panose="020B0604020202020204" pitchFamily="34" charset="0"/>
              <a:buChar char="•"/>
            </a:pPr>
            <a:endParaRPr lang="en-US" sz="1000" dirty="0">
              <a:solidFill>
                <a:srgbClr val="000000"/>
              </a:solidFill>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dirty="0">
                <a:solidFill>
                  <a:srgbClr val="000000"/>
                </a:solidFill>
                <a:effectLst/>
                <a:latin typeface="+mj-lt"/>
                <a:ea typeface="Calibri" panose="020F0502020204030204" pitchFamily="34" charset="0"/>
                <a:cs typeface="Times New Roman" panose="02020603050405020304" pitchFamily="18" charset="0"/>
              </a:rPr>
              <a:t>Would you like to </a:t>
            </a:r>
            <a:r>
              <a:rPr lang="en-US" sz="1000" b="1" dirty="0">
                <a:solidFill>
                  <a:srgbClr val="000000"/>
                </a:solidFill>
                <a:latin typeface="+mj-lt"/>
                <a:ea typeface="Calibri" panose="020F0502020204030204" pitchFamily="34" charset="0"/>
                <a:cs typeface="Times New Roman" panose="02020603050405020304" pitchFamily="18" charset="0"/>
              </a:rPr>
              <a:t>r</a:t>
            </a:r>
            <a:r>
              <a:rPr lang="en-US" sz="1000" b="1" dirty="0">
                <a:solidFill>
                  <a:srgbClr val="000000"/>
                </a:solidFill>
                <a:effectLst/>
                <a:latin typeface="+mj-lt"/>
                <a:ea typeface="Calibri" panose="020F0502020204030204" pitchFamily="34" charset="0"/>
                <a:cs typeface="Times New Roman" panose="02020603050405020304" pitchFamily="18" charset="0"/>
              </a:rPr>
              <a:t>educe server downtime?</a:t>
            </a:r>
            <a:endParaRPr lang="en-GB" sz="10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latin typeface="+mj-lt"/>
                <a:ea typeface="Calibri" panose="020F0502020204030204" pitchFamily="34" charset="0"/>
                <a:cs typeface="Times New Roman" panose="02020603050405020304" pitchFamily="18" charset="0"/>
              </a:rPr>
              <a:t>A</a:t>
            </a:r>
            <a:r>
              <a:rPr lang="en-US" sz="1000" dirty="0">
                <a:solidFill>
                  <a:srgbClr val="000000"/>
                </a:solidFill>
                <a:effectLst/>
                <a:latin typeface="+mj-lt"/>
                <a:ea typeface="Calibri" panose="020F0502020204030204" pitchFamily="34" charset="0"/>
                <a:cs typeface="Times New Roman" panose="02020603050405020304" pitchFamily="18" charset="0"/>
              </a:rPr>
              <a:t>utomation can shrink maintenance windows with consistent processes reducing </a:t>
            </a:r>
            <a:r>
              <a:rPr lang="en-GB" sz="1000" dirty="0">
                <a:effectLst/>
                <a:latin typeface="+mj-lt"/>
                <a:ea typeface="Calibri" panose="020F0502020204030204" pitchFamily="34" charset="0"/>
                <a:cs typeface="Times New Roman" panose="02020603050405020304" pitchFamily="18" charset="0"/>
              </a:rPr>
              <a:t>manual errors. </a:t>
            </a: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000000"/>
                </a:solidFill>
                <a:effectLst/>
                <a:latin typeface="+mj-lt"/>
                <a:ea typeface="Calibri" panose="020F0502020204030204" pitchFamily="34" charset="0"/>
                <a:cs typeface="Times New Roman" panose="02020603050405020304" pitchFamily="18" charset="0"/>
              </a:rPr>
              <a:t>Resolve problems before they occur with self‑healing capabilities.</a:t>
            </a:r>
            <a:endParaRPr lang="en-GB" sz="1000" dirty="0">
              <a:effectLst/>
              <a:latin typeface="+mj-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000000"/>
                </a:solidFill>
                <a:effectLst/>
                <a:latin typeface="+mj-lt"/>
                <a:ea typeface="Calibri" panose="020F0502020204030204" pitchFamily="34" charset="0"/>
                <a:cs typeface="Times New Roman" panose="02020603050405020304" pitchFamily="18" charset="0"/>
              </a:rPr>
              <a:t>Automate software updates to simplify operations.</a:t>
            </a:r>
            <a:endParaRPr lang="en-GB" sz="10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latin typeface="+mj-lt"/>
                <a:ea typeface="Calibri" panose="020F0502020204030204" pitchFamily="34" charset="0"/>
                <a:cs typeface="Times New Roman" panose="02020603050405020304" pitchFamily="18" charset="0"/>
              </a:rPr>
              <a:t> </a:t>
            </a:r>
            <a:endParaRPr lang="en-GB" sz="1000" b="0" dirty="0">
              <a:solidFill>
                <a:schemeClr val="tx1"/>
              </a:solidFill>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00" b="1" dirty="0">
                <a:solidFill>
                  <a:srgbClr val="000000"/>
                </a:solidFill>
                <a:effectLst/>
                <a:latin typeface="+mj-lt"/>
                <a:ea typeface="Calibri" panose="020F0502020204030204" pitchFamily="34" charset="0"/>
                <a:cs typeface="Times New Roman" panose="02020603050405020304" pitchFamily="18" charset="0"/>
              </a:rPr>
              <a:t>Are you interested in eliminating complexity and freeing up time so that you can focus on your business?</a:t>
            </a:r>
            <a:endParaRPr lang="en-GB" sz="10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latin typeface="+mj-lt"/>
                <a:ea typeface="Calibri" panose="020F0502020204030204" pitchFamily="34" charset="0"/>
                <a:cs typeface="Times New Roman" panose="02020603050405020304" pitchFamily="18" charset="0"/>
              </a:rPr>
              <a:t>If yes, let them know they can manage their entire environment in real time in one place, with fewer steps. </a:t>
            </a:r>
            <a:endParaRPr lang="en-GB" sz="1000" dirty="0">
              <a:effectLst/>
              <a:latin typeface="+mj-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000000"/>
                </a:solidFill>
                <a:effectLst/>
                <a:latin typeface="+mj-lt"/>
                <a:ea typeface="Calibri" panose="020F0502020204030204" pitchFamily="34" charset="0"/>
                <a:cs typeface="Times New Roman" panose="02020603050405020304" pitchFamily="18" charset="0"/>
              </a:rPr>
              <a:t>Access up to thousands of servers across remote sites, edge systems, </a:t>
            </a:r>
            <a:r>
              <a:rPr lang="en-GB" sz="1000" dirty="0">
                <a:effectLst/>
                <a:latin typeface="+mj-lt"/>
                <a:ea typeface="Calibri" panose="020F0502020204030204" pitchFamily="34" charset="0"/>
                <a:cs typeface="Times New Roman" panose="02020603050405020304" pitchFamily="18" charset="0"/>
              </a:rPr>
              <a:t>data centers, and hybrid cloud.</a:t>
            </a: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000000"/>
                </a:solidFill>
                <a:effectLst/>
                <a:latin typeface="+mj-lt"/>
                <a:ea typeface="Calibri" panose="020F0502020204030204" pitchFamily="34" charset="0"/>
                <a:cs typeface="Times New Roman" panose="02020603050405020304" pitchFamily="18" charset="0"/>
              </a:rPr>
              <a:t>Easily integrate best‑in‑class software from HPE and partners.</a:t>
            </a:r>
            <a:endParaRPr lang="en-GB" sz="1000" dirty="0">
              <a:effectLst/>
              <a:latin typeface="+mj-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000000"/>
                </a:solidFill>
                <a:effectLst/>
                <a:latin typeface="+mj-lt"/>
                <a:ea typeface="Calibri" panose="020F0502020204030204" pitchFamily="34" charset="0"/>
                <a:cs typeface="Times New Roman" panose="02020603050405020304" pitchFamily="18" charset="0"/>
              </a:rPr>
              <a:t>Group servers and </a:t>
            </a:r>
            <a:r>
              <a:rPr lang="en-GB" sz="1400" b="0" i="0" dirty="0">
                <a:solidFill>
                  <a:srgbClr val="1D1C1D"/>
                </a:solidFill>
                <a:effectLst/>
                <a:latin typeface="Slack-Lato"/>
              </a:rPr>
              <a:t>perform firmware updates</a:t>
            </a:r>
            <a:r>
              <a:rPr lang="en-US" sz="1000" dirty="0">
                <a:solidFill>
                  <a:srgbClr val="000000"/>
                </a:solidFill>
                <a:effectLst/>
                <a:latin typeface="+mj-lt"/>
                <a:ea typeface="Calibri" panose="020F0502020204030204" pitchFamily="34" charset="0"/>
                <a:cs typeface="Times New Roman" panose="02020603050405020304" pitchFamily="18" charset="0"/>
              </a:rPr>
              <a:t> in a few clicks with bulk actions.</a:t>
            </a:r>
            <a:endParaRPr lang="en-GB" sz="10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latin typeface="+mj-lt"/>
                <a:ea typeface="Calibri" panose="020F0502020204030204" pitchFamily="34" charset="0"/>
                <a:cs typeface="Times New Roman" panose="02020603050405020304" pitchFamily="18" charset="0"/>
              </a:rPr>
              <a:t> </a:t>
            </a:r>
            <a:endParaRPr lang="en-GB" sz="10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dirty="0">
                <a:solidFill>
                  <a:srgbClr val="000000"/>
                </a:solidFill>
                <a:latin typeface="+mj-lt"/>
                <a:ea typeface="Calibri" panose="020F0502020204030204" pitchFamily="34" charset="0"/>
                <a:cs typeface="Times New Roman" panose="02020603050405020304" pitchFamily="18" charset="0"/>
              </a:rPr>
              <a:t>Do you need e</a:t>
            </a:r>
            <a:r>
              <a:rPr lang="en-US" sz="1000" b="1" dirty="0">
                <a:solidFill>
                  <a:srgbClr val="000000"/>
                </a:solidFill>
                <a:effectLst/>
                <a:latin typeface="+mj-lt"/>
                <a:ea typeface="Calibri" panose="020F0502020204030204" pitchFamily="34" charset="0"/>
                <a:cs typeface="Times New Roman" panose="02020603050405020304" pitchFamily="18" charset="0"/>
              </a:rPr>
              <a:t>asier firmware updates to help reduce risk?</a:t>
            </a:r>
            <a:endParaRPr lang="en-GB" sz="10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latin typeface="+mj-lt"/>
                <a:ea typeface="Calibri" panose="020F0502020204030204" pitchFamily="34" charset="0"/>
                <a:cs typeface="Times New Roman" panose="02020603050405020304" pitchFamily="18" charset="0"/>
              </a:rPr>
              <a:t>If yes, explain how automation makes server updates faster and easier.</a:t>
            </a:r>
            <a:endParaRPr lang="en-GB" sz="1000" dirty="0">
              <a:effectLst/>
              <a:latin typeface="+mj-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000000"/>
                </a:solidFill>
                <a:effectLst/>
                <a:latin typeface="+mj-lt"/>
                <a:ea typeface="Calibri" panose="020F0502020204030204" pitchFamily="34" charset="0"/>
                <a:cs typeface="Times New Roman" panose="02020603050405020304" pitchFamily="18" charset="0"/>
              </a:rPr>
              <a:t>Update servers in a few clicks with bulk actions.</a:t>
            </a:r>
            <a:endParaRPr lang="en-GB" sz="1000" dirty="0">
              <a:latin typeface="+mj-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000000"/>
                </a:solidFill>
                <a:effectLst/>
                <a:latin typeface="+mj-lt"/>
                <a:ea typeface="Calibri" panose="020F0502020204030204" pitchFamily="34" charset="0"/>
                <a:cs typeface="Times New Roman" panose="02020603050405020304" pitchFamily="18" charset="0"/>
              </a:rPr>
              <a:t>Set policies for firmware baselines and compliance.</a:t>
            </a:r>
            <a:endParaRPr lang="en-US" sz="1000" b="0" i="0" kern="1200" dirty="0">
              <a:solidFill>
                <a:schemeClr val="tx1"/>
              </a:solidFill>
              <a:effectLst/>
              <a:latin typeface="MetricHPE" panose="020B0503030202060203" pitchFamily="34" charset="0"/>
              <a:sym typeface="MetricHPE" panose="020B0503030202060203" pitchFamily="34" charset="0"/>
            </a:endParaRPr>
          </a:p>
        </p:txBody>
      </p:sp>
      <p:sp>
        <p:nvSpPr>
          <p:cNvPr id="4" name="Slide Number Placeholder 3"/>
          <p:cNvSpPr>
            <a:spLocks noGrp="1"/>
          </p:cNvSpPr>
          <p:nvPr>
            <p:ph type="sldNum" sz="quarter" idx="5"/>
          </p:nvPr>
        </p:nvSpPr>
        <p:spPr/>
        <p:txBody>
          <a:bodyPr/>
          <a:lstStyle/>
          <a:p>
            <a:fld id="{5BFEAE42-E3FE-4405-B7FC-4425D05B92A0}" type="slidenum">
              <a:rPr lang="en-US" smtClean="0"/>
              <a:pPr/>
              <a:t>9</a:t>
            </a:fld>
            <a:endParaRPr lang="en-US"/>
          </a:p>
        </p:txBody>
      </p:sp>
    </p:spTree>
    <p:extLst>
      <p:ext uri="{BB962C8B-B14F-4D97-AF65-F5344CB8AC3E}">
        <p14:creationId xmlns:p14="http://schemas.microsoft.com/office/powerpoint/2010/main" val="2018867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40000" lnSpcReduction="20000"/>
          </a:bodyPr>
          <a:lstStyle/>
          <a:p>
            <a:pPr marL="91440" lvl="1" indent="0">
              <a:buNone/>
            </a:pPr>
            <a:endParaRPr lang="en-US" sz="1750" dirty="0">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fld id="{5BFEAE42-E3FE-4405-B7FC-4425D05B92A0}" type="slidenum">
              <a:rPr lang="en-US" smtClean="0"/>
              <a:pPr/>
              <a:t>10</a:t>
            </a:fld>
            <a:endParaRPr lang="en-US"/>
          </a:p>
        </p:txBody>
      </p:sp>
    </p:spTree>
    <p:extLst>
      <p:ext uri="{BB962C8B-B14F-4D97-AF65-F5344CB8AC3E}">
        <p14:creationId xmlns:p14="http://schemas.microsoft.com/office/powerpoint/2010/main" val="920494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47500" lnSpcReduction="20000"/>
          </a:bodyPr>
          <a:lstStyle/>
          <a:p>
            <a:r>
              <a:rPr lang="en-US" sz="1100" b="1" kern="1200" dirty="0">
                <a:solidFill>
                  <a:schemeClr val="tx1"/>
                </a:solidFill>
                <a:effectLst/>
                <a:latin typeface="MetricHPE" panose="020B0503030202060203" pitchFamily="34" charset="0"/>
                <a:sym typeface="MetricHPE" panose="020B0503030202060203" pitchFamily="34" charset="0"/>
              </a:rPr>
              <a:t>Key Takeaway: HPE ProLiant Gen11 was designed to deliver the advanced performance a modern, data-centric enterprise requires. </a:t>
            </a:r>
            <a:endParaRPr lang="en-US" sz="1100" kern="1200" dirty="0">
              <a:solidFill>
                <a:schemeClr val="tx1"/>
              </a:solidFill>
              <a:effectLst/>
              <a:latin typeface="MetricHPE" panose="020B0503030202060203" pitchFamily="34" charset="0"/>
              <a:sym typeface="MetricHPE" panose="020B0503030202060203" pitchFamily="34" charset="0"/>
            </a:endParaRPr>
          </a:p>
          <a:p>
            <a:r>
              <a:rPr lang="en-US" sz="1100" kern="1200" dirty="0">
                <a:solidFill>
                  <a:schemeClr val="tx1"/>
                </a:solidFill>
                <a:effectLst/>
                <a:latin typeface="MetricHPE" panose="020B0503030202060203" pitchFamily="34" charset="0"/>
                <a:sym typeface="MetricHPE" panose="020B0503030202060203" pitchFamily="34" charset="0"/>
              </a:rPr>
              <a:t>While designing the new Gen11 servers we had three key focus areas: </a:t>
            </a:r>
          </a:p>
          <a:p>
            <a:r>
              <a:rPr lang="en-US" sz="1100" kern="1200" dirty="0">
                <a:solidFill>
                  <a:schemeClr val="tx1"/>
                </a:solidFill>
                <a:effectLst/>
                <a:latin typeface="MetricHPE" panose="020B0503030202060203" pitchFamily="34" charset="0"/>
                <a:sym typeface="MetricHPE" panose="020B0503030202060203" pitchFamily="34" charset="0"/>
              </a:rPr>
              <a:t> </a:t>
            </a:r>
          </a:p>
          <a:p>
            <a:r>
              <a:rPr lang="en-US" sz="1100" kern="1200" dirty="0">
                <a:solidFill>
                  <a:schemeClr val="tx1"/>
                </a:solidFill>
                <a:effectLst/>
                <a:latin typeface="MetricHPE" panose="020B0503030202060203" pitchFamily="34" charset="0"/>
                <a:sym typeface="MetricHPE" panose="020B0503030202060203" pitchFamily="34" charset="0"/>
              </a:rPr>
              <a:t>First, the next generation of HPE ProLiant will deliver new levels of efficiency to power applications with the right economics for optimal business value both in the data center and across the edge. </a:t>
            </a:r>
          </a:p>
          <a:p>
            <a:r>
              <a:rPr lang="en-US" sz="1100" kern="1200" dirty="0">
                <a:solidFill>
                  <a:schemeClr val="tx1"/>
                </a:solidFill>
                <a:effectLst/>
                <a:latin typeface="MetricHPE" panose="020B0503030202060203" pitchFamily="34" charset="0"/>
                <a:sym typeface="MetricHPE" panose="020B0503030202060203" pitchFamily="34" charset="0"/>
              </a:rPr>
              <a:t>  </a:t>
            </a:r>
          </a:p>
          <a:p>
            <a:r>
              <a:rPr lang="en-US" sz="1100" kern="1200" dirty="0">
                <a:solidFill>
                  <a:schemeClr val="tx1"/>
                </a:solidFill>
                <a:effectLst/>
                <a:latin typeface="MetricHPE" panose="020B0503030202060203" pitchFamily="34" charset="0"/>
                <a:sym typeface="MetricHPE" panose="020B0503030202060203" pitchFamily="34" charset="0"/>
              </a:rPr>
              <a:t>Second, in particular, this new generation brings optimal performance for demanding applications that require the most advanced graphics and data acceleration.  </a:t>
            </a:r>
          </a:p>
          <a:p>
            <a:r>
              <a:rPr lang="en-US" sz="1100" kern="1200" dirty="0">
                <a:solidFill>
                  <a:schemeClr val="tx1"/>
                </a:solidFill>
                <a:effectLst/>
                <a:latin typeface="MetricHPE" panose="020B0503030202060203" pitchFamily="34" charset="0"/>
                <a:sym typeface="MetricHPE" panose="020B0503030202060203" pitchFamily="34" charset="0"/>
              </a:rPr>
              <a:t>  </a:t>
            </a:r>
          </a:p>
          <a:p>
            <a:r>
              <a:rPr lang="en-US" sz="1100" kern="1200" dirty="0">
                <a:solidFill>
                  <a:schemeClr val="tx1"/>
                </a:solidFill>
                <a:effectLst/>
                <a:latin typeface="MetricHPE" panose="020B0503030202060203" pitchFamily="34" charset="0"/>
                <a:sym typeface="MetricHPE" panose="020B0503030202060203" pitchFamily="34" charset="0"/>
              </a:rPr>
              <a:t>Finally, we want to help you address the new wave of data center needs with an open approach. This includes delivering efficiencies for cloud-native workloads at scale and enhancing infrastructure as code - building on decades of commitment from HPE to industry standards.</a:t>
            </a:r>
            <a:br>
              <a:rPr lang="en-US" sz="1100" kern="1200" dirty="0">
                <a:solidFill>
                  <a:schemeClr val="tx1"/>
                </a:solidFill>
                <a:effectLst/>
                <a:latin typeface="MetricHPE" panose="020B0503030202060203" pitchFamily="34" charset="0"/>
                <a:sym typeface="MetricHPE" panose="020B0503030202060203" pitchFamily="34" charset="0"/>
              </a:rPr>
            </a:br>
            <a:endParaRPr lang="en-US" sz="1100" kern="1200" dirty="0">
              <a:solidFill>
                <a:schemeClr val="tx1"/>
              </a:solidFill>
              <a:effectLst/>
              <a:latin typeface="MetricHPE" panose="020B0503030202060203" pitchFamily="34" charset="0"/>
              <a:sym typeface="MetricHPE" panose="020B0503030202060203" pitchFamily="34" charset="0"/>
            </a:endParaRPr>
          </a:p>
          <a:p>
            <a:r>
              <a:rPr lang="en-US" sz="1100" b="1" kern="1200" dirty="0">
                <a:solidFill>
                  <a:schemeClr val="tx1"/>
                </a:solidFill>
                <a:effectLst/>
                <a:latin typeface="MetricHPE" panose="020B0503030202060203" pitchFamily="34" charset="0"/>
                <a:sym typeface="MetricHPE" panose="020B0503030202060203" pitchFamily="34" charset="0"/>
              </a:rPr>
              <a:t>Optimized performance for your workloads</a:t>
            </a:r>
            <a:endParaRPr lang="en-US" sz="1100" kern="1200" dirty="0">
              <a:solidFill>
                <a:schemeClr val="tx1"/>
              </a:solidFill>
              <a:effectLst/>
              <a:latin typeface="MetricHPE" panose="020B0503030202060203" pitchFamily="34" charset="0"/>
              <a:sym typeface="MetricHPE" panose="020B0503030202060203" pitchFamily="34" charset="0"/>
            </a:endParaRPr>
          </a:p>
          <a:p>
            <a:r>
              <a:rPr lang="en-US" sz="1100" kern="1200" dirty="0">
                <a:solidFill>
                  <a:schemeClr val="tx1"/>
                </a:solidFill>
                <a:effectLst/>
                <a:latin typeface="MetricHPE" panose="020B0503030202060203" pitchFamily="34" charset="0"/>
                <a:sym typeface="MetricHPE" panose="020B0503030202060203" pitchFamily="34" charset="0"/>
              </a:rPr>
              <a:t>Get the performance you demand to accelerate any workload —from the data center to the edge—with HPE ProLiant compute that’s engineered for your hybrid environment. Deploy seamlessly while achieving optimal performance for demanding applications requiring the most advanced graphics and data acceleration. Address new wave of data center needs with an open approach that delivers efficiencies for cloud-native workloads at scale. Achieve advantageous efficiencies spanning operational, and performance economics to power your apps and accelerate innovation everywhere your data lives.</a:t>
            </a:r>
          </a:p>
          <a:p>
            <a:pPr lvl="1"/>
            <a:r>
              <a:rPr lang="en-US" sz="1050" kern="1200" dirty="0">
                <a:solidFill>
                  <a:schemeClr val="tx1"/>
                </a:solidFill>
                <a:effectLst/>
                <a:latin typeface="MetricHPE" panose="020B0503030202060203" pitchFamily="34" charset="0"/>
                <a:sym typeface="MetricHPE" panose="020B0503030202060203" pitchFamily="34" charset="0"/>
              </a:rPr>
              <a:t>Expect more from your infrastructure</a:t>
            </a:r>
          </a:p>
          <a:p>
            <a:pPr lvl="1"/>
            <a:r>
              <a:rPr lang="en-US" sz="1050" kern="1200" dirty="0">
                <a:solidFill>
                  <a:schemeClr val="tx1"/>
                </a:solidFill>
                <a:effectLst/>
                <a:latin typeface="MetricHPE" panose="020B0503030202060203" pitchFamily="34" charset="0"/>
                <a:sym typeface="MetricHPE" panose="020B0503030202060203" pitchFamily="34" charset="0"/>
              </a:rPr>
              <a:t>More graphics capabilities than ever before</a:t>
            </a:r>
          </a:p>
          <a:p>
            <a:pPr lvl="1"/>
            <a:r>
              <a:rPr lang="en-US" sz="1050" kern="1200" dirty="0">
                <a:solidFill>
                  <a:schemeClr val="tx1"/>
                </a:solidFill>
                <a:effectLst/>
                <a:latin typeface="MetricHPE" panose="020B0503030202060203" pitchFamily="34" charset="0"/>
                <a:sym typeface="MetricHPE" panose="020B0503030202060203" pitchFamily="34" charset="0"/>
              </a:rPr>
              <a:t>Advancing your most demanding workloads</a:t>
            </a:r>
          </a:p>
          <a:p>
            <a:pPr lvl="1"/>
            <a:endParaRPr lang="en-US" sz="1050" kern="1200" dirty="0">
              <a:solidFill>
                <a:schemeClr val="tx1"/>
              </a:solidFill>
              <a:effectLst/>
              <a:latin typeface="MetricHPE" panose="020B0503030202060203" pitchFamily="34" charset="0"/>
              <a:sym typeface="MetricHPE" panose="020B0503030202060203" pitchFamily="34" charset="0"/>
            </a:endParaRPr>
          </a:p>
          <a:p>
            <a:pPr algn="l"/>
            <a:r>
              <a:rPr lang="en-US" b="1" i="0" u="sng" strike="noStrike" baseline="0" dirty="0">
                <a:solidFill>
                  <a:srgbClr val="000000"/>
                </a:solidFill>
                <a:latin typeface="+mj-lt"/>
              </a:rPr>
              <a:t>Discovery Questions</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sz="1100" b="1" dirty="0">
                <a:solidFill>
                  <a:srgbClr val="000000"/>
                </a:solidFill>
                <a:latin typeface="+mj-lt"/>
                <a:cs typeface="Arial"/>
                <a:sym typeface="Arial"/>
              </a:rPr>
              <a:t>Do you have infrastructure that is more than 5 years old?</a:t>
            </a:r>
          </a:p>
          <a:p>
            <a:pPr marL="228600" marR="0" lvl="1"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sz="1050" b="0" i="0" u="none" strike="noStrike" baseline="0" dirty="0">
                <a:solidFill>
                  <a:srgbClr val="000000"/>
                </a:solidFill>
                <a:latin typeface="+mj-lt"/>
                <a:cs typeface="Arial"/>
                <a:sym typeface="Arial"/>
              </a:rPr>
              <a:t> By replacing older servers with HPE ProLiant Gen11, there are great consolidation possibilities, allowing customers to replace several Gen8/Gen9 servers with just 1 Gen11 server. This can provide not only price/performance improvements, but also power savings and reclaimed rack space.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endParaRPr lang="en-US" sz="1050" b="1" i="0" u="sng" strike="noStrike" baseline="0" dirty="0">
              <a:solidFill>
                <a:srgbClr val="000000"/>
              </a:solidFill>
              <a:latin typeface="+mj-lt"/>
            </a:endParaRPr>
          </a:p>
          <a:p>
            <a:pPr marL="45720" indent="-36576">
              <a:buFont typeface="Arial" panose="020B0604020202020204" pitchFamily="34" charset="0"/>
              <a:buChar char="•"/>
            </a:pPr>
            <a:r>
              <a:rPr lang="en-US" sz="1050" b="1" dirty="0">
                <a:solidFill>
                  <a:srgbClr val="000000"/>
                </a:solidFill>
                <a:latin typeface="+mj-lt"/>
                <a:cs typeface="Arial"/>
                <a:sym typeface="Arial"/>
              </a:rPr>
              <a:t>Do you manage large amounts of data?</a:t>
            </a:r>
          </a:p>
          <a:p>
            <a:pPr marL="228600" lvl="1" indent="-36576">
              <a:buFont typeface="Arial" panose="020B0604020202020204" pitchFamily="34" charset="0"/>
              <a:buChar char="•"/>
            </a:pPr>
            <a:r>
              <a:rPr lang="en-US" sz="1000" dirty="0">
                <a:solidFill>
                  <a:srgbClr val="000000"/>
                </a:solidFill>
                <a:latin typeface="+mj-lt"/>
                <a:cs typeface="Arial"/>
                <a:sym typeface="Arial"/>
              </a:rPr>
              <a:t> HPE ProLiant Gen11 was designed to deliver the advanced performance a modern, data-centric enterprise requires.</a:t>
            </a:r>
          </a:p>
          <a:p>
            <a:pPr marL="45720" indent="-36576">
              <a:buFont typeface="Arial" panose="020B0604020202020204" pitchFamily="34" charset="0"/>
              <a:buChar char="•"/>
            </a:pPr>
            <a:endParaRPr lang="en-US" sz="1050" dirty="0">
              <a:solidFill>
                <a:srgbClr val="000000"/>
              </a:solidFill>
              <a:latin typeface="+mj-lt"/>
              <a:cs typeface="Arial"/>
              <a:sym typeface="Arial"/>
            </a:endParaRPr>
          </a:p>
          <a:p>
            <a:pPr marL="45720" indent="-36576">
              <a:buFont typeface="Arial" panose="020B0604020202020204" pitchFamily="34" charset="0"/>
              <a:buChar char="•"/>
            </a:pPr>
            <a:r>
              <a:rPr lang="en-US" sz="1050" b="1" dirty="0">
                <a:solidFill>
                  <a:srgbClr val="000000"/>
                </a:solidFill>
                <a:latin typeface="+mj-lt"/>
                <a:cs typeface="Arial"/>
                <a:sym typeface="Arial"/>
              </a:rPr>
              <a:t>How could your business benefit from better efficiency?</a:t>
            </a:r>
          </a:p>
          <a:p>
            <a:pPr marL="228600" lvl="1" indent="-36576">
              <a:buFont typeface="Arial" panose="020B0604020202020204" pitchFamily="34" charset="0"/>
              <a:buChar char="•"/>
            </a:pPr>
            <a:r>
              <a:rPr lang="en-US" sz="1000" dirty="0">
                <a:solidFill>
                  <a:srgbClr val="000000"/>
                </a:solidFill>
                <a:latin typeface="+mj-lt"/>
                <a:cs typeface="Arial"/>
                <a:sym typeface="Arial"/>
              </a:rPr>
              <a:t> HPE ProLiant Gen11 delivers new levels of efficiency to power applications with the right economics for optimal business value both in the data center and across the edge. </a:t>
            </a:r>
            <a:r>
              <a:rPr lang="en-US" sz="1000" b="0" i="0" u="none" strike="noStrike" baseline="0" dirty="0">
                <a:solidFill>
                  <a:srgbClr val="000000"/>
                </a:solidFill>
                <a:latin typeface="+mj-lt"/>
              </a:rPr>
              <a:t>Consolidate more workloads and increase ROI with breakthrough performance of next gen compute.</a:t>
            </a:r>
          </a:p>
          <a:p>
            <a:pPr marL="45720" indent="-36576">
              <a:buFont typeface="Arial" panose="020B0604020202020204" pitchFamily="34" charset="0"/>
              <a:buChar char="•"/>
            </a:pPr>
            <a:endParaRPr lang="en-US" sz="1050" dirty="0">
              <a:solidFill>
                <a:srgbClr val="000000"/>
              </a:solidFill>
              <a:latin typeface="+mj-lt"/>
            </a:endParaRPr>
          </a:p>
          <a:p>
            <a:pPr marL="45720" indent="-36576">
              <a:buFont typeface="Arial" panose="020B0604020202020204" pitchFamily="34" charset="0"/>
              <a:buChar char="•"/>
            </a:pPr>
            <a:r>
              <a:rPr lang="en-US" sz="1050" b="1" i="0" u="none" strike="noStrike" baseline="0" dirty="0">
                <a:solidFill>
                  <a:srgbClr val="000000"/>
                </a:solidFill>
                <a:latin typeface="+mj-lt"/>
              </a:rPr>
              <a:t>What workloads are you needing to optimize performance of?</a:t>
            </a:r>
          </a:p>
          <a:p>
            <a:pPr marL="228600" lvl="1" indent="-36576">
              <a:buFont typeface="Arial" panose="020B0604020202020204" pitchFamily="34" charset="0"/>
              <a:buChar char="•"/>
            </a:pPr>
            <a:r>
              <a:rPr lang="en-US" sz="1000" b="0" dirty="0">
                <a:solidFill>
                  <a:srgbClr val="000000"/>
                </a:solidFill>
                <a:latin typeface="+mj-lt"/>
              </a:rPr>
              <a:t> HPE ProLiant Gen11 brings optimal performance for demanding applications that require the most a</a:t>
            </a:r>
            <a:r>
              <a:rPr lang="en-US" sz="1000" dirty="0">
                <a:solidFill>
                  <a:srgbClr val="000000"/>
                </a:solidFill>
                <a:latin typeface="+mj-lt"/>
              </a:rPr>
              <a:t>dvanced graphics and data acceleration. With up to 33% more GPU density and flexibility to optimize scale, you can power a wide range of graphics and compute use cases within the data center and at the edge for AI, ML, rendering, and data intensive applications. </a:t>
            </a:r>
            <a:endParaRPr lang="en-US" sz="1000" b="0" i="0" u="none" strike="noStrike" baseline="0" dirty="0">
              <a:solidFill>
                <a:srgbClr val="000000"/>
              </a:solidFill>
              <a:latin typeface="+mj-lt"/>
            </a:endParaRPr>
          </a:p>
          <a:p>
            <a:pPr marL="45720" indent="-36576">
              <a:buFont typeface="Arial" panose="020B0604020202020204" pitchFamily="34" charset="0"/>
              <a:buChar char="•"/>
            </a:pPr>
            <a:endParaRPr lang="en-US" sz="1050" dirty="0">
              <a:solidFill>
                <a:srgbClr val="000000"/>
              </a:solidFill>
              <a:latin typeface="+mj-lt"/>
            </a:endParaRPr>
          </a:p>
          <a:p>
            <a:pPr marL="45720" indent="-36576">
              <a:buFont typeface="Arial" panose="020B0604020202020204" pitchFamily="34" charset="0"/>
              <a:buChar char="•"/>
            </a:pPr>
            <a:r>
              <a:rPr lang="en-US" sz="1050" b="1" dirty="0">
                <a:solidFill>
                  <a:srgbClr val="000000"/>
                </a:solidFill>
                <a:latin typeface="+mj-lt"/>
              </a:rPr>
              <a:t>Do you have sustainable IT goals you need to meet?</a:t>
            </a:r>
          </a:p>
          <a:p>
            <a:pPr marL="228600" marR="0" lvl="1"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MetricHPE Light" panose="020B0303030202060203" pitchFamily="34" charset="77"/>
                <a:ea typeface="+mn-ea"/>
                <a:cs typeface="+mn-cs"/>
              </a:rPr>
              <a:t> Decrease energy consumption and resource constraints, and optimize utilization with HPE ProLiant Gen11</a:t>
            </a:r>
          </a:p>
          <a:p>
            <a:endParaRPr lang="en-US" sz="1050" b="1" dirty="0">
              <a:solidFill>
                <a:srgbClr val="000000"/>
              </a:solidFill>
              <a:latin typeface="+mj-lt"/>
            </a:endParaRPr>
          </a:p>
          <a:p>
            <a:pPr>
              <a:defRPr/>
            </a:pPr>
            <a:r>
              <a:rPr kumimoji="0" lang="en-US" sz="800" b="0" i="0" u="none" strike="noStrike" kern="1200" cap="none" spc="0" normalizeH="0" baseline="0" noProof="0" dirty="0">
                <a:ln>
                  <a:noFill/>
                </a:ln>
                <a:effectLst/>
                <a:uLnTx/>
                <a:uFillTx/>
                <a:latin typeface="MetricHPE"/>
                <a:ea typeface="+mn-ea"/>
                <a:cs typeface="+mn-cs"/>
              </a:rPr>
              <a:t>SPEC  and the names SPECpower_ssj and SPECrate are registered trademarks of the Standard Performance Evaluation Corporation (SPEC). The stated results are published or under review as of 06-10-2023, see spec.org. All rights reserved.</a:t>
            </a:r>
          </a:p>
          <a:p>
            <a:pPr marL="92075" indent="-92075">
              <a:buFont typeface="+mj-lt"/>
              <a:buAutoNum type="arabicPeriod"/>
              <a:defRPr/>
            </a:pPr>
            <a:r>
              <a:rPr lang="en-US" sz="800" dirty="0"/>
              <a:t> SPECrate2017_int_base: #20893, 36218, 37007, 37004 and pricing on April / June 2023.</a:t>
            </a:r>
            <a:endParaRPr kumimoji="0" lang="en-US" sz="800" b="0" i="0" u="none" strike="noStrike" kern="1200" cap="none" spc="0" normalizeH="0" baseline="0" noProof="0" dirty="0">
              <a:ln>
                <a:noFill/>
              </a:ln>
              <a:effectLst/>
              <a:uLnTx/>
              <a:uFillTx/>
              <a:latin typeface="MetricHPE"/>
              <a:ea typeface="+mn-ea"/>
              <a:cs typeface="+mn-cs"/>
            </a:endParaRPr>
          </a:p>
          <a:p>
            <a:pPr marL="92075" marR="0" lvl="0" indent="-92075"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800" b="0" i="0" u="none" strike="noStrike" kern="1200" cap="none" spc="0" normalizeH="0" baseline="0" noProof="0" dirty="0">
                <a:ln>
                  <a:noFill/>
                </a:ln>
                <a:effectLst/>
                <a:uLnTx/>
                <a:uFillTx/>
                <a:latin typeface="MetricHPE"/>
                <a:ea typeface="+mn-ea"/>
                <a:cs typeface="+mn-cs"/>
              </a:rPr>
              <a:t> SPECpower_ssj 2008 (same performance envelope): #1169 and 1185</a:t>
            </a:r>
          </a:p>
          <a:p>
            <a:pPr marL="92075" marR="0" lvl="0" indent="-92075" algn="l" defTabSz="914400" rtl="0" eaLnBrk="1" fontAlgn="auto" latinLnBrk="0" hangingPunct="1">
              <a:lnSpc>
                <a:spcPct val="100000"/>
              </a:lnSpc>
              <a:spcBef>
                <a:spcPts val="600"/>
              </a:spcBef>
              <a:spcAft>
                <a:spcPts val="0"/>
              </a:spcAft>
              <a:buClrTx/>
              <a:buSzPct val="25000"/>
              <a:buFont typeface="+mj-lt"/>
              <a:buAutoNum type="arabicPeriod"/>
              <a:tabLst/>
              <a:defRPr/>
            </a:pPr>
            <a:r>
              <a:rPr lang="en-US" sz="800" dirty="0">
                <a:latin typeface="MetricHPE"/>
              </a:rPr>
              <a:t> SPECrate2017_int_base (same performance envelope):  #36223, and 36691.</a:t>
            </a:r>
          </a:p>
          <a:p>
            <a:pPr marL="92075" marR="0" lvl="0" indent="-92075"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800" b="0" i="0" u="none" strike="noStrike" kern="1200" cap="none" spc="0" normalizeH="0" baseline="0" noProof="0" dirty="0">
                <a:ln>
                  <a:noFill/>
                </a:ln>
                <a:effectLst/>
                <a:uLnTx/>
                <a:uFillTx/>
                <a:latin typeface="MetricHPE"/>
                <a:ea typeface="+mn-ea"/>
                <a:cs typeface="+mn-cs"/>
              </a:rPr>
              <a:t> SPECrate2017_int_base (same performance envelope): #36223, and 36691, and power values estimated via HPE Power Advisor.</a:t>
            </a:r>
          </a:p>
          <a:p>
            <a:pPr marL="92075" marR="0" lvl="0" indent="-92075"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800" b="0" i="0" u="none" strike="noStrike" kern="1200" cap="none" spc="0" normalizeH="0" baseline="0" noProof="0" dirty="0">
                <a:ln>
                  <a:noFill/>
                </a:ln>
                <a:effectLst/>
                <a:uLnTx/>
                <a:uFillTx/>
                <a:latin typeface="MetricHPE"/>
                <a:ea typeface="+mn-ea"/>
                <a:cs typeface="+mn-cs"/>
              </a:rPr>
              <a:t> SPECpower_ssj 2008 (at 100% utilization): #1273 and 1274</a:t>
            </a:r>
          </a:p>
          <a:p>
            <a:pPr marL="91440" lvl="1" indent="0">
              <a:buNone/>
            </a:pPr>
            <a:endParaRPr lang="en-US" sz="1050" kern="1200" dirty="0">
              <a:solidFill>
                <a:schemeClr val="tx1"/>
              </a:solidFill>
              <a:effectLst/>
              <a:latin typeface="MetricHPE" panose="020B0503030202060203" pitchFamily="34" charset="0"/>
              <a:sym typeface="MetricHPE" panose="020B050303020206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0"/>
                <a:ea typeface="+mn-ea"/>
                <a:cs typeface="+mn-cs"/>
                <a:sym typeface="MetricHPE" panose="020B050303020206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0"/>
              <a:ea typeface="+mn-ea"/>
              <a:cs typeface="+mn-cs"/>
              <a:sym typeface="MetricHPE" panose="020B0503030202060203" pitchFamily="34" charset="0"/>
            </a:endParaRPr>
          </a:p>
        </p:txBody>
      </p:sp>
    </p:spTree>
    <p:extLst>
      <p:ext uri="{BB962C8B-B14F-4D97-AF65-F5344CB8AC3E}">
        <p14:creationId xmlns:p14="http://schemas.microsoft.com/office/powerpoint/2010/main" val="1865562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a:t>When comparing Gen11 to Gen10 and Gen10 Plus there are several benchmarked improvements to highlight. We have found Gen11 offers up to 43% reclaimed rack space versus Gen10 Plus and up to 90% better price performance versus Gen10 and Gen10 Plus. In addition, Gen11 offers up to 25% more performance per k/W versus Gen10 Plus. </a:t>
            </a:r>
          </a:p>
          <a:p>
            <a:endParaRPr lang="en-US"/>
          </a:p>
          <a:p>
            <a:r>
              <a:rPr lang="en-US"/>
              <a:t>When talking about the improved price/performance metrics for Gen11 versus Gen10 and Gen10 Plus, it is important to note that Gen11 price/performance improvements are dependent on core count from old (previous generations) to new (Gen11). As you go up in core count there will be improved price/performance.</a:t>
            </a:r>
          </a:p>
          <a:p>
            <a:endParaRPr lang="en-GB"/>
          </a:p>
        </p:txBody>
      </p:sp>
      <p:sp>
        <p:nvSpPr>
          <p:cNvPr id="4" name="Slide Number Placeholder 3"/>
          <p:cNvSpPr>
            <a:spLocks noGrp="1"/>
          </p:cNvSpPr>
          <p:nvPr>
            <p:ph type="sldNum" sz="quarter" idx="5"/>
          </p:nvPr>
        </p:nvSpPr>
        <p:spPr/>
        <p:txBody>
          <a:bodyPr/>
          <a:lstStyle/>
          <a:p>
            <a:fld id="{5BFEAE42-E3FE-4405-B7FC-4425D05B92A0}" type="slidenum">
              <a:rPr lang="en-US" smtClean="0"/>
              <a:pPr/>
              <a:t>12</a:t>
            </a:fld>
            <a:endParaRPr lang="en-US"/>
          </a:p>
        </p:txBody>
      </p:sp>
    </p:spTree>
    <p:extLst>
      <p:ext uri="{BB962C8B-B14F-4D97-AF65-F5344CB8AC3E}">
        <p14:creationId xmlns:p14="http://schemas.microsoft.com/office/powerpoint/2010/main" val="1611437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When talking about Gen11 versus Gen8 and Gen9 server consolidation is a beneficial point to make. We are finding a server consolidation of up to 8:1 for Gen9 to Gen11, and up to 11:1 for Gen8 to Gen11. This offers many advantages including power savings of up to 65% per year after Gen9 to Gen11 consolidation, and 6x more performance per kW versus Gen8. </a:t>
            </a:r>
            <a:endParaRPr lang="en-GB"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13</a:t>
            </a:fld>
            <a:endParaRPr lang="en-US"/>
          </a:p>
        </p:txBody>
      </p:sp>
    </p:spTree>
    <p:extLst>
      <p:ext uri="{BB962C8B-B14F-4D97-AF65-F5344CB8AC3E}">
        <p14:creationId xmlns:p14="http://schemas.microsoft.com/office/powerpoint/2010/main" val="692833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92500"/>
          </a:bodyPr>
          <a:lstStyle/>
          <a:p>
            <a:pPr marL="9144" indent="0">
              <a:buNone/>
            </a:pPr>
            <a:endParaRPr lang="en-US" sz="1100" b="0" kern="1200" dirty="0">
              <a:solidFill>
                <a:schemeClr val="tx1"/>
              </a:solidFill>
              <a:effectLst/>
              <a:latin typeface="MetricHPE" panose="020B0503030202060203" pitchFamily="34" charset="0"/>
              <a:sym typeface="MetricHPE" panose="020B050303020206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0"/>
                <a:ea typeface="+mn-ea"/>
                <a:cs typeface="+mn-cs"/>
                <a:sym typeface="MetricHPE" panose="020B050303020206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0"/>
              <a:ea typeface="+mn-ea"/>
              <a:cs typeface="+mn-cs"/>
              <a:sym typeface="MetricHPE" panose="020B0503030202060203" pitchFamily="34" charset="0"/>
            </a:endParaRPr>
          </a:p>
        </p:txBody>
      </p:sp>
    </p:spTree>
    <p:extLst>
      <p:ext uri="{BB962C8B-B14F-4D97-AF65-F5344CB8AC3E}">
        <p14:creationId xmlns:p14="http://schemas.microsoft.com/office/powerpoint/2010/main" val="987861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slideMaster" Target="../slideMasters/slideMaster3.xml"/><Relationship Id="rId1" Type="http://schemas.openxmlformats.org/officeDocument/2006/relationships/tags" Target="../tags/tag57.xml"/><Relationship Id="rId6" Type="http://schemas.openxmlformats.org/officeDocument/2006/relationships/image" Target="../media/image11.jpeg"/><Relationship Id="rId5" Type="http://schemas.openxmlformats.org/officeDocument/2006/relationships/image" Target="../media/image5.emf"/><Relationship Id="rId4" Type="http://schemas.openxmlformats.org/officeDocument/2006/relationships/oleObject" Target="../embeddings/oleObject56.bin"/></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3.xml"/><Relationship Id="rId1" Type="http://schemas.openxmlformats.org/officeDocument/2006/relationships/tags" Target="../tags/tag58.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5.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3.xml"/><Relationship Id="rId1" Type="http://schemas.openxmlformats.org/officeDocument/2006/relationships/tags" Target="../tags/tag59.xml"/><Relationship Id="rId4" Type="http://schemas.openxmlformats.org/officeDocument/2006/relationships/image" Target="../media/image5.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3.xml"/><Relationship Id="rId1" Type="http://schemas.openxmlformats.org/officeDocument/2006/relationships/tags" Target="../tags/tag60.xml"/><Relationship Id="rId4" Type="http://schemas.openxmlformats.org/officeDocument/2006/relationships/image" Target="../media/image5.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3.xml"/><Relationship Id="rId1" Type="http://schemas.openxmlformats.org/officeDocument/2006/relationships/tags" Target="../tags/tag61.xml"/><Relationship Id="rId4" Type="http://schemas.openxmlformats.org/officeDocument/2006/relationships/image" Target="../media/image5.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3.xml"/><Relationship Id="rId1" Type="http://schemas.openxmlformats.org/officeDocument/2006/relationships/tags" Target="../tags/tag62.xml"/><Relationship Id="rId4" Type="http://schemas.openxmlformats.org/officeDocument/2006/relationships/image" Target="../media/image5.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3.xml"/><Relationship Id="rId1" Type="http://schemas.openxmlformats.org/officeDocument/2006/relationships/tags" Target="../tags/tag63.xml"/><Relationship Id="rId4" Type="http://schemas.openxmlformats.org/officeDocument/2006/relationships/image" Target="../media/image5.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3.xml"/><Relationship Id="rId1" Type="http://schemas.openxmlformats.org/officeDocument/2006/relationships/tags" Target="../tags/tag64.xml"/><Relationship Id="rId4" Type="http://schemas.openxmlformats.org/officeDocument/2006/relationships/image" Target="../media/image5.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3.xml"/><Relationship Id="rId1" Type="http://schemas.openxmlformats.org/officeDocument/2006/relationships/tags" Target="../tags/tag65.xml"/><Relationship Id="rId4" Type="http://schemas.openxmlformats.org/officeDocument/2006/relationships/image" Target="../media/image5.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3.xml"/><Relationship Id="rId1" Type="http://schemas.openxmlformats.org/officeDocument/2006/relationships/tags" Target="../tags/tag66.xml"/><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3.xml"/><Relationship Id="rId1" Type="http://schemas.openxmlformats.org/officeDocument/2006/relationships/tags" Target="../tags/tag67.xml"/><Relationship Id="rId4" Type="http://schemas.openxmlformats.org/officeDocument/2006/relationships/image" Target="../media/image5.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3.xml"/><Relationship Id="rId1" Type="http://schemas.openxmlformats.org/officeDocument/2006/relationships/tags" Target="../tags/tag68.xml"/><Relationship Id="rId4" Type="http://schemas.openxmlformats.org/officeDocument/2006/relationships/image" Target="../media/image5.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3.xml"/><Relationship Id="rId1" Type="http://schemas.openxmlformats.org/officeDocument/2006/relationships/tags" Target="../tags/tag69.xml"/><Relationship Id="rId4" Type="http://schemas.openxmlformats.org/officeDocument/2006/relationships/image" Target="../media/image5.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3.xml"/><Relationship Id="rId1" Type="http://schemas.openxmlformats.org/officeDocument/2006/relationships/tags" Target="../tags/tag70.xml"/><Relationship Id="rId4" Type="http://schemas.openxmlformats.org/officeDocument/2006/relationships/image" Target="../media/image5.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3.xml"/><Relationship Id="rId1" Type="http://schemas.openxmlformats.org/officeDocument/2006/relationships/tags" Target="../tags/tag71.xml"/><Relationship Id="rId4" Type="http://schemas.openxmlformats.org/officeDocument/2006/relationships/image" Target="../media/image5.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3.xml"/><Relationship Id="rId1" Type="http://schemas.openxmlformats.org/officeDocument/2006/relationships/tags" Target="../tags/tag72.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3.xml"/><Relationship Id="rId1" Type="http://schemas.openxmlformats.org/officeDocument/2006/relationships/tags" Target="../tags/tag73.xml"/><Relationship Id="rId4" Type="http://schemas.openxmlformats.org/officeDocument/2006/relationships/image" Target="../media/image5.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3.xml"/><Relationship Id="rId1" Type="http://schemas.openxmlformats.org/officeDocument/2006/relationships/tags" Target="../tags/tag74.xml"/><Relationship Id="rId4" Type="http://schemas.openxmlformats.org/officeDocument/2006/relationships/image" Target="../media/image5.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3.xml"/><Relationship Id="rId1" Type="http://schemas.openxmlformats.org/officeDocument/2006/relationships/tags" Target="../tags/tag75.xml"/><Relationship Id="rId4" Type="http://schemas.openxmlformats.org/officeDocument/2006/relationships/image" Target="../media/image5.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3.xml"/><Relationship Id="rId1" Type="http://schemas.openxmlformats.org/officeDocument/2006/relationships/tags" Target="../tags/tag76.xml"/><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3.xml"/><Relationship Id="rId1" Type="http://schemas.openxmlformats.org/officeDocument/2006/relationships/tags" Target="../tags/tag77.xml"/><Relationship Id="rId4" Type="http://schemas.openxmlformats.org/officeDocument/2006/relationships/image" Target="../media/image5.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3.xml"/><Relationship Id="rId1" Type="http://schemas.openxmlformats.org/officeDocument/2006/relationships/tags" Target="../tags/tag78.xml"/><Relationship Id="rId4" Type="http://schemas.openxmlformats.org/officeDocument/2006/relationships/image" Target="../media/image5.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3.xml"/><Relationship Id="rId1" Type="http://schemas.openxmlformats.org/officeDocument/2006/relationships/tags" Target="../tags/tag79.xml"/><Relationship Id="rId4" Type="http://schemas.openxmlformats.org/officeDocument/2006/relationships/image" Target="../media/image5.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3.xml"/><Relationship Id="rId1" Type="http://schemas.openxmlformats.org/officeDocument/2006/relationships/tags" Target="../tags/tag80.xml"/><Relationship Id="rId4" Type="http://schemas.openxmlformats.org/officeDocument/2006/relationships/image" Target="../media/image5.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3.xml"/><Relationship Id="rId1" Type="http://schemas.openxmlformats.org/officeDocument/2006/relationships/tags" Target="../tags/tag81.xml"/><Relationship Id="rId4" Type="http://schemas.openxmlformats.org/officeDocument/2006/relationships/image" Target="../media/image5.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Master" Target="../slideMasters/slideMaster3.xml"/><Relationship Id="rId1" Type="http://schemas.openxmlformats.org/officeDocument/2006/relationships/tags" Target="../tags/tag82.xml"/><Relationship Id="rId4" Type="http://schemas.openxmlformats.org/officeDocument/2006/relationships/image" Target="../media/image5.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Master" Target="../slideMasters/slideMaster3.xml"/><Relationship Id="rId1" Type="http://schemas.openxmlformats.org/officeDocument/2006/relationships/tags" Target="../tags/tag83.xml"/><Relationship Id="rId4" Type="http://schemas.openxmlformats.org/officeDocument/2006/relationships/image" Target="../media/image5.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Master" Target="../slideMasters/slideMaster3.xml"/><Relationship Id="rId1" Type="http://schemas.openxmlformats.org/officeDocument/2006/relationships/tags" Target="../tags/tag84.xml"/><Relationship Id="rId4" Type="http://schemas.openxmlformats.org/officeDocument/2006/relationships/image" Target="../media/image5.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3.xml"/><Relationship Id="rId1" Type="http://schemas.openxmlformats.org/officeDocument/2006/relationships/tags" Target="../tags/tag85.xml"/><Relationship Id="rId4" Type="http://schemas.openxmlformats.org/officeDocument/2006/relationships/image" Target="../media/image5.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Master" Target="../slideMasters/slideMaster3.xml"/><Relationship Id="rId1" Type="http://schemas.openxmlformats.org/officeDocument/2006/relationships/tags" Target="../tags/tag86.xml"/><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3.xml"/><Relationship Id="rId1" Type="http://schemas.openxmlformats.org/officeDocument/2006/relationships/tags" Target="../tags/tag87.xml"/><Relationship Id="rId4" Type="http://schemas.openxmlformats.org/officeDocument/2006/relationships/image" Target="../media/image5.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Master" Target="../slideMasters/slideMaster3.xml"/><Relationship Id="rId1" Type="http://schemas.openxmlformats.org/officeDocument/2006/relationships/tags" Target="../tags/tag88.xml"/><Relationship Id="rId4" Type="http://schemas.openxmlformats.org/officeDocument/2006/relationships/image" Target="../media/image5.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Master" Target="../slideMasters/slideMaster3.xml"/><Relationship Id="rId1" Type="http://schemas.openxmlformats.org/officeDocument/2006/relationships/tags" Target="../tags/tag89.xml"/><Relationship Id="rId4" Type="http://schemas.openxmlformats.org/officeDocument/2006/relationships/image" Target="../media/image5.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Master" Target="../slideMasters/slideMaster3.xml"/><Relationship Id="rId1" Type="http://schemas.openxmlformats.org/officeDocument/2006/relationships/tags" Target="../tags/tag90.xml"/><Relationship Id="rId4" Type="http://schemas.openxmlformats.org/officeDocument/2006/relationships/image" Target="../media/image5.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Master" Target="../slideMasters/slideMaster3.xml"/><Relationship Id="rId1" Type="http://schemas.openxmlformats.org/officeDocument/2006/relationships/tags" Target="../tags/tag91.xml"/><Relationship Id="rId4" Type="http://schemas.openxmlformats.org/officeDocument/2006/relationships/image" Target="../media/image5.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3.xml"/><Relationship Id="rId1" Type="http://schemas.openxmlformats.org/officeDocument/2006/relationships/tags" Target="../tags/tag92.xml"/><Relationship Id="rId4" Type="http://schemas.openxmlformats.org/officeDocument/2006/relationships/image" Target="../media/image5.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Master" Target="../slideMasters/slideMaster3.xml"/><Relationship Id="rId1" Type="http://schemas.openxmlformats.org/officeDocument/2006/relationships/tags" Target="../tags/tag93.xml"/><Relationship Id="rId4" Type="http://schemas.openxmlformats.org/officeDocument/2006/relationships/image" Target="../media/image5.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Master" Target="../slideMasters/slideMaster3.xml"/><Relationship Id="rId1" Type="http://schemas.openxmlformats.org/officeDocument/2006/relationships/tags" Target="../tags/tag94.xml"/><Relationship Id="rId4" Type="http://schemas.openxmlformats.org/officeDocument/2006/relationships/image" Target="../media/image5.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3.xml"/><Relationship Id="rId1" Type="http://schemas.openxmlformats.org/officeDocument/2006/relationships/tags" Target="../tags/tag95.xml"/><Relationship Id="rId4" Type="http://schemas.openxmlformats.org/officeDocument/2006/relationships/image" Target="../media/image5.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Master" Target="../slideMasters/slideMaster3.xml"/><Relationship Id="rId1" Type="http://schemas.openxmlformats.org/officeDocument/2006/relationships/tags" Target="../tags/tag96.xml"/><Relationship Id="rId5" Type="http://schemas.openxmlformats.org/officeDocument/2006/relationships/image" Target="../media/image3.jpeg"/><Relationship Id="rId4"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Master" Target="../slideMasters/slideMaster3.xml"/><Relationship Id="rId1" Type="http://schemas.openxmlformats.org/officeDocument/2006/relationships/tags" Target="../tags/tag97.xml"/><Relationship Id="rId5" Type="http://schemas.openxmlformats.org/officeDocument/2006/relationships/image" Target="../media/image4.jpeg"/><Relationship Id="rId4" Type="http://schemas.openxmlformats.org/officeDocument/2006/relationships/image" Target="../media/image5.emf"/></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3.xml"/><Relationship Id="rId1" Type="http://schemas.openxmlformats.org/officeDocument/2006/relationships/tags" Target="../tags/tag98.xml"/><Relationship Id="rId4" Type="http://schemas.openxmlformats.org/officeDocument/2006/relationships/image" Target="../media/image5.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Master" Target="../slideMasters/slideMaster3.xml"/><Relationship Id="rId1" Type="http://schemas.openxmlformats.org/officeDocument/2006/relationships/tags" Target="../tags/tag99.xml"/><Relationship Id="rId4" Type="http://schemas.openxmlformats.org/officeDocument/2006/relationships/image" Target="../media/image5.emf"/></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Master" Target="../slideMasters/slideMaster3.xml"/><Relationship Id="rId1" Type="http://schemas.openxmlformats.org/officeDocument/2006/relationships/tags" Target="../tags/tag100.xml"/><Relationship Id="rId4" Type="http://schemas.openxmlformats.org/officeDocument/2006/relationships/image" Target="../media/image5.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Master" Target="../slideMasters/slideMaster3.xml"/><Relationship Id="rId1" Type="http://schemas.openxmlformats.org/officeDocument/2006/relationships/tags" Target="../tags/tag101.xml"/><Relationship Id="rId4" Type="http://schemas.openxmlformats.org/officeDocument/2006/relationships/image" Target="../media/image5.emf"/></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102.xml"/><Relationship Id="rId5" Type="http://schemas.openxmlformats.org/officeDocument/2006/relationships/image" Target="../media/image5.emf"/><Relationship Id="rId4" Type="http://schemas.openxmlformats.org/officeDocument/2006/relationships/oleObject" Target="../embeddings/oleObject101.bin"/></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5.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5.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5.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5.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5.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5.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5.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5.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5.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5.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5.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5.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5.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5.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5.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5.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5.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5.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5.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5.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5.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5.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5.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5.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5.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5.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5.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5.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5.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5.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5.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2.xml"/><Relationship Id="rId1" Type="http://schemas.openxmlformats.org/officeDocument/2006/relationships/tags" Target="../tags/tag42.xml"/><Relationship Id="rId5" Type="http://schemas.openxmlformats.org/officeDocument/2006/relationships/image" Target="../media/image3.jpeg"/><Relationship Id="rId4" Type="http://schemas.openxmlformats.org/officeDocument/2006/relationships/image" Target="../media/image5.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43.xml"/><Relationship Id="rId5" Type="http://schemas.openxmlformats.org/officeDocument/2006/relationships/image" Target="../media/image4.jpeg"/><Relationship Id="rId4" Type="http://schemas.openxmlformats.org/officeDocument/2006/relationships/image" Target="../media/image5.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5.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5.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5.em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48.xml"/><Relationship Id="rId5" Type="http://schemas.openxmlformats.org/officeDocument/2006/relationships/image" Target="../media/image5.emf"/><Relationship Id="rId4" Type="http://schemas.openxmlformats.org/officeDocument/2006/relationships/oleObject" Target="../embeddings/oleObject47.bin"/></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49.xml"/><Relationship Id="rId5" Type="http://schemas.openxmlformats.org/officeDocument/2006/relationships/image" Target="../media/image5.emf"/><Relationship Id="rId4" Type="http://schemas.openxmlformats.org/officeDocument/2006/relationships/oleObject" Target="../embeddings/oleObject48.bin"/></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3.xml"/><Relationship Id="rId1" Type="http://schemas.openxmlformats.org/officeDocument/2006/relationships/tags" Target="../tags/tag51.xml"/><Relationship Id="rId4" Type="http://schemas.openxmlformats.org/officeDocument/2006/relationships/image" Target="../media/image5.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3.xml"/><Relationship Id="rId1" Type="http://schemas.openxmlformats.org/officeDocument/2006/relationships/tags" Target="../tags/tag52.xml"/><Relationship Id="rId4" Type="http://schemas.openxmlformats.org/officeDocument/2006/relationships/image" Target="../media/image5.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3.xml"/><Relationship Id="rId1" Type="http://schemas.openxmlformats.org/officeDocument/2006/relationships/tags" Target="../tags/tag53.xml"/><Relationship Id="rId4" Type="http://schemas.openxmlformats.org/officeDocument/2006/relationships/image" Target="../media/image5.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3.xml"/><Relationship Id="rId1" Type="http://schemas.openxmlformats.org/officeDocument/2006/relationships/tags" Target="../tags/tag54.xml"/><Relationship Id="rId4" Type="http://schemas.openxmlformats.org/officeDocument/2006/relationships/image" Target="../media/image5.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3.xml"/><Relationship Id="rId1" Type="http://schemas.openxmlformats.org/officeDocument/2006/relationships/tags" Target="../tags/tag55.xml"/><Relationship Id="rId5" Type="http://schemas.openxmlformats.org/officeDocument/2006/relationships/image" Target="../media/image9.jpeg"/><Relationship Id="rId4" Type="http://schemas.openxmlformats.org/officeDocument/2006/relationships/image" Target="../media/image5.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3.xml"/><Relationship Id="rId1" Type="http://schemas.openxmlformats.org/officeDocument/2006/relationships/tags" Target="../tags/tag56.xml"/><Relationship Id="rId5" Type="http://schemas.openxmlformats.org/officeDocument/2006/relationships/image" Target="../media/image9.jpeg"/><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a:t>Click to edit</a:t>
            </a:r>
            <a:br>
              <a:rPr lang="en-US"/>
            </a:br>
            <a:r>
              <a:rPr lang="en-US"/>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Authorized HPE Partner Use Only</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spTree>
    <p:extLst>
      <p:ext uri="{BB962C8B-B14F-4D97-AF65-F5344CB8AC3E}">
        <p14:creationId xmlns:p14="http://schemas.microsoft.com/office/powerpoint/2010/main" val="36395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t>Confidential | Authorized HPE Partner Use Only</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‹nr.›</a:t>
            </a:fld>
            <a:endParaRPr lang="en-US"/>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591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Divider 04">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F04C283-1C62-4BBA-A54A-179C215B38A5}"/>
              </a:ext>
            </a:extLst>
          </p:cNvPr>
          <p:cNvGraphicFramePr>
            <a:graphicFrameLocks noChangeAspect="1"/>
          </p:cNvGraphicFramePr>
          <p:nvPr userDrawn="1">
            <p:custDataLst>
              <p:tags r:id="rId1"/>
            </p:custDataLst>
            <p:extLst>
              <p:ext uri="{D42A27DB-BD31-4B8C-83A1-F6EECF244321}">
                <p14:modId xmlns:p14="http://schemas.microsoft.com/office/powerpoint/2010/main" val="21318180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2" name="Object 1" hidden="1">
                        <a:extLst>
                          <a:ext uri="{FF2B5EF4-FFF2-40B4-BE49-F238E27FC236}">
                            <a16:creationId xmlns:a16="http://schemas.microsoft.com/office/drawing/2014/main" id="{8F04C283-1C62-4BBA-A54A-179C215B38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descr="Background pattern&#10;&#10;Description automatically generated">
            <a:extLst>
              <a:ext uri="{FF2B5EF4-FFF2-40B4-BE49-F238E27FC236}">
                <a16:creationId xmlns:a16="http://schemas.microsoft.com/office/drawing/2014/main" id="{77812819-CA2A-86DB-F409-AEBB6E2B58D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8988" r="395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1762291-CB1E-7B51-C067-56BAFAF5AF62}"/>
              </a:ext>
            </a:extLst>
          </p:cNvPr>
          <p:cNvSpPr/>
          <p:nvPr userDrawn="1"/>
        </p:nvSpPr>
        <p:spPr bwMode="ltGray">
          <a:xfrm>
            <a:off x="0" y="0"/>
            <a:ext cx="12192000" cy="6858000"/>
          </a:xfrm>
          <a:prstGeom prst="rect">
            <a:avLst/>
          </a:prstGeom>
          <a:solidFill>
            <a:schemeClr val="bg1">
              <a:alpha val="75797"/>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schemeClr val="bg1"/>
              </a:solidFill>
            </a:endParaRPr>
          </a:p>
        </p:txBody>
      </p:sp>
      <p:pic>
        <p:nvPicPr>
          <p:cNvPr id="6" name="Picture 5" descr="Background pattern&#10;&#10;Description automatically generated">
            <a:extLst>
              <a:ext uri="{FF2B5EF4-FFF2-40B4-BE49-F238E27FC236}">
                <a16:creationId xmlns:a16="http://schemas.microsoft.com/office/drawing/2014/main" id="{2C04344E-4574-D4DC-B4CE-461D9825B66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298" r="6041" b="32184"/>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A70F999-153D-32BE-F149-04E8439A73B5}"/>
              </a:ext>
            </a:extLst>
          </p:cNvPr>
          <p:cNvSpPr/>
          <p:nvPr userDrawn="1"/>
        </p:nvSpPr>
        <p:spPr bwMode="ltGray">
          <a:xfrm>
            <a:off x="186016" y="214965"/>
            <a:ext cx="11823104" cy="6460155"/>
          </a:xfrm>
          <a:prstGeom prst="rect">
            <a:avLst/>
          </a:prstGeom>
          <a:gradFill>
            <a:gsLst>
              <a:gs pos="0">
                <a:schemeClr val="accent1">
                  <a:alpha val="30000"/>
                </a:schemeClr>
              </a:gs>
              <a:gs pos="100000">
                <a:schemeClr val="accent1">
                  <a:lumMod val="75000"/>
                  <a:alpha val="30000"/>
                </a:schemeClr>
              </a:gs>
            </a:gsLst>
            <a:lin ang="540000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Tree>
    <p:extLst>
      <p:ext uri="{BB962C8B-B14F-4D97-AF65-F5344CB8AC3E}">
        <p14:creationId xmlns:p14="http://schemas.microsoft.com/office/powerpoint/2010/main" val="190837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SP Divider 1">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D8A2CF2-3910-4E79-8F2C-B6F0F51C111A}"/>
              </a:ext>
            </a:extLst>
          </p:cNvPr>
          <p:cNvGraphicFramePr>
            <a:graphicFrameLocks noChangeAspect="1"/>
          </p:cNvGraphicFramePr>
          <p:nvPr userDrawn="1">
            <p:custDataLst>
              <p:tags r:id="rId1"/>
            </p:custDataLst>
            <p:extLst>
              <p:ext uri="{D42A27DB-BD31-4B8C-83A1-F6EECF244321}">
                <p14:modId xmlns:p14="http://schemas.microsoft.com/office/powerpoint/2010/main" val="41954934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BD8A2CF2-3910-4E79-8F2C-B6F0F51C111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bg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bg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rgbClr val="000000">
                      <a:alpha val="0"/>
                    </a:srgbClr>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bg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bg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rgbClr val="000000">
                      <a:alpha val="0"/>
                    </a:srgbClr>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&lt;DURATION&gt;</a:t>
              </a:r>
            </a:p>
          </p:txBody>
        </p:sp>
      </p:grpSp>
      <p:sp>
        <p:nvSpPr>
          <p:cNvPr id="2" name="Rectangle 1">
            <a:extLst>
              <a:ext uri="{FF2B5EF4-FFF2-40B4-BE49-F238E27FC236}">
                <a16:creationId xmlns:a16="http://schemas.microsoft.com/office/drawing/2014/main" id="{F8E28B06-D33C-C1D0-34E6-07633E4EF478}"/>
              </a:ext>
            </a:extLst>
          </p:cNvPr>
          <p:cNvSpPr/>
          <p:nvPr userDrawn="1"/>
        </p:nvSpPr>
        <p:spPr bwMode="ltGray">
          <a:xfrm>
            <a:off x="0" y="0"/>
            <a:ext cx="12192000" cy="6858000"/>
          </a:xfrm>
          <a:prstGeom prst="rect">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schemeClr val="bg1"/>
              </a:solidFill>
            </a:endParaRPr>
          </a:p>
        </p:txBody>
      </p:sp>
      <p:pic>
        <p:nvPicPr>
          <p:cNvPr id="18" name="Picture 17" descr="Background pattern&#10;&#10;Description automatically generated">
            <a:extLst>
              <a:ext uri="{FF2B5EF4-FFF2-40B4-BE49-F238E27FC236}">
                <a16:creationId xmlns:a16="http://schemas.microsoft.com/office/drawing/2014/main" id="{59DA114F-379B-6AB0-E63E-EDE7F1D54552}"/>
              </a:ext>
            </a:extLst>
          </p:cNvPr>
          <p:cNvPicPr>
            <a:picLocks noChangeAspect="1"/>
          </p:cNvPicPr>
          <p:nvPr userDrawn="1"/>
        </p:nvPicPr>
        <p:blipFill rotWithShape="1">
          <a:blip r:embed="rId5">
            <a:grayscl/>
            <a:alphaModFix amt="16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18988" r="3955"/>
          <a:stretch/>
        </p:blipFill>
        <p:spPr>
          <a:xfrm>
            <a:off x="0" y="0"/>
            <a:ext cx="12192000" cy="6858000"/>
          </a:xfrm>
          <a:prstGeom prst="rect">
            <a:avLst/>
          </a:prstGeom>
        </p:spPr>
      </p:pic>
    </p:spTree>
    <p:extLst>
      <p:ext uri="{BB962C8B-B14F-4D97-AF65-F5344CB8AC3E}">
        <p14:creationId xmlns:p14="http://schemas.microsoft.com/office/powerpoint/2010/main" val="15290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83">
          <p15:clr>
            <a:srgbClr val="FBAE40"/>
          </p15:clr>
        </p15:guide>
        <p15:guide id="2" pos="1164">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84ADFB8-684F-4AA1-AD45-AA1B75078B91}"/>
              </a:ext>
            </a:extLst>
          </p:cNvPr>
          <p:cNvGraphicFramePr>
            <a:graphicFrameLocks noChangeAspect="1"/>
          </p:cNvGraphicFramePr>
          <p:nvPr userDrawn="1">
            <p:custDataLst>
              <p:tags r:id="rId1"/>
            </p:custDataLst>
            <p:extLst>
              <p:ext uri="{D42A27DB-BD31-4B8C-83A1-F6EECF244321}">
                <p14:modId xmlns:p14="http://schemas.microsoft.com/office/powerpoint/2010/main" val="31509933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E84ADFB8-684F-4AA1-AD45-AA1B75078B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etricHPE" panose="020B0503030202060203" pitchFamily="34" charset="0"/>
                <a:sym typeface="MetricHPE" panose="020B0503030202060203" pitchFamily="34" charset="0"/>
              </a:defRPr>
            </a:lvl1pPr>
          </a:lstStyle>
          <a:p>
            <a:r>
              <a:rPr lang="en-US"/>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vert="horz" lIns="91440" tIns="91440" rIns="91440" bIns="91440" anchor="t"/>
          <a:lstStyle>
            <a:lvl1pPr>
              <a:defRPr sz="3200" baseline="0">
                <a:latin typeface="MetricHPE" panose="020B0503030202060203" pitchFamily="34" charset="0"/>
                <a:sym typeface="MetricHPE" panose="020B0503030202060203" pitchFamily="34" charset="0"/>
              </a:defRPr>
            </a:lvl1pPr>
          </a:lstStyle>
          <a:p>
            <a:r>
              <a:rPr lang="en-US"/>
              <a:t>Click to add section header</a:t>
            </a:r>
            <a:br>
              <a:rPr lang="en-US"/>
            </a:br>
            <a:r>
              <a:rPr lang="en-US"/>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185052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57A7E5E-CA69-406E-83FA-41141E4885C2}"/>
              </a:ext>
            </a:extLst>
          </p:cNvPr>
          <p:cNvGraphicFramePr>
            <a:graphicFrameLocks noChangeAspect="1"/>
          </p:cNvGraphicFramePr>
          <p:nvPr userDrawn="1">
            <p:custDataLst>
              <p:tags r:id="rId1"/>
            </p:custDataLst>
            <p:extLst>
              <p:ext uri="{D42A27DB-BD31-4B8C-83A1-F6EECF244321}">
                <p14:modId xmlns:p14="http://schemas.microsoft.com/office/powerpoint/2010/main" val="19103476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C57A7E5E-CA69-406E-83FA-41141E4885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etricHPE" panose="020B0503030202060203" pitchFamily="34" charset="0"/>
                <a:sym typeface="MetricHPE" panose="020B0503030202060203" pitchFamily="34" charset="0"/>
              </a:defRPr>
            </a:lvl1pPr>
          </a:lstStyle>
          <a:p>
            <a:r>
              <a:rPr lang="en-US"/>
              <a:t>Picture placeholder</a:t>
            </a:r>
          </a:p>
        </p:txBody>
      </p:sp>
      <p:sp>
        <p:nvSpPr>
          <p:cNvPr id="10" name="Title"/>
          <p:cNvSpPr>
            <a:spLocks noGrp="1"/>
          </p:cNvSpPr>
          <p:nvPr>
            <p:ph type="title" hasCustomPrompt="1"/>
          </p:nvPr>
        </p:nvSpPr>
        <p:spPr>
          <a:xfrm>
            <a:off x="1414463" y="685801"/>
            <a:ext cx="9363075" cy="5480050"/>
          </a:xfrm>
        </p:spPr>
        <p:txBody>
          <a:bodyPr vert="horz" lIns="91440" tIns="91440" rIns="91440" bIns="91440" anchor="ctr" anchorCtr="0"/>
          <a:lstStyle>
            <a:lvl1pPr algn="ctr">
              <a:defRPr sz="4000" baseline="0">
                <a:solidFill>
                  <a:schemeClr val="bg1"/>
                </a:solidFill>
                <a:latin typeface="MetricHPE" panose="020B0503030202060203" pitchFamily="34" charset="0"/>
                <a:sym typeface="MetricHPE" panose="020B0503030202060203" pitchFamily="34" charset="0"/>
              </a:defRPr>
            </a:lvl1pPr>
          </a:lstStyle>
          <a:p>
            <a:r>
              <a:rPr lang="en-US"/>
              <a:t>Click to add section header</a:t>
            </a:r>
          </a:p>
        </p:txBody>
      </p:sp>
    </p:spTree>
    <p:extLst>
      <p:ext uri="{BB962C8B-B14F-4D97-AF65-F5344CB8AC3E}">
        <p14:creationId xmlns:p14="http://schemas.microsoft.com/office/powerpoint/2010/main" val="35100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E48FEA9-0B6B-4F10-9B08-876CB718440B}"/>
              </a:ext>
            </a:extLst>
          </p:cNvPr>
          <p:cNvGraphicFramePr>
            <a:graphicFrameLocks noChangeAspect="1"/>
          </p:cNvGraphicFramePr>
          <p:nvPr userDrawn="1">
            <p:custDataLst>
              <p:tags r:id="rId1"/>
            </p:custDataLst>
            <p:extLst>
              <p:ext uri="{D42A27DB-BD31-4B8C-83A1-F6EECF244321}">
                <p14:modId xmlns:p14="http://schemas.microsoft.com/office/powerpoint/2010/main" val="17436370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2E48FEA9-0B6B-4F10-9B08-876CB718440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etricHPE" panose="020B0503030202060203" pitchFamily="34" charset="0"/>
                <a:sym typeface="MetricHPE" panose="020B0503030202060203" pitchFamily="34" charset="0"/>
              </a:defRPr>
            </a:lvl1pPr>
          </a:lstStyle>
          <a:p>
            <a:r>
              <a:rPr lang="en-US"/>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vert="horz" lIns="91440" tIns="91440" rIns="91440" bIns="91440" anchor="b" anchorCtr="0"/>
          <a:lstStyle>
            <a:lvl1pPr>
              <a:defRPr sz="3200" baseline="0">
                <a:solidFill>
                  <a:schemeClr val="bg1"/>
                </a:solidFill>
                <a:latin typeface="MetricHPE" panose="020B0503030202060203" pitchFamily="34" charset="0"/>
                <a:sym typeface="MetricHPE" panose="020B0503030202060203" pitchFamily="34" charset="0"/>
              </a:defRPr>
            </a:lvl1pPr>
          </a:lstStyle>
          <a:p>
            <a:r>
              <a:rPr lang="en-US"/>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EEEF92A3-A948-430A-BA72-93EBB9877D77}"/>
              </a:ext>
            </a:extLst>
          </p:cNvPr>
          <p:cNvSpPr>
            <a:spLocks noGrp="1"/>
          </p:cNvSpPr>
          <p:nvPr>
            <p:ph type="ftr" sz="quarter" idx="16"/>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18664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CEA4730-05E9-413E-A59C-914E0C366231}"/>
              </a:ext>
            </a:extLst>
          </p:cNvPr>
          <p:cNvGraphicFramePr>
            <a:graphicFrameLocks noChangeAspect="1"/>
          </p:cNvGraphicFramePr>
          <p:nvPr userDrawn="1">
            <p:custDataLst>
              <p:tags r:id="rId1"/>
            </p:custDataLst>
            <p:extLst>
              <p:ext uri="{D42A27DB-BD31-4B8C-83A1-F6EECF244321}">
                <p14:modId xmlns:p14="http://schemas.microsoft.com/office/powerpoint/2010/main" val="1433428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BCEA4730-05E9-413E-A59C-914E0C3662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6" name="Title"/>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atin typeface="MetricHPE" panose="020B0503030202060203" pitchFamily="34" charset="0"/>
                <a:sym typeface="MetricHPE" panose="020B0503030202060203" pitchFamily="34" charset="0"/>
              </a:defRPr>
            </a:lvl1pPr>
          </a:lstStyle>
          <a:p>
            <a:r>
              <a:rPr lang="en-US"/>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115979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B74272F-602D-4192-BC54-B2645BC73430}"/>
              </a:ext>
            </a:extLst>
          </p:cNvPr>
          <p:cNvGraphicFramePr>
            <a:graphicFrameLocks noChangeAspect="1"/>
          </p:cNvGraphicFramePr>
          <p:nvPr userDrawn="1">
            <p:custDataLst>
              <p:tags r:id="rId1"/>
            </p:custDataLst>
            <p:extLst>
              <p:ext uri="{D42A27DB-BD31-4B8C-83A1-F6EECF244321}">
                <p14:modId xmlns:p14="http://schemas.microsoft.com/office/powerpoint/2010/main" val="12590845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5B74272F-602D-4192-BC54-B2645BC7343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atin typeface="MetricHPE" panose="020B0503030202060203" pitchFamily="34" charset="0"/>
                <a:sym typeface="MetricHPE" panose="020B0503030202060203" pitchFamily="34" charset="0"/>
              </a:defRPr>
            </a:lvl1pPr>
          </a:lstStyle>
          <a:p>
            <a:r>
              <a:rPr lang="en-US"/>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380648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1849DD0-CD9F-43B4-BC22-9490F93AC843}"/>
              </a:ext>
            </a:extLst>
          </p:cNvPr>
          <p:cNvGraphicFramePr>
            <a:graphicFrameLocks noChangeAspect="1"/>
          </p:cNvGraphicFramePr>
          <p:nvPr userDrawn="1">
            <p:custDataLst>
              <p:tags r:id="rId1"/>
            </p:custDataLst>
            <p:extLst>
              <p:ext uri="{D42A27DB-BD31-4B8C-83A1-F6EECF244321}">
                <p14:modId xmlns:p14="http://schemas.microsoft.com/office/powerpoint/2010/main" val="1424795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51849DD0-CD9F-43B4-BC22-9490F93AC8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atin typeface="MetricHPE" panose="020B0503030202060203" pitchFamily="34" charset="0"/>
                <a:sym typeface="MetricHPE" panose="020B0503030202060203" pitchFamily="34" charset="0"/>
              </a:defRPr>
            </a:lvl1pPr>
          </a:lstStyle>
          <a:p>
            <a:r>
              <a:rPr lang="en-US"/>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698795D-6546-4F01-AD74-FF78AF2E677C}"/>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350044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6C4D275-D9D2-4194-9F32-64D652B008C3}"/>
              </a:ext>
            </a:extLst>
          </p:cNvPr>
          <p:cNvGraphicFramePr>
            <a:graphicFrameLocks noChangeAspect="1"/>
          </p:cNvGraphicFramePr>
          <p:nvPr userDrawn="1">
            <p:custDataLst>
              <p:tags r:id="rId1"/>
            </p:custDataLst>
            <p:extLst>
              <p:ext uri="{D42A27DB-BD31-4B8C-83A1-F6EECF244321}">
                <p14:modId xmlns:p14="http://schemas.microsoft.com/office/powerpoint/2010/main" val="4200101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E6C4D275-D9D2-4194-9F32-64D652B008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atin typeface="MetricHPE" panose="020B0503030202060203" pitchFamily="34" charset="0"/>
                <a:sym typeface="MetricHPE" panose="020B0503030202060203" pitchFamily="34" charset="0"/>
              </a:defRPr>
            </a:lvl1pPr>
          </a:lstStyle>
          <a:p>
            <a:r>
              <a:rPr lang="en-US"/>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FE686EF5-477F-4DCE-824F-3C05B5AA6594}"/>
              </a:ext>
            </a:extLst>
          </p:cNvPr>
          <p:cNvSpPr>
            <a:spLocks noGrp="1"/>
          </p:cNvSpPr>
          <p:nvPr>
            <p:ph type="ftr" sz="quarter" idx="15"/>
          </p:nvPr>
        </p:nvSpPr>
        <p:spPr/>
        <p:txBody>
          <a:bodyPr/>
          <a:lstStyle>
            <a:lvl1pPr>
              <a:defRPr cap="none" baseline="0">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163496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457EDA-0A28-4849-BD37-266565E6DABA}"/>
              </a:ext>
            </a:extLst>
          </p:cNvPr>
          <p:cNvGraphicFramePr>
            <a:graphicFrameLocks noChangeAspect="1"/>
          </p:cNvGraphicFramePr>
          <p:nvPr userDrawn="1">
            <p:custDataLst>
              <p:tags r:id="rId1"/>
            </p:custDataLst>
            <p:extLst>
              <p:ext uri="{D42A27DB-BD31-4B8C-83A1-F6EECF244321}">
                <p14:modId xmlns:p14="http://schemas.microsoft.com/office/powerpoint/2010/main" val="2300343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AB457EDA-0A28-4849-BD37-266565E6DA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
        <p:nvSpPr>
          <p:cNvPr id="11" name="Quote"/>
          <p:cNvSpPr>
            <a:spLocks noGrp="1"/>
          </p:cNvSpPr>
          <p:nvPr>
            <p:ph type="title" hasCustomPrompt="1"/>
          </p:nvPr>
        </p:nvSpPr>
        <p:spPr>
          <a:xfrm>
            <a:off x="284398" y="685800"/>
            <a:ext cx="9106250" cy="3075861"/>
          </a:xfrm>
        </p:spPr>
        <p:txBody>
          <a:bodyPr vert="horz" lIns="91440" anchor="b" anchorCtr="0"/>
          <a:lstStyle>
            <a:lvl1pPr marL="219456" indent="-219456">
              <a:defRPr sz="4600" cap="none" baseline="0">
                <a:latin typeface="MetricHPE" panose="020B0503030202060203" pitchFamily="34" charset="0"/>
                <a:sym typeface="MetricHPE" panose="020B0503030202060203" pitchFamily="34" charset="0"/>
              </a:defRPr>
            </a:lvl1pPr>
          </a:lstStyle>
          <a:p>
            <a:r>
              <a:rPr lang="en-US"/>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CC9133F1-6679-476E-AEFD-931027BED082}"/>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196436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p>
            <a:r>
              <a:rPr lang="en-US"/>
              <a:t>Confidential | Authorized HPE Partner Use Only</a:t>
            </a:r>
          </a:p>
        </p:txBody>
      </p:sp>
    </p:spTree>
    <p:extLst>
      <p:ext uri="{BB962C8B-B14F-4D97-AF65-F5344CB8AC3E}">
        <p14:creationId xmlns:p14="http://schemas.microsoft.com/office/powerpoint/2010/main" val="43061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DB08AFA-0746-4D41-942A-DD08BF385679}"/>
              </a:ext>
            </a:extLst>
          </p:cNvPr>
          <p:cNvGraphicFramePr>
            <a:graphicFrameLocks noChangeAspect="1"/>
          </p:cNvGraphicFramePr>
          <p:nvPr userDrawn="1">
            <p:custDataLst>
              <p:tags r:id="rId1"/>
            </p:custDataLst>
            <p:extLst>
              <p:ext uri="{D42A27DB-BD31-4B8C-83A1-F6EECF244321}">
                <p14:modId xmlns:p14="http://schemas.microsoft.com/office/powerpoint/2010/main" val="2915630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DB08AFA-0746-4D41-942A-DD08BF38567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Tree>
    <p:extLst>
      <p:ext uri="{BB962C8B-B14F-4D97-AF65-F5344CB8AC3E}">
        <p14:creationId xmlns:p14="http://schemas.microsoft.com/office/powerpoint/2010/main" val="360273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A5E8DFD-A232-4615-95C8-3553E04E8D30}"/>
              </a:ext>
            </a:extLst>
          </p:cNvPr>
          <p:cNvGraphicFramePr>
            <a:graphicFrameLocks noChangeAspect="1"/>
          </p:cNvGraphicFramePr>
          <p:nvPr userDrawn="1">
            <p:custDataLst>
              <p:tags r:id="rId1"/>
            </p:custDataLst>
            <p:extLst>
              <p:ext uri="{D42A27DB-BD31-4B8C-83A1-F6EECF244321}">
                <p14:modId xmlns:p14="http://schemas.microsoft.com/office/powerpoint/2010/main" val="16465454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9A5E8DFD-A232-4615-95C8-3553E04E8D3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214919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51DAC38-CABC-40E4-BF53-10DB44E26FDD}"/>
              </a:ext>
            </a:extLst>
          </p:cNvPr>
          <p:cNvGraphicFramePr>
            <a:graphicFrameLocks noChangeAspect="1"/>
          </p:cNvGraphicFramePr>
          <p:nvPr userDrawn="1">
            <p:custDataLst>
              <p:tags r:id="rId1"/>
            </p:custDataLst>
            <p:extLst>
              <p:ext uri="{D42A27DB-BD31-4B8C-83A1-F6EECF244321}">
                <p14:modId xmlns:p14="http://schemas.microsoft.com/office/powerpoint/2010/main" val="3724531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051DAC38-CABC-40E4-BF53-10DB44E26F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10711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8CCBAEC-80EE-4CF5-8E38-137E1601DA4E}"/>
              </a:ext>
            </a:extLst>
          </p:cNvPr>
          <p:cNvGraphicFramePr>
            <a:graphicFrameLocks noChangeAspect="1"/>
          </p:cNvGraphicFramePr>
          <p:nvPr userDrawn="1">
            <p:custDataLst>
              <p:tags r:id="rId1"/>
            </p:custDataLst>
            <p:extLst>
              <p:ext uri="{D42A27DB-BD31-4B8C-83A1-F6EECF244321}">
                <p14:modId xmlns:p14="http://schemas.microsoft.com/office/powerpoint/2010/main" val="3557366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58CCBAEC-80EE-4CF5-8E38-137E1601D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9C5C9A9-E236-4C76-AAB8-D575E2980D31}"/>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313833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0FECCF4-5B08-4D07-983D-6DCE5C98521F}"/>
              </a:ext>
            </a:extLst>
          </p:cNvPr>
          <p:cNvGraphicFramePr>
            <a:graphicFrameLocks noChangeAspect="1"/>
          </p:cNvGraphicFramePr>
          <p:nvPr userDrawn="1">
            <p:custDataLst>
              <p:tags r:id="rId1"/>
            </p:custDataLst>
            <p:extLst>
              <p:ext uri="{D42A27DB-BD31-4B8C-83A1-F6EECF244321}">
                <p14:modId xmlns:p14="http://schemas.microsoft.com/office/powerpoint/2010/main" val="1659643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70FECCF4-5B08-4D07-983D-6DCE5C9852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1B9DB588-CD3A-4605-99DD-5D58A0334468}"/>
              </a:ext>
            </a:extLst>
          </p:cNvPr>
          <p:cNvSpPr>
            <a:spLocks noGrp="1"/>
          </p:cNvSpPr>
          <p:nvPr>
            <p:ph type="ftr" sz="quarter" idx="26"/>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360239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33CC6A5-EED9-4BE6-9BB2-1B5B2BA3AB58}"/>
              </a:ext>
            </a:extLst>
          </p:cNvPr>
          <p:cNvGraphicFramePr>
            <a:graphicFrameLocks noChangeAspect="1"/>
          </p:cNvGraphicFramePr>
          <p:nvPr userDrawn="1">
            <p:custDataLst>
              <p:tags r:id="rId1"/>
            </p:custDataLst>
            <p:extLst>
              <p:ext uri="{D42A27DB-BD31-4B8C-83A1-F6EECF244321}">
                <p14:modId xmlns:p14="http://schemas.microsoft.com/office/powerpoint/2010/main" val="39538428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D33CC6A5-EED9-4BE6-9BB2-1B5B2BA3AB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Tree>
    <p:extLst>
      <p:ext uri="{BB962C8B-B14F-4D97-AF65-F5344CB8AC3E}">
        <p14:creationId xmlns:p14="http://schemas.microsoft.com/office/powerpoint/2010/main" val="314831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BACB20F-6AB9-4717-9714-122FD81AD8A7}"/>
              </a:ext>
            </a:extLst>
          </p:cNvPr>
          <p:cNvGraphicFramePr>
            <a:graphicFrameLocks noChangeAspect="1"/>
          </p:cNvGraphicFramePr>
          <p:nvPr userDrawn="1">
            <p:custDataLst>
              <p:tags r:id="rId1"/>
            </p:custDataLst>
            <p:extLst>
              <p:ext uri="{D42A27DB-BD31-4B8C-83A1-F6EECF244321}">
                <p14:modId xmlns:p14="http://schemas.microsoft.com/office/powerpoint/2010/main" val="3495554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6BACB20F-6AB9-4717-9714-122FD81AD8A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B9B4ABF0-738F-478F-B9E7-E5D3DF83666E}"/>
              </a:ext>
            </a:extLst>
          </p:cNvPr>
          <p:cNvSpPr>
            <a:spLocks noGrp="1"/>
          </p:cNvSpPr>
          <p:nvPr>
            <p:ph type="ftr" sz="quarter" idx="26"/>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52039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69A4C04-A3EA-46DA-BB45-CDB216DA3223}"/>
              </a:ext>
            </a:extLst>
          </p:cNvPr>
          <p:cNvGraphicFramePr>
            <a:graphicFrameLocks noChangeAspect="1"/>
          </p:cNvGraphicFramePr>
          <p:nvPr userDrawn="1">
            <p:custDataLst>
              <p:tags r:id="rId1"/>
            </p:custDataLst>
            <p:extLst>
              <p:ext uri="{D42A27DB-BD31-4B8C-83A1-F6EECF244321}">
                <p14:modId xmlns:p14="http://schemas.microsoft.com/office/powerpoint/2010/main" val="1652696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69A4C04-A3EA-46DA-BB45-CDB216DA322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BEED058A-E779-4D88-ADD2-9B84C2A10502}"/>
              </a:ext>
            </a:extLst>
          </p:cNvPr>
          <p:cNvSpPr>
            <a:spLocks noGrp="1"/>
          </p:cNvSpPr>
          <p:nvPr>
            <p:ph type="ftr" sz="quarter" idx="20"/>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239299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EF3F2B0-772A-445A-8335-AA9D2FA1E7B7}"/>
              </a:ext>
            </a:extLst>
          </p:cNvPr>
          <p:cNvGraphicFramePr>
            <a:graphicFrameLocks noChangeAspect="1"/>
          </p:cNvGraphicFramePr>
          <p:nvPr userDrawn="1">
            <p:custDataLst>
              <p:tags r:id="rId1"/>
            </p:custDataLst>
            <p:extLst>
              <p:ext uri="{D42A27DB-BD31-4B8C-83A1-F6EECF244321}">
                <p14:modId xmlns:p14="http://schemas.microsoft.com/office/powerpoint/2010/main" val="4197109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5EF3F2B0-772A-445A-8335-AA9D2FA1E7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a:extLst>
              <a:ext uri="{FF2B5EF4-FFF2-40B4-BE49-F238E27FC236}">
                <a16:creationId xmlns:a16="http://schemas.microsoft.com/office/drawing/2014/main" id="{C64F2FF0-0CF5-4CC1-8878-96534C54D9A0}"/>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96761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C416F85-2B34-4AE4-95D6-BF9CFB412AEF}"/>
              </a:ext>
            </a:extLst>
          </p:cNvPr>
          <p:cNvGraphicFramePr>
            <a:graphicFrameLocks noChangeAspect="1"/>
          </p:cNvGraphicFramePr>
          <p:nvPr userDrawn="1">
            <p:custDataLst>
              <p:tags r:id="rId1"/>
            </p:custDataLst>
            <p:extLst>
              <p:ext uri="{D42A27DB-BD31-4B8C-83A1-F6EECF244321}">
                <p14:modId xmlns:p14="http://schemas.microsoft.com/office/powerpoint/2010/main" val="2548105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4C416F85-2B34-4AE4-95D6-BF9CFB412A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7833D610-4CA4-41A3-B735-6F0642F98549}"/>
              </a:ext>
            </a:extLst>
          </p:cNvPr>
          <p:cNvSpPr>
            <a:spLocks noGrp="1"/>
          </p:cNvSpPr>
          <p:nvPr>
            <p:ph type="ftr" sz="quarter" idx="24"/>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7738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a:lstStyle/>
          <a:p>
            <a:r>
              <a:rPr lang="en-US"/>
              <a:t>Click to edit Master title style</a:t>
            </a:r>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p>
            <a:r>
              <a:rPr lang="en-US"/>
              <a:t>Confidential | Authorized HPE Partner Use Only</a:t>
            </a:r>
          </a:p>
        </p:txBody>
      </p:sp>
    </p:spTree>
    <p:extLst>
      <p:ext uri="{BB962C8B-B14F-4D97-AF65-F5344CB8AC3E}">
        <p14:creationId xmlns:p14="http://schemas.microsoft.com/office/powerpoint/2010/main" val="570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81B370A-5B7E-451E-A6E7-C98EEEED58D6}"/>
              </a:ext>
            </a:extLst>
          </p:cNvPr>
          <p:cNvGraphicFramePr>
            <a:graphicFrameLocks noChangeAspect="1"/>
          </p:cNvGraphicFramePr>
          <p:nvPr userDrawn="1">
            <p:custDataLst>
              <p:tags r:id="rId1"/>
            </p:custDataLst>
            <p:extLst>
              <p:ext uri="{D42A27DB-BD31-4B8C-83A1-F6EECF244321}">
                <p14:modId xmlns:p14="http://schemas.microsoft.com/office/powerpoint/2010/main" val="32087681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81B370A-5B7E-451E-A6E7-C98EEEED58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3221C879-23BF-48A0-9B6C-5B66C3419755}"/>
              </a:ext>
            </a:extLst>
          </p:cNvPr>
          <p:cNvSpPr>
            <a:spLocks noGrp="1"/>
          </p:cNvSpPr>
          <p:nvPr>
            <p:ph type="ftr" sz="quarter" idx="24"/>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26359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2AF6AB5-2EAF-44EB-8180-4EBE0A12EB8F}"/>
              </a:ext>
            </a:extLst>
          </p:cNvPr>
          <p:cNvGraphicFramePr>
            <a:graphicFrameLocks noChangeAspect="1"/>
          </p:cNvGraphicFramePr>
          <p:nvPr userDrawn="1">
            <p:custDataLst>
              <p:tags r:id="rId1"/>
            </p:custDataLst>
            <p:extLst>
              <p:ext uri="{D42A27DB-BD31-4B8C-83A1-F6EECF244321}">
                <p14:modId xmlns:p14="http://schemas.microsoft.com/office/powerpoint/2010/main" val="42124418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62AF6AB5-2EAF-44EB-8180-4EBE0A12EB8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166560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CD9B7F5-5935-49D2-BFB9-4DD1D6CF03A8}"/>
              </a:ext>
            </a:extLst>
          </p:cNvPr>
          <p:cNvGraphicFramePr>
            <a:graphicFrameLocks noChangeAspect="1"/>
          </p:cNvGraphicFramePr>
          <p:nvPr userDrawn="1">
            <p:custDataLst>
              <p:tags r:id="rId1"/>
            </p:custDataLst>
            <p:extLst>
              <p:ext uri="{D42A27DB-BD31-4B8C-83A1-F6EECF244321}">
                <p14:modId xmlns:p14="http://schemas.microsoft.com/office/powerpoint/2010/main" val="17919713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BCD9B7F5-5935-49D2-BFB9-4DD1D6CF03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243198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1415DDE-BCB7-402A-83EE-E821146D738D}"/>
              </a:ext>
            </a:extLst>
          </p:cNvPr>
          <p:cNvGraphicFramePr>
            <a:graphicFrameLocks noChangeAspect="1"/>
          </p:cNvGraphicFramePr>
          <p:nvPr userDrawn="1">
            <p:custDataLst>
              <p:tags r:id="rId1"/>
            </p:custDataLst>
            <p:extLst>
              <p:ext uri="{D42A27DB-BD31-4B8C-83A1-F6EECF244321}">
                <p14:modId xmlns:p14="http://schemas.microsoft.com/office/powerpoint/2010/main" val="33757627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11415DDE-BCB7-402A-83EE-E821146D738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F6172FFC-9966-4FB3-B3D2-FBE84B01901E}"/>
              </a:ext>
            </a:extLst>
          </p:cNvPr>
          <p:cNvSpPr>
            <a:spLocks noGrp="1"/>
          </p:cNvSpPr>
          <p:nvPr>
            <p:ph type="ftr" sz="quarter" idx="10"/>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203677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448E36D-1791-497B-8B45-6161FB44ED9C}"/>
              </a:ext>
            </a:extLst>
          </p:cNvPr>
          <p:cNvGraphicFramePr>
            <a:graphicFrameLocks noChangeAspect="1"/>
          </p:cNvGraphicFramePr>
          <p:nvPr userDrawn="1">
            <p:custDataLst>
              <p:tags r:id="rId1"/>
            </p:custDataLst>
            <p:extLst>
              <p:ext uri="{D42A27DB-BD31-4B8C-83A1-F6EECF244321}">
                <p14:modId xmlns:p14="http://schemas.microsoft.com/office/powerpoint/2010/main" val="8052998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B448E36D-1791-497B-8B45-6161FB44ED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4EE71AD2-3B17-4BBC-A780-3AEAE01E7470}"/>
              </a:ext>
            </a:extLst>
          </p:cNvPr>
          <p:cNvSpPr>
            <a:spLocks noGrp="1"/>
          </p:cNvSpPr>
          <p:nvPr>
            <p:ph type="ftr" sz="quarter" idx="14"/>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312494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79774FC-F55C-4DFC-ADB6-18E4209079EF}"/>
              </a:ext>
            </a:extLst>
          </p:cNvPr>
          <p:cNvGraphicFramePr>
            <a:graphicFrameLocks noChangeAspect="1"/>
          </p:cNvGraphicFramePr>
          <p:nvPr userDrawn="1">
            <p:custDataLst>
              <p:tags r:id="rId1"/>
            </p:custDataLst>
            <p:extLst>
              <p:ext uri="{D42A27DB-BD31-4B8C-83A1-F6EECF244321}">
                <p14:modId xmlns:p14="http://schemas.microsoft.com/office/powerpoint/2010/main" val="20919280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979774FC-F55C-4DFC-ADB6-18E4209079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Title"/>
          <p:cNvSpPr>
            <a:spLocks noGrp="1"/>
          </p:cNvSpPr>
          <p:nvPr>
            <p:ph type="title" hasCustomPrompt="1"/>
          </p:nvPr>
        </p:nvSpPr>
        <p:spPr>
          <a:xfrm>
            <a:off x="289123" y="2676894"/>
            <a:ext cx="3685309"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267714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D7FB032-5C39-4FF8-8FE8-B730EC7CCE77}"/>
              </a:ext>
            </a:extLst>
          </p:cNvPr>
          <p:cNvGraphicFramePr>
            <a:graphicFrameLocks noChangeAspect="1"/>
          </p:cNvGraphicFramePr>
          <p:nvPr userDrawn="1">
            <p:custDataLst>
              <p:tags r:id="rId1"/>
            </p:custDataLst>
            <p:extLst>
              <p:ext uri="{D42A27DB-BD31-4B8C-83A1-F6EECF244321}">
                <p14:modId xmlns:p14="http://schemas.microsoft.com/office/powerpoint/2010/main" val="21486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BD7FB032-5C39-4FF8-8FE8-B730EC7CCE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ntent Placeholder"/>
          <p:cNvSpPr>
            <a:spLocks noGrp="1"/>
          </p:cNvSpPr>
          <p:nvPr>
            <p:ph sz="quarter" idx="13"/>
          </p:nvPr>
        </p:nvSpPr>
        <p:spPr>
          <a:xfrm>
            <a:off x="4076700" y="331788"/>
            <a:ext cx="7734300" cy="5764212"/>
          </a:xfrm>
        </p:spPr>
        <p:txBody>
          <a:bodyPr anchor="ct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Title"/>
          <p:cNvSpPr>
            <a:spLocks noGrp="1"/>
          </p:cNvSpPr>
          <p:nvPr>
            <p:ph type="title" hasCustomPrompt="1"/>
          </p:nvPr>
        </p:nvSpPr>
        <p:spPr>
          <a:xfrm>
            <a:off x="289122" y="2676894"/>
            <a:ext cx="3536373"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DB2C94F6-2456-49E7-A85E-744A4B16A883}"/>
              </a:ext>
            </a:extLst>
          </p:cNvPr>
          <p:cNvSpPr>
            <a:spLocks noGrp="1"/>
          </p:cNvSpPr>
          <p:nvPr>
            <p:ph type="ftr" sz="quarter" idx="14"/>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90829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4E0B40D-5357-45FF-9FB8-FCEFDD888C5F}"/>
              </a:ext>
            </a:extLst>
          </p:cNvPr>
          <p:cNvGraphicFramePr>
            <a:graphicFrameLocks noChangeAspect="1"/>
          </p:cNvGraphicFramePr>
          <p:nvPr userDrawn="1">
            <p:custDataLst>
              <p:tags r:id="rId1"/>
            </p:custDataLst>
            <p:extLst>
              <p:ext uri="{D42A27DB-BD31-4B8C-83A1-F6EECF244321}">
                <p14:modId xmlns:p14="http://schemas.microsoft.com/office/powerpoint/2010/main" val="22831575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A4E0B40D-5357-45FF-9FB8-FCEFDD888C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ntent Placeholder"/>
          <p:cNvSpPr>
            <a:spLocks noGrp="1"/>
          </p:cNvSpPr>
          <p:nvPr>
            <p:ph sz="quarter" idx="13"/>
          </p:nvPr>
        </p:nvSpPr>
        <p:spPr>
          <a:xfrm>
            <a:off x="4076700" y="331788"/>
            <a:ext cx="7734300" cy="5764212"/>
          </a:xfrm>
        </p:spPr>
        <p:txBody>
          <a:bodyPr anchor="ct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etricHPE" panose="020B0503030202060203" pitchFamily="34" charset="0"/>
                <a:sym typeface="MetricHPE" panose="020B0503030202060203" pitchFamily="34" charset="0"/>
              </a:defRPr>
            </a:lvl1pPr>
          </a:lstStyle>
          <a:p>
            <a:pPr marL="0" lvl="0" indent="0">
              <a:spcBef>
                <a:spcPts val="0"/>
              </a:spcBef>
              <a:buNone/>
            </a:pPr>
            <a:r>
              <a:rPr lang="en-US"/>
              <a:t>Click to add</a:t>
            </a:r>
            <a:br>
              <a:rPr lang="en-US"/>
            </a:br>
            <a:r>
              <a:rPr lang="en-US"/>
              <a:t>two-line subtitle</a:t>
            </a:r>
          </a:p>
        </p:txBody>
      </p:sp>
      <p:sp>
        <p:nvSpPr>
          <p:cNvPr id="14" name="Title"/>
          <p:cNvSpPr>
            <a:spLocks noGrp="1"/>
          </p:cNvSpPr>
          <p:nvPr>
            <p:ph type="title" hasCustomPrompt="1"/>
          </p:nvPr>
        </p:nvSpPr>
        <p:spPr>
          <a:xfrm>
            <a:off x="289122" y="1980879"/>
            <a:ext cx="3566206"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977D698-96B1-4B1C-AC10-E28AA670736D}"/>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76524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F460974-2E49-479B-8B56-14195E7788EB}"/>
              </a:ext>
            </a:extLst>
          </p:cNvPr>
          <p:cNvGraphicFramePr>
            <a:graphicFrameLocks noChangeAspect="1"/>
          </p:cNvGraphicFramePr>
          <p:nvPr userDrawn="1">
            <p:custDataLst>
              <p:tags r:id="rId1"/>
            </p:custDataLst>
            <p:extLst>
              <p:ext uri="{D42A27DB-BD31-4B8C-83A1-F6EECF244321}">
                <p14:modId xmlns:p14="http://schemas.microsoft.com/office/powerpoint/2010/main" val="2503796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0F460974-2E49-479B-8B56-14195E7788E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ntent Placeholder"/>
          <p:cNvSpPr>
            <a:spLocks noGrp="1"/>
          </p:cNvSpPr>
          <p:nvPr>
            <p:ph sz="quarter" idx="13"/>
          </p:nvPr>
        </p:nvSpPr>
        <p:spPr>
          <a:xfrm>
            <a:off x="4076700" y="331788"/>
            <a:ext cx="7734300" cy="5764212"/>
          </a:xfrm>
        </p:spPr>
        <p:txBody>
          <a:bodyPr anchor="ct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p:cNvSpPr>
            <a:spLocks noGrp="1"/>
          </p:cNvSpPr>
          <p:nvPr>
            <p:ph type="body" sz="quarter" idx="14"/>
          </p:nvPr>
        </p:nvSpPr>
        <p:spPr>
          <a:xfrm>
            <a:off x="278732" y="2534960"/>
            <a:ext cx="3546475" cy="3446462"/>
          </a:xfrm>
        </p:spPr>
        <p:txBody>
          <a:bodyP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Title"/>
          <p:cNvSpPr>
            <a:spLocks noGrp="1"/>
          </p:cNvSpPr>
          <p:nvPr>
            <p:ph type="title" hasCustomPrompt="1"/>
          </p:nvPr>
        </p:nvSpPr>
        <p:spPr>
          <a:xfrm>
            <a:off x="289123" y="1417320"/>
            <a:ext cx="3536373"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C2633DB1-4E58-49AF-9CC5-F4480459AEB7}"/>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331041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D8A375B-118A-4C0B-A008-CE8167BAEA6A}"/>
              </a:ext>
            </a:extLst>
          </p:cNvPr>
          <p:cNvGraphicFramePr>
            <a:graphicFrameLocks noChangeAspect="1"/>
          </p:cNvGraphicFramePr>
          <p:nvPr userDrawn="1">
            <p:custDataLst>
              <p:tags r:id="rId1"/>
            </p:custDataLst>
            <p:extLst>
              <p:ext uri="{D42A27DB-BD31-4B8C-83A1-F6EECF244321}">
                <p14:modId xmlns:p14="http://schemas.microsoft.com/office/powerpoint/2010/main" val="826635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9D8A375B-118A-4C0B-A008-CE8167BAEA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Title"/>
          <p:cNvSpPr>
            <a:spLocks noGrp="1"/>
          </p:cNvSpPr>
          <p:nvPr>
            <p:ph type="title" hasCustomPrompt="1"/>
          </p:nvPr>
        </p:nvSpPr>
        <p:spPr>
          <a:xfrm>
            <a:off x="289122" y="1417320"/>
            <a:ext cx="3536373"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93110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9C5C9A9-E236-4C76-AAB8-D575E2980D31}"/>
              </a:ext>
            </a:extLst>
          </p:cNvPr>
          <p:cNvSpPr>
            <a:spLocks noGrp="1"/>
          </p:cNvSpPr>
          <p:nvPr>
            <p:ph type="ftr" sz="quarter" idx="19"/>
          </p:nvPr>
        </p:nvSpPr>
        <p:spPr/>
        <p:txBody>
          <a:bodyPr/>
          <a:lstStyle/>
          <a:p>
            <a:r>
              <a:rPr lang="en-US"/>
              <a:t>Confidential | Authorized HPE Partner Use Only</a:t>
            </a:r>
          </a:p>
        </p:txBody>
      </p:sp>
    </p:spTree>
    <p:extLst>
      <p:ext uri="{BB962C8B-B14F-4D97-AF65-F5344CB8AC3E}">
        <p14:creationId xmlns:p14="http://schemas.microsoft.com/office/powerpoint/2010/main" val="418324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CC563F0-C3B9-4B28-9B1C-8DD505A079B3}"/>
              </a:ext>
            </a:extLst>
          </p:cNvPr>
          <p:cNvGraphicFramePr>
            <a:graphicFrameLocks noChangeAspect="1"/>
          </p:cNvGraphicFramePr>
          <p:nvPr userDrawn="1">
            <p:custDataLst>
              <p:tags r:id="rId1"/>
            </p:custDataLst>
            <p:extLst>
              <p:ext uri="{D42A27DB-BD31-4B8C-83A1-F6EECF244321}">
                <p14:modId xmlns:p14="http://schemas.microsoft.com/office/powerpoint/2010/main" val="18085640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BCC563F0-C3B9-4B28-9B1C-8DD505A079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C38747A7-25DE-48D8-8D31-0F3DF66ADF9A}"/>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45740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F0C7905-C50D-4479-A459-3E98126B58D9}"/>
              </a:ext>
            </a:extLst>
          </p:cNvPr>
          <p:cNvGraphicFramePr>
            <a:graphicFrameLocks noChangeAspect="1"/>
          </p:cNvGraphicFramePr>
          <p:nvPr userDrawn="1">
            <p:custDataLst>
              <p:tags r:id="rId1"/>
            </p:custDataLst>
            <p:extLst>
              <p:ext uri="{D42A27DB-BD31-4B8C-83A1-F6EECF244321}">
                <p14:modId xmlns:p14="http://schemas.microsoft.com/office/powerpoint/2010/main" val="35810978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DF0C7905-C50D-4479-A459-3E98126B58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98323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C107DCD-8E78-467B-8556-CF6A8FC3DFBE}"/>
              </a:ext>
            </a:extLst>
          </p:cNvPr>
          <p:cNvGraphicFramePr>
            <a:graphicFrameLocks noChangeAspect="1"/>
          </p:cNvGraphicFramePr>
          <p:nvPr userDrawn="1">
            <p:custDataLst>
              <p:tags r:id="rId1"/>
            </p:custDataLst>
            <p:extLst>
              <p:ext uri="{D42A27DB-BD31-4B8C-83A1-F6EECF244321}">
                <p14:modId xmlns:p14="http://schemas.microsoft.com/office/powerpoint/2010/main" val="1326765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FC107DCD-8E78-467B-8556-CF6A8FC3DF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370653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96DD28D-6BE5-4E79-90A1-9269E81D4FB7}"/>
              </a:ext>
            </a:extLst>
          </p:cNvPr>
          <p:cNvGraphicFramePr>
            <a:graphicFrameLocks noChangeAspect="1"/>
          </p:cNvGraphicFramePr>
          <p:nvPr userDrawn="1">
            <p:custDataLst>
              <p:tags r:id="rId1"/>
            </p:custDataLst>
            <p:extLst>
              <p:ext uri="{D42A27DB-BD31-4B8C-83A1-F6EECF244321}">
                <p14:modId xmlns:p14="http://schemas.microsoft.com/office/powerpoint/2010/main" val="2469735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A96DD28D-6BE5-4E79-90A1-9269E81D4F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191AA25E-ECBD-44CD-9DE9-F058616E771E}"/>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303017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1477547-A011-41BB-9219-72EBC5149BED}"/>
              </a:ext>
            </a:extLst>
          </p:cNvPr>
          <p:cNvGraphicFramePr>
            <a:graphicFrameLocks noChangeAspect="1"/>
          </p:cNvGraphicFramePr>
          <p:nvPr userDrawn="1">
            <p:custDataLst>
              <p:tags r:id="rId1"/>
            </p:custDataLst>
            <p:extLst>
              <p:ext uri="{D42A27DB-BD31-4B8C-83A1-F6EECF244321}">
                <p14:modId xmlns:p14="http://schemas.microsoft.com/office/powerpoint/2010/main" val="4023311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1477547-A011-41BB-9219-72EBC5149B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233464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7F710E9-8B82-475E-9524-D1FFCB009F99}"/>
              </a:ext>
            </a:extLst>
          </p:cNvPr>
          <p:cNvGraphicFramePr>
            <a:graphicFrameLocks noChangeAspect="1"/>
          </p:cNvGraphicFramePr>
          <p:nvPr userDrawn="1">
            <p:custDataLst>
              <p:tags r:id="rId1"/>
            </p:custDataLst>
            <p:extLst>
              <p:ext uri="{D42A27DB-BD31-4B8C-83A1-F6EECF244321}">
                <p14:modId xmlns:p14="http://schemas.microsoft.com/office/powerpoint/2010/main" val="1253644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17F710E9-8B82-475E-9524-D1FFCB009F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356743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F2FAA-5188-48CD-88F5-10F71041EAA8}"/>
              </a:ext>
            </a:extLst>
          </p:cNvPr>
          <p:cNvGraphicFramePr>
            <a:graphicFrameLocks noChangeAspect="1"/>
          </p:cNvGraphicFramePr>
          <p:nvPr userDrawn="1">
            <p:custDataLst>
              <p:tags r:id="rId1"/>
            </p:custDataLst>
            <p:extLst>
              <p:ext uri="{D42A27DB-BD31-4B8C-83A1-F6EECF244321}">
                <p14:modId xmlns:p14="http://schemas.microsoft.com/office/powerpoint/2010/main" val="3524856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E3EF2FAA-5188-48CD-88F5-10F71041EA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262873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13A1EFD-C471-4A96-AF59-4EDB28B8A701}"/>
              </a:ext>
            </a:extLst>
          </p:cNvPr>
          <p:cNvGraphicFramePr>
            <a:graphicFrameLocks noChangeAspect="1"/>
          </p:cNvGraphicFramePr>
          <p:nvPr userDrawn="1">
            <p:custDataLst>
              <p:tags r:id="rId1"/>
            </p:custDataLst>
            <p:extLst>
              <p:ext uri="{D42A27DB-BD31-4B8C-83A1-F6EECF244321}">
                <p14:modId xmlns:p14="http://schemas.microsoft.com/office/powerpoint/2010/main" val="59465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13A1EFD-C471-4A96-AF59-4EDB28B8A7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Tree>
    <p:extLst>
      <p:ext uri="{BB962C8B-B14F-4D97-AF65-F5344CB8AC3E}">
        <p14:creationId xmlns:p14="http://schemas.microsoft.com/office/powerpoint/2010/main" val="274595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75DE491-3AC8-4C49-9804-56C0A4B899D6}"/>
              </a:ext>
            </a:extLst>
          </p:cNvPr>
          <p:cNvGraphicFramePr>
            <a:graphicFrameLocks noChangeAspect="1"/>
          </p:cNvGraphicFramePr>
          <p:nvPr userDrawn="1">
            <p:custDataLst>
              <p:tags r:id="rId1"/>
            </p:custDataLst>
            <p:extLst>
              <p:ext uri="{D42A27DB-BD31-4B8C-83A1-F6EECF244321}">
                <p14:modId xmlns:p14="http://schemas.microsoft.com/office/powerpoint/2010/main" val="4829086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975DE491-3AC8-4C49-9804-56C0A4B899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Tree>
    <p:extLst>
      <p:ext uri="{BB962C8B-B14F-4D97-AF65-F5344CB8AC3E}">
        <p14:creationId xmlns:p14="http://schemas.microsoft.com/office/powerpoint/2010/main" val="259343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68A5BEE-2D34-4035-A7FB-F52BD3CB2586}"/>
              </a:ext>
            </a:extLst>
          </p:cNvPr>
          <p:cNvGraphicFramePr>
            <a:graphicFrameLocks noChangeAspect="1"/>
          </p:cNvGraphicFramePr>
          <p:nvPr userDrawn="1">
            <p:custDataLst>
              <p:tags r:id="rId1"/>
            </p:custDataLst>
            <p:extLst>
              <p:ext uri="{D42A27DB-BD31-4B8C-83A1-F6EECF244321}">
                <p14:modId xmlns:p14="http://schemas.microsoft.com/office/powerpoint/2010/main" val="431317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568A5BEE-2D34-4035-A7FB-F52BD3CB25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5"/>
                  <a:srcRect/>
                  <a:stretch>
                    <a:fillRect/>
                  </a:stretch>
                </a:blipFill>
                <a:latin typeface="MetricHPE" panose="020B0503030202060203" pitchFamily="34" charset="0"/>
                <a:sym typeface="MetricHPE" panose="020B0503030202060203" pitchFamily="34" charset="0"/>
              </a:defRPr>
            </a:lvl1pPr>
          </a:lstStyle>
          <a:p>
            <a:r>
              <a:rPr lang="en-US"/>
              <a:t>Single line</a:t>
            </a:r>
          </a:p>
        </p:txBody>
      </p:sp>
    </p:spTree>
    <p:extLst>
      <p:ext uri="{BB962C8B-B14F-4D97-AF65-F5344CB8AC3E}">
        <p14:creationId xmlns:p14="http://schemas.microsoft.com/office/powerpoint/2010/main" val="2824118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1B9DB588-CD3A-4605-99DD-5D58A0334468}"/>
              </a:ext>
            </a:extLst>
          </p:cNvPr>
          <p:cNvSpPr>
            <a:spLocks noGrp="1"/>
          </p:cNvSpPr>
          <p:nvPr>
            <p:ph type="ftr" sz="quarter" idx="26"/>
          </p:nvPr>
        </p:nvSpPr>
        <p:spPr/>
        <p:txBody>
          <a:bodyPr/>
          <a:lstStyle/>
          <a:p>
            <a:r>
              <a:rPr lang="en-US"/>
              <a:t>Confidential | Authorized HPE Partner Use Only</a:t>
            </a:r>
          </a:p>
        </p:txBody>
      </p:sp>
    </p:spTree>
    <p:extLst>
      <p:ext uri="{BB962C8B-B14F-4D97-AF65-F5344CB8AC3E}">
        <p14:creationId xmlns:p14="http://schemas.microsoft.com/office/powerpoint/2010/main" val="34651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DAB4387-3D65-460C-BCA2-B34BAA379250}"/>
              </a:ext>
            </a:extLst>
          </p:cNvPr>
          <p:cNvGraphicFramePr>
            <a:graphicFrameLocks noChangeAspect="1"/>
          </p:cNvGraphicFramePr>
          <p:nvPr userDrawn="1">
            <p:custDataLst>
              <p:tags r:id="rId1"/>
            </p:custDataLst>
            <p:extLst>
              <p:ext uri="{D42A27DB-BD31-4B8C-83A1-F6EECF244321}">
                <p14:modId xmlns:p14="http://schemas.microsoft.com/office/powerpoint/2010/main" val="2659182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EDAB4387-3D65-460C-BCA2-B34BAA3792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5"/>
                  <a:srcRect/>
                  <a:stretch>
                    <a:fillRect/>
                  </a:stretch>
                </a:blipFill>
                <a:latin typeface="MetricHPE" panose="020B0503030202060203" pitchFamily="34" charset="0"/>
                <a:sym typeface="MetricHPE" panose="020B0503030202060203" pitchFamily="34" charset="0"/>
              </a:defRPr>
            </a:lvl1pPr>
          </a:lstStyle>
          <a:p>
            <a:r>
              <a:rPr lang="en-US"/>
              <a:t>Multiple </a:t>
            </a:r>
            <a:br>
              <a:rPr lang="en-US"/>
            </a:br>
            <a:r>
              <a:rPr lang="en-US"/>
              <a:t>lines </a:t>
            </a:r>
          </a:p>
        </p:txBody>
      </p:sp>
    </p:spTree>
    <p:extLst>
      <p:ext uri="{BB962C8B-B14F-4D97-AF65-F5344CB8AC3E}">
        <p14:creationId xmlns:p14="http://schemas.microsoft.com/office/powerpoint/2010/main" val="8007038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A697E9B-698E-4136-A99A-FAAA557BF2B6}"/>
              </a:ext>
            </a:extLst>
          </p:cNvPr>
          <p:cNvGraphicFramePr>
            <a:graphicFrameLocks noChangeAspect="1"/>
          </p:cNvGraphicFramePr>
          <p:nvPr userDrawn="1">
            <p:custDataLst>
              <p:tags r:id="rId1"/>
            </p:custDataLst>
            <p:extLst>
              <p:ext uri="{D42A27DB-BD31-4B8C-83A1-F6EECF244321}">
                <p14:modId xmlns:p14="http://schemas.microsoft.com/office/powerpoint/2010/main" val="20078345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7A697E9B-698E-4136-A99A-FAAA557BF2B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64055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1695718-0EA1-43B9-8E13-34C7A693D12E}"/>
              </a:ext>
            </a:extLst>
          </p:cNvPr>
          <p:cNvGraphicFramePr>
            <a:graphicFrameLocks noChangeAspect="1"/>
          </p:cNvGraphicFramePr>
          <p:nvPr userDrawn="1">
            <p:custDataLst>
              <p:tags r:id="rId1"/>
            </p:custDataLst>
            <p:extLst>
              <p:ext uri="{D42A27DB-BD31-4B8C-83A1-F6EECF244321}">
                <p14:modId xmlns:p14="http://schemas.microsoft.com/office/powerpoint/2010/main" val="6102339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01695718-0EA1-43B9-8E13-34C7A693D1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178877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EE9D982-4BA2-4C28-A5DF-8AADBD9B5B98}"/>
              </a:ext>
            </a:extLst>
          </p:cNvPr>
          <p:cNvGraphicFramePr>
            <a:graphicFrameLocks noChangeAspect="1"/>
          </p:cNvGraphicFramePr>
          <p:nvPr userDrawn="1">
            <p:custDataLst>
              <p:tags r:id="rId1"/>
            </p:custDataLst>
            <p:extLst>
              <p:ext uri="{D42A27DB-BD31-4B8C-83A1-F6EECF244321}">
                <p14:modId xmlns:p14="http://schemas.microsoft.com/office/powerpoint/2010/main" val="2943920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4EE9D982-4BA2-4C28-A5DF-8AADBD9B5B9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vert="horz" anchor="b"/>
          <a:lstStyle>
            <a:lvl1pPr>
              <a:lnSpc>
                <a:spcPct val="85000"/>
              </a:lnSpc>
              <a:defRPr sz="4400">
                <a:latin typeface="MetricHPE" panose="020B0503030202060203" pitchFamily="34" charset="0"/>
                <a:sym typeface="MetricHPE" panose="020B0503030202060203" pitchFamily="34" charset="0"/>
              </a:defRPr>
            </a:lvl1pPr>
          </a:lstStyle>
          <a:p>
            <a:r>
              <a:rPr lang="en-US"/>
              <a:t>Click to add thank you message</a:t>
            </a:r>
          </a:p>
        </p:txBody>
      </p:sp>
      <p:sp>
        <p:nvSpPr>
          <p:cNvPr id="13" name="Footer Placeholder">
            <a:extLst>
              <a:ext uri="{FF2B5EF4-FFF2-40B4-BE49-F238E27FC236}">
                <a16:creationId xmlns:a16="http://schemas.microsoft.com/office/drawing/2014/main" id="{B08835D9-51EC-4CAD-A07F-93C2FF4161B9}"/>
              </a:ext>
            </a:extLst>
          </p:cNvPr>
          <p:cNvSpPr>
            <a:spLocks noGrp="1"/>
          </p:cNvSpPr>
          <p:nvPr>
            <p:ph type="ftr" sz="quarter" idx="3"/>
          </p:nvPr>
        </p:nvSpPr>
        <p:spPr>
          <a:xfrm>
            <a:off x="4374720" y="5923546"/>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etricHPE" panose="020B0503030202060203" pitchFamily="34" charset="0"/>
                <a:sym typeface="MetricHPE" panose="020B0503030202060203" pitchFamily="34" charset="0"/>
              </a:defRPr>
            </a:lvl1pPr>
          </a:lstStyle>
          <a:p>
            <a:r>
              <a:rPr lang="en-US"/>
              <a:t>Confidential | Authorized HPE Partner Use Only</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b="0" i="0">
                <a:effectLst/>
                <a:latin typeface="MetricHPE" panose="020B0503030202060203" pitchFamily="34" charset="0"/>
                <a:ea typeface="Times New Roman" panose="02020603050405020304" pitchFamily="18" charset="0"/>
                <a:cs typeface="Times New Roman" panose="02020603050405020304" pitchFamily="18" charset="0"/>
                <a:sym typeface="MetricHPE" panose="020B0503030202060203" pitchFamily="34" charset="0"/>
              </a:rPr>
              <a:t>© </a:t>
            </a:r>
            <a:fld id="{DA3777BF-A1C6-4F92-A9EA-7320C98A4638}" type="datetimeyyyy">
              <a:rPr lang="en-US" sz="1200" b="0" i="0" smtClean="0">
                <a:effectLst/>
                <a:latin typeface="MetricHPE" panose="020B0503030202060203" pitchFamily="34" charset="0"/>
                <a:ea typeface="Times New Roman" panose="02020603050405020304" pitchFamily="18" charset="0"/>
                <a:cs typeface="Times New Roman" panose="02020603050405020304" pitchFamily="18" charset="0"/>
                <a:sym typeface="MetricHPE" panose="020B0503030202060203" pitchFamily="34" charset="0"/>
              </a:rPr>
              <a:pPr algn="r"/>
              <a:t>2024</a:t>
            </a:fld>
            <a:r>
              <a:rPr lang="en-US" sz="1200" b="0" i="0">
                <a:effectLst/>
                <a:latin typeface="MetricHPE" panose="020B0503030202060203" pitchFamily="34" charset="0"/>
                <a:ea typeface="Times New Roman" panose="02020603050405020304" pitchFamily="18" charset="0"/>
                <a:cs typeface="Times New Roman" panose="02020603050405020304" pitchFamily="18" charset="0"/>
                <a:sym typeface="MetricHPE" panose="020B0503030202060203" pitchFamily="34" charset="0"/>
              </a:rPr>
              <a:t> Hewlett Packard Enterprise Development LP</a:t>
            </a:r>
          </a:p>
        </p:txBody>
      </p:sp>
    </p:spTree>
    <p:extLst>
      <p:ext uri="{BB962C8B-B14F-4D97-AF65-F5344CB8AC3E}">
        <p14:creationId xmlns:p14="http://schemas.microsoft.com/office/powerpoint/2010/main" val="71125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23339F5-46CF-4FB8-B687-A3B0B2A0B496}"/>
              </a:ext>
            </a:extLst>
          </p:cNvPr>
          <p:cNvGraphicFramePr>
            <a:graphicFrameLocks noChangeAspect="1"/>
          </p:cNvGraphicFramePr>
          <p:nvPr userDrawn="1">
            <p:custDataLst>
              <p:tags r:id="rId1"/>
            </p:custDataLst>
            <p:extLst>
              <p:ext uri="{D42A27DB-BD31-4B8C-83A1-F6EECF244321}">
                <p14:modId xmlns:p14="http://schemas.microsoft.com/office/powerpoint/2010/main" val="4252188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423339F5-46CF-4FB8-B687-A3B0B2A0B49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latin typeface="MetricHPE" panose="020B0503030202060203" pitchFamily="34" charset="0"/>
                <a:sym typeface="MetricHPE" panose="020B0503030202060203" pitchFamily="34" charset="0"/>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latin typeface="MetricHPE" panose="020B0503030202060203" pitchFamily="34" charset="0"/>
                <a:sym typeface="MetricHPE" panose="020B0503030202060203" pitchFamily="34" charset="0"/>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solidFill>
                    <a:schemeClr val="tx1"/>
                  </a:solidFill>
                  <a:latin typeface="MetricHPE" panose="020B0503030202060203" pitchFamily="34" charset="0"/>
                  <a:sym typeface="MetricHPE" panose="020B0503030202060203" pitchFamily="34" charset="0"/>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solidFill>
                    <a:schemeClr val="tx1"/>
                  </a:solidFill>
                  <a:latin typeface="MetricHPE" panose="020B0503030202060203" pitchFamily="34" charset="0"/>
                  <a:sym typeface="MetricHPE" panose="020B0503030202060203" pitchFamily="34" charset="0"/>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solidFill>
                    <a:schemeClr val="tx1"/>
                  </a:solidFill>
                  <a:latin typeface="MetricHPE" panose="020B0503030202060203" pitchFamily="34" charset="0"/>
                  <a:sym typeface="MetricHPE" panose="020B0503030202060203" pitchFamily="34" charset="0"/>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solidFill>
                    <a:schemeClr val="tx1"/>
                  </a:solidFill>
                  <a:latin typeface="MetricHPE" panose="020B0503030202060203" pitchFamily="34" charset="0"/>
                  <a:sym typeface="MetricHPE" panose="020B0503030202060203" pitchFamily="34" charset="0"/>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solidFill>
                    <a:schemeClr val="tx1"/>
                  </a:solidFill>
                  <a:latin typeface="MetricHPE" panose="020B0503030202060203" pitchFamily="34" charset="0"/>
                  <a:sym typeface="MetricHPE" panose="020B0503030202060203" pitchFamily="34" charset="0"/>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solidFill>
                    <a:schemeClr val="tx1"/>
                  </a:solidFill>
                  <a:latin typeface="MetricHPE" panose="020B0503030202060203" pitchFamily="34" charset="0"/>
                  <a:sym typeface="MetricHPE" panose="020B0503030202060203" pitchFamily="34" charset="0"/>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a:solidFill>
                    <a:schemeClr val="tx1"/>
                  </a:solidFill>
                  <a:latin typeface="MetricHPE" panose="020B0503030202060203" pitchFamily="34" charset="0"/>
                  <a:sym typeface="MetricHPE" panose="020B0503030202060203" pitchFamily="34" charset="0"/>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a:solidFill>
                    <a:schemeClr val="tx1"/>
                  </a:solidFill>
                  <a:latin typeface="MetricHPE" panose="020B0503030202060203" pitchFamily="34" charset="0"/>
                  <a:sym typeface="MetricHPE" panose="020B0503030202060203" pitchFamily="34" charset="0"/>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a:solidFill>
                    <a:schemeClr val="tx1"/>
                  </a:solidFill>
                  <a:latin typeface="MetricHPE" panose="020B0503030202060203" pitchFamily="34" charset="0"/>
                  <a:sym typeface="MetricHPE" panose="020B0503030202060203" pitchFamily="34" charset="0"/>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pPr algn="l"/>
              <a:r>
                <a:rPr lang="en-US" sz="1400" b="1">
                  <a:solidFill>
                    <a:schemeClr val="tx1"/>
                  </a:solidFill>
                  <a:latin typeface="MetricHPE" panose="020B0503030202060203" pitchFamily="34" charset="0"/>
                  <a:sym typeface="MetricHPE" panose="020B0503030202060203" pitchFamily="34" charset="0"/>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pPr algn="l"/>
              <a:r>
                <a:rPr lang="en-US" sz="1400" b="1">
                  <a:solidFill>
                    <a:schemeClr val="tx1"/>
                  </a:solidFill>
                  <a:latin typeface="MetricHPE" panose="020B0503030202060203" pitchFamily="34" charset="0"/>
                  <a:sym typeface="MetricHPE" panose="020B0503030202060203" pitchFamily="34" charset="0"/>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pPr algn="l"/>
              <a:r>
                <a:rPr lang="en-US" sz="1400" b="1">
                  <a:solidFill>
                    <a:schemeClr val="tx1"/>
                  </a:solidFill>
                  <a:latin typeface="MetricHPE" panose="020B0503030202060203" pitchFamily="34" charset="0"/>
                  <a:sym typeface="MetricHPE" panose="020B0503030202060203" pitchFamily="34" charset="0"/>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solidFill>
                    <a:schemeClr val="tx1"/>
                  </a:solidFill>
                  <a:latin typeface="MetricHPE" panose="020B0503030202060203" pitchFamily="34" charset="0"/>
                  <a:sym typeface="MetricHPE" panose="020B0503030202060203" pitchFamily="34" charset="0"/>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solidFill>
                    <a:schemeClr val="tx1"/>
                  </a:solidFill>
                  <a:latin typeface="MetricHPE" panose="020B0503030202060203" pitchFamily="34" charset="0"/>
                  <a:sym typeface="MetricHPE" panose="020B0503030202060203" pitchFamily="34" charset="0"/>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solidFill>
                    <a:schemeClr val="tx1"/>
                  </a:solidFill>
                  <a:latin typeface="MetricHPE" panose="020B0503030202060203" pitchFamily="34" charset="0"/>
                  <a:sym typeface="MetricHPE" panose="020B0503030202060203" pitchFamily="34" charset="0"/>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solidFill>
                    <a:schemeClr val="tx1"/>
                  </a:solidFill>
                  <a:latin typeface="MetricHPE" panose="020B0503030202060203" pitchFamily="34" charset="0"/>
                  <a:sym typeface="MetricHPE" panose="020B0503030202060203" pitchFamily="34" charset="0"/>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solidFill>
                    <a:schemeClr val="tx1"/>
                  </a:solidFill>
                  <a:latin typeface="MetricHPE" panose="020B0503030202060203" pitchFamily="34" charset="0"/>
                  <a:sym typeface="MetricHPE" panose="020B0503030202060203" pitchFamily="34" charset="0"/>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solidFill>
                    <a:schemeClr val="tx1"/>
                  </a:solidFill>
                  <a:latin typeface="MetricHPE" panose="020B0503030202060203" pitchFamily="34" charset="0"/>
                  <a:sym typeface="MetricHPE" panose="020B0503030202060203" pitchFamily="34" charset="0"/>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a:solidFill>
                    <a:schemeClr val="tx1"/>
                  </a:solidFill>
                  <a:latin typeface="MetricHPE" panose="020B0503030202060203" pitchFamily="34" charset="0"/>
                  <a:sym typeface="MetricHPE" panose="020B0503030202060203" pitchFamily="34" charset="0"/>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a:solidFill>
                    <a:schemeClr val="tx1"/>
                  </a:solidFill>
                  <a:latin typeface="MetricHPE" panose="020B0503030202060203" pitchFamily="34" charset="0"/>
                  <a:sym typeface="MetricHPE" panose="020B0503030202060203" pitchFamily="34" charset="0"/>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a:solidFill>
                    <a:schemeClr val="tx1"/>
                  </a:solidFill>
                  <a:latin typeface="MetricHPE" panose="020B0503030202060203" pitchFamily="34" charset="0"/>
                  <a:sym typeface="MetricHPE" panose="020B0503030202060203" pitchFamily="34" charset="0"/>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pPr algn="l"/>
              <a:r>
                <a:rPr lang="en-US" sz="1400" b="1">
                  <a:solidFill>
                    <a:schemeClr val="tx1"/>
                  </a:solidFill>
                  <a:latin typeface="MetricHPE" panose="020B0503030202060203" pitchFamily="34" charset="0"/>
                  <a:sym typeface="MetricHPE" panose="020B0503030202060203" pitchFamily="34" charset="0"/>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pPr algn="l"/>
              <a:r>
                <a:rPr lang="en-US" sz="1400" b="1">
                  <a:solidFill>
                    <a:schemeClr val="tx1"/>
                  </a:solidFill>
                  <a:latin typeface="MetricHPE" panose="020B0503030202060203" pitchFamily="34" charset="0"/>
                  <a:sym typeface="MetricHPE" panose="020B0503030202060203" pitchFamily="34" charset="0"/>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pPr algn="l"/>
              <a:r>
                <a:rPr lang="en-US" sz="1400" b="1">
                  <a:solidFill>
                    <a:schemeClr val="tx1"/>
                  </a:solidFill>
                  <a:latin typeface="MetricHPE" panose="020B0503030202060203" pitchFamily="34" charset="0"/>
                  <a:sym typeface="MetricHPE" panose="020B0503030202060203" pitchFamily="34" charset="0"/>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vert="horz"/>
          <a:lstStyle>
            <a:lvl1pPr>
              <a:defRPr>
                <a:latin typeface="MetricHPE" panose="020B0503030202060203" pitchFamily="34" charset="0"/>
                <a:sym typeface="MetricHPE" panose="020B0503030202060203" pitchFamily="34" charset="0"/>
              </a:defRPr>
            </a:lvl1pPr>
          </a:lstStyle>
          <a:p>
            <a:r>
              <a:rPr lang="en-US"/>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Tree>
    <p:extLst>
      <p:ext uri="{BB962C8B-B14F-4D97-AF65-F5344CB8AC3E}">
        <p14:creationId xmlns:p14="http://schemas.microsoft.com/office/powerpoint/2010/main" val="298835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761644-9DA3-39EE-2F12-1812A88F0F5D}"/>
              </a:ext>
            </a:extLst>
          </p:cNvPr>
          <p:cNvPicPr>
            <a:picLocks noChangeAspect="1"/>
          </p:cNvPicPr>
          <p:nvPr userDrawn="1"/>
        </p:nvPicPr>
        <p:blipFill>
          <a:blip r:embed="rId3">
            <a:alphaModFix amt="51000"/>
          </a:blip>
          <a:stretch>
            <a:fillRect/>
          </a:stretch>
        </p:blipFill>
        <p:spPr>
          <a:xfrm>
            <a:off x="0" y="0"/>
            <a:ext cx="12192000" cy="6875001"/>
          </a:xfrm>
          <a:prstGeom prst="rect">
            <a:avLst/>
          </a:prstGeom>
        </p:spPr>
      </p:pic>
      <p:graphicFrame>
        <p:nvGraphicFramePr>
          <p:cNvPr id="2" name="Object 1" hidden="1">
            <a:extLst>
              <a:ext uri="{FF2B5EF4-FFF2-40B4-BE49-F238E27FC236}">
                <a16:creationId xmlns:a16="http://schemas.microsoft.com/office/drawing/2014/main" id="{28F1482F-8639-47A2-A14A-A0564FE1EA3E}"/>
              </a:ext>
            </a:extLst>
          </p:cNvPr>
          <p:cNvGraphicFramePr>
            <a:graphicFrameLocks noChangeAspect="1"/>
          </p:cNvGraphicFramePr>
          <p:nvPr userDrawn="1">
            <p:custDataLst>
              <p:tags r:id="rId1"/>
            </p:custDataLst>
            <p:extLst>
              <p:ext uri="{D42A27DB-BD31-4B8C-83A1-F6EECF244321}">
                <p14:modId xmlns:p14="http://schemas.microsoft.com/office/powerpoint/2010/main" val="1123639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2" name="Object 1" hidden="1">
                        <a:extLst>
                          <a:ext uri="{FF2B5EF4-FFF2-40B4-BE49-F238E27FC236}">
                            <a16:creationId xmlns:a16="http://schemas.microsoft.com/office/drawing/2014/main" id="{28F1482F-8639-47A2-A14A-A0564FE1EA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latin typeface="MetricHPE" panose="020B0503030202060203" pitchFamily="34" charset="0"/>
                  <a:sym typeface="MetricHPE" panose="020B0503030202060203" pitchFamily="34" charset="0"/>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latin typeface="MetricHPE" panose="020B0503030202060203" pitchFamily="34" charset="0"/>
                  <a:sym typeface="MetricHPE" panose="020B0503030202060203" pitchFamily="34" charset="0"/>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chemeClr val="bg1"/>
                  </a:solidFill>
                  <a:latin typeface="MetricHPE" panose="020B0503030202060203" pitchFamily="34" charset="0"/>
                  <a:sym typeface="MetricHPE" panose="020B0503030202060203" pitchFamily="34" charset="0"/>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latin typeface="MetricHPE" panose="020B0503030202060203" pitchFamily="34" charset="0"/>
                  <a:sym typeface="MetricHPE" panose="020B0503030202060203" pitchFamily="34" charset="0"/>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latin typeface="MetricHPE" panose="020B0503030202060203" pitchFamily="34" charset="0"/>
                  <a:sym typeface="MetricHPE" panose="020B0503030202060203" pitchFamily="34" charset="0"/>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latin typeface="MetricHPE" panose="020B0503030202060203" pitchFamily="34" charset="0"/>
                  <a:sym typeface="MetricHPE" panose="020B0503030202060203" pitchFamily="34" charset="0"/>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latin typeface="MetricHPE" panose="020B0503030202060203" pitchFamily="34" charset="0"/>
                <a:sym typeface="MetricHPE" panose="020B0503030202060203" pitchFamily="34" charset="0"/>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latin typeface="MetricHPE" panose="020B0503030202060203" pitchFamily="34" charset="0"/>
                <a:sym typeface="MetricHPE" panose="020B0503030202060203" pitchFamily="34" charset="0"/>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latin typeface="MetricHPE" panose="020B0503030202060203" pitchFamily="34" charset="0"/>
                  <a:sym typeface="MetricHPE" panose="020B0503030202060203" pitchFamily="34" charset="0"/>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latin typeface="MetricHPE" panose="020B0503030202060203" pitchFamily="34" charset="0"/>
                  <a:sym typeface="MetricHPE" panose="020B0503030202060203" pitchFamily="34" charset="0"/>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chemeClr val="bg1"/>
                  </a:solidFill>
                  <a:latin typeface="MetricHPE" panose="020B0503030202060203" pitchFamily="34" charset="0"/>
                  <a:sym typeface="MetricHPE" panose="020B0503030202060203" pitchFamily="34" charset="0"/>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latin typeface="MetricHPE" panose="020B0503030202060203" pitchFamily="34" charset="0"/>
                  <a:sym typeface="MetricHPE" panose="020B0503030202060203" pitchFamily="34" charset="0"/>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latin typeface="MetricHPE" panose="020B0503030202060203" pitchFamily="34" charset="0"/>
                  <a:sym typeface="MetricHPE" panose="020B0503030202060203" pitchFamily="34" charset="0"/>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latin typeface="MetricHPE" panose="020B0503030202060203" pitchFamily="34" charset="0"/>
                  <a:sym typeface="MetricHPE" panose="020B0503030202060203" pitchFamily="34" charset="0"/>
                </a:rPr>
                <a:t>&lt;DURATION&gt;</a:t>
              </a:r>
            </a:p>
          </p:txBody>
        </p:sp>
      </p:grpSp>
    </p:spTree>
    <p:extLst>
      <p:ext uri="{BB962C8B-B14F-4D97-AF65-F5344CB8AC3E}">
        <p14:creationId xmlns:p14="http://schemas.microsoft.com/office/powerpoint/2010/main" val="340976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bg1"/>
                </a:solidFill>
              </a:defRPr>
            </a:lvl1pPr>
          </a:lstStyle>
          <a:p>
            <a:r>
              <a:rPr lang="en-US"/>
              <a:t>Click to edit master title style</a:t>
            </a:r>
          </a:p>
        </p:txBody>
      </p:sp>
      <p:sp>
        <p:nvSpPr>
          <p:cNvPr id="3" name="Footer Placeholder">
            <a:extLst>
              <a:ext uri="{FF2B5EF4-FFF2-40B4-BE49-F238E27FC236}">
                <a16:creationId xmlns:a16="http://schemas.microsoft.com/office/drawing/2014/main" id="{5D4E938B-64FA-52E2-E61B-E9D57C49069D}"/>
              </a:ext>
            </a:extLst>
          </p:cNvPr>
          <p:cNvSpPr txBox="1">
            <a:spLocks/>
          </p:cNvSpPr>
          <p:nvPr userDrawn="1"/>
        </p:nvSpPr>
        <p:spPr>
          <a:xfrm>
            <a:off x="290747" y="6246577"/>
            <a:ext cx="2819036" cy="368718"/>
          </a:xfrm>
          <a:prstGeom prst="rect">
            <a:avLst/>
          </a:prstGeom>
        </p:spPr>
        <p:txBody>
          <a:bodyPr vert="horz" lIns="90000" tIns="0" rIns="90000" bIns="0" rtlCol="0" anchor="b" anchorCtr="0"/>
          <a:lstStyle>
            <a:defPPr>
              <a:defRPr lang="en-US"/>
            </a:defPPr>
            <a:lvl1pPr marL="0" algn="r" defTabSz="914400" rtl="0" eaLnBrk="1" latinLnBrk="0" hangingPunct="1">
              <a:lnSpc>
                <a:spcPct val="90000"/>
              </a:lnSpc>
              <a:defRPr sz="1200" kern="1200" cap="all"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800" b="0" i="0" cap="none">
                <a:solidFill>
                  <a:schemeClr val="bg1"/>
                </a:solidFill>
                <a:latin typeface="MetricHPE Light" panose="020B0303030202060203" pitchFamily="34" charset="77"/>
              </a:rPr>
              <a:t>#</a:t>
            </a:r>
            <a:r>
              <a:rPr lang="en-US" sz="1800" b="0" i="0" cap="none" err="1">
                <a:solidFill>
                  <a:schemeClr val="bg1"/>
                </a:solidFill>
                <a:latin typeface="MetricHPE Light" panose="020B0303030202060203" pitchFamily="34" charset="77"/>
              </a:rPr>
              <a:t>HPEDiscover</a:t>
            </a:r>
            <a:endParaRPr lang="en-US" sz="1800" b="0" i="0" cap="none">
              <a:solidFill>
                <a:schemeClr val="bg1"/>
              </a:solidFill>
              <a:latin typeface="MetricHPE Light" panose="020B0303030202060203" pitchFamily="34" charset="77"/>
            </a:endParaRPr>
          </a:p>
        </p:txBody>
      </p:sp>
      <p:sp>
        <p:nvSpPr>
          <p:cNvPr id="4" name="Element">
            <a:extLst>
              <a:ext uri="{FF2B5EF4-FFF2-40B4-BE49-F238E27FC236}">
                <a16:creationId xmlns:a16="http://schemas.microsoft.com/office/drawing/2014/main" id="{1DBB7E2A-AFAB-D9A2-34D8-9208036814CB}"/>
              </a:ext>
            </a:extLst>
          </p:cNvPr>
          <p:cNvSpPr>
            <a:spLocks noChangeAspect="1"/>
          </p:cNvSpPr>
          <p:nvPr userDrawn="1"/>
        </p:nvSpPr>
        <p:spPr>
          <a:xfrm>
            <a:off x="10859489" y="376316"/>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6AC55682-BA0C-1CD4-FE95-41EBD9B5B9FC}"/>
              </a:ext>
            </a:extLst>
          </p:cNvPr>
          <p:cNvPicPr>
            <a:picLocks noChangeAspect="1"/>
          </p:cNvPicPr>
          <p:nvPr userDrawn="1"/>
        </p:nvPicPr>
        <p:blipFill>
          <a:blip r:embed="rId3"/>
          <a:stretch>
            <a:fillRect/>
          </a:stretch>
        </p:blipFill>
        <p:spPr>
          <a:xfrm>
            <a:off x="381000" y="382299"/>
            <a:ext cx="1384300" cy="990600"/>
          </a:xfrm>
          <a:prstGeom prst="rect">
            <a:avLst/>
          </a:prstGeom>
        </p:spPr>
      </p:pic>
    </p:spTree>
    <p:extLst>
      <p:ext uri="{BB962C8B-B14F-4D97-AF65-F5344CB8AC3E}">
        <p14:creationId xmlns:p14="http://schemas.microsoft.com/office/powerpoint/2010/main" val="265882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211693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a:t>Click to add section header</a:t>
            </a:r>
            <a:br>
              <a:rPr lang="en-US"/>
            </a:br>
            <a:r>
              <a:rPr lang="en-US"/>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buFontTx/>
              <a:buBlip>
                <a:blip r:embed="rId2"/>
              </a:buBlip>
            </a:pPr>
            <a:fld id="{104FC826-72BB-4AF1-BA01-A94F7396A7DC}" type="slidenum">
              <a:rPr lang="en-US" smtClean="0"/>
              <a:pPr defTabSz="1088421">
                <a:buFontTx/>
                <a:buBlip>
                  <a:blip r:embed="rId2"/>
                </a:buBlip>
              </a:pPr>
              <a:t>‹nr.›</a:t>
            </a:fld>
            <a:endParaRPr lang="en-US"/>
          </a:p>
        </p:txBody>
      </p:sp>
    </p:spTree>
    <p:extLst>
      <p:ext uri="{BB962C8B-B14F-4D97-AF65-F5344CB8AC3E}">
        <p14:creationId xmlns:p14="http://schemas.microsoft.com/office/powerpoint/2010/main" val="234850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n-lt"/>
              </a:defRPr>
            </a:lvl1pPr>
          </a:lstStyle>
          <a:p>
            <a:r>
              <a:rPr lang="en-US"/>
              <a:t>Picture placeholder</a:t>
            </a:r>
          </a:p>
        </p:txBody>
      </p:sp>
      <p:sp>
        <p:nvSpPr>
          <p:cNvPr id="10" name="Title"/>
          <p:cNvSpPr>
            <a:spLocks noGrp="1"/>
          </p:cNvSpPr>
          <p:nvPr>
            <p:ph type="title" hasCustomPrompt="1"/>
          </p:nvPr>
        </p:nvSpPr>
        <p:spPr>
          <a:xfrm>
            <a:off x="1414463" y="685801"/>
            <a:ext cx="9363075" cy="5480050"/>
          </a:xfrm>
        </p:spPr>
        <p:txBody>
          <a:bodyPr lIns="91440" tIns="91440" rIns="91440" bIns="91440" anchor="ctr" anchorCtr="0"/>
          <a:lstStyle>
            <a:lvl1pPr algn="ctr">
              <a:defRPr sz="4000" baseline="0">
                <a:solidFill>
                  <a:schemeClr val="bg1"/>
                </a:solidFill>
              </a:defRPr>
            </a:lvl1pPr>
          </a:lstStyle>
          <a:p>
            <a:r>
              <a:rPr lang="en-US"/>
              <a:t>Click to add section header</a:t>
            </a:r>
          </a:p>
        </p:txBody>
      </p:sp>
    </p:spTree>
    <p:extLst>
      <p:ext uri="{BB962C8B-B14F-4D97-AF65-F5344CB8AC3E}">
        <p14:creationId xmlns:p14="http://schemas.microsoft.com/office/powerpoint/2010/main" val="243451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t>Confidential | Authorized HPE Partner Use Only</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‹nr.›</a:t>
            </a:fld>
            <a:endParaRPr lang="en-US"/>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518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236234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172011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380235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126472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366225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
        <p:nvSpPr>
          <p:cNvPr id="11" name="Quote"/>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n-lt"/>
              </a:defRPr>
            </a:lvl1pPr>
          </a:lstStyle>
          <a:p>
            <a:r>
              <a:rPr lang="en-US"/>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6504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‹nr.›</a:t>
            </a:fld>
            <a:endParaRPr lang="en-US"/>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771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311768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a:lstStyle/>
          <a:p>
            <a:r>
              <a:rPr lang="en-US"/>
              <a:t>Click to edit Master title style</a:t>
            </a:r>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330025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414679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B9B4ABF0-738F-478F-B9E7-E5D3DF83666E}"/>
              </a:ext>
            </a:extLst>
          </p:cNvPr>
          <p:cNvSpPr>
            <a:spLocks noGrp="1"/>
          </p:cNvSpPr>
          <p:nvPr>
            <p:ph type="ftr" sz="quarter" idx="26"/>
          </p:nvPr>
        </p:nvSpPr>
        <p:spPr/>
        <p:txBody>
          <a:bodyPr/>
          <a:lstStyle/>
          <a:p>
            <a:r>
              <a:rPr lang="en-US"/>
              <a:t>Confidential | Authorized HPE Partner Use Only</a:t>
            </a:r>
          </a:p>
        </p:txBody>
      </p:sp>
    </p:spTree>
    <p:extLst>
      <p:ext uri="{BB962C8B-B14F-4D97-AF65-F5344CB8AC3E}">
        <p14:creationId xmlns:p14="http://schemas.microsoft.com/office/powerpoint/2010/main" val="116084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287524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‹nr.›</a:t>
            </a:fld>
            <a:endParaRPr lang="en-US"/>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885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4018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421266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413455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412986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325193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15425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310114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38639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BEED058A-E779-4D88-ADD2-9B84C2A10502}"/>
              </a:ext>
            </a:extLst>
          </p:cNvPr>
          <p:cNvSpPr>
            <a:spLocks noGrp="1"/>
          </p:cNvSpPr>
          <p:nvPr>
            <p:ph type="ftr" sz="quarter" idx="20"/>
          </p:nvPr>
        </p:nvSpPr>
        <p:spPr/>
        <p:txBody>
          <a:bodyPr/>
          <a:lstStyle/>
          <a:p>
            <a:r>
              <a:rPr lang="en-US"/>
              <a:t>Confidential | Authorized HPE Partner Use Only</a:t>
            </a:r>
          </a:p>
        </p:txBody>
      </p:sp>
    </p:spTree>
    <p:extLst>
      <p:ext uri="{BB962C8B-B14F-4D97-AF65-F5344CB8AC3E}">
        <p14:creationId xmlns:p14="http://schemas.microsoft.com/office/powerpoint/2010/main" val="246254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351924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131262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2676894"/>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23373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a:t>Click to add</a:t>
            </a:r>
            <a:br>
              <a:rPr lang="en-US"/>
            </a:br>
            <a:r>
              <a:rPr lang="en-US"/>
              <a:t>two-line subtitle</a:t>
            </a:r>
          </a:p>
        </p:txBody>
      </p:sp>
      <p:sp>
        <p:nvSpPr>
          <p:cNvPr id="14" name="Title"/>
          <p:cNvSpPr>
            <a:spLocks noGrp="1"/>
          </p:cNvSpPr>
          <p:nvPr>
            <p:ph type="title" hasCustomPrompt="1"/>
          </p:nvPr>
        </p:nvSpPr>
        <p:spPr>
          <a:xfrm>
            <a:off x="289122" y="1980879"/>
            <a:ext cx="3566206" cy="868680"/>
          </a:xfrm>
        </p:spPr>
        <p:txBody>
          <a:bodyPr anchor="b"/>
          <a:lstStyle>
            <a:lvl1pPr>
              <a:defRPr/>
            </a:lvl1pPr>
          </a:lstStyle>
          <a:p>
            <a:r>
              <a:rPr lang="en-US"/>
              <a:t>Click to Add</a:t>
            </a:r>
            <a:br>
              <a:rPr lang="en-US"/>
            </a:br>
            <a:r>
              <a:rPr lang="en-US"/>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98361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23470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51217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137860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305451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22059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327666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a:extLst>
              <a:ext uri="{FF2B5EF4-FFF2-40B4-BE49-F238E27FC236}">
                <a16:creationId xmlns:a16="http://schemas.microsoft.com/office/drawing/2014/main" id="{C64F2FF0-0CF5-4CC1-8878-96534C54D9A0}"/>
              </a:ext>
            </a:extLst>
          </p:cNvPr>
          <p:cNvSpPr>
            <a:spLocks noGrp="1"/>
          </p:cNvSpPr>
          <p:nvPr>
            <p:ph type="ftr" sz="quarter" idx="23"/>
          </p:nvPr>
        </p:nvSpPr>
        <p:spPr/>
        <p:txBody>
          <a:bodyPr/>
          <a:lstStyle/>
          <a:p>
            <a:r>
              <a:rPr lang="en-US"/>
              <a:t>Confidential | Authorized HPE Partner Use Only</a:t>
            </a:r>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1133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331678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16539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367334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‹nr.›</a:t>
            </a:fld>
            <a:endParaRPr lang="en-US"/>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140847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407648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Pr>
        <a:solidFill>
          <a:schemeClr val="tx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a:t>Single line</a:t>
            </a:r>
          </a:p>
        </p:txBody>
      </p:sp>
    </p:spTree>
    <p:extLst>
      <p:ext uri="{BB962C8B-B14F-4D97-AF65-F5344CB8AC3E}">
        <p14:creationId xmlns:p14="http://schemas.microsoft.com/office/powerpoint/2010/main" val="901704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Pr>
        <a:solidFill>
          <a:schemeClr val="tx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a:t>Multiple </a:t>
            </a:r>
            <a:br>
              <a:rPr lang="en-US"/>
            </a:br>
            <a:r>
              <a:rPr lang="en-US"/>
              <a:t>lines </a:t>
            </a:r>
          </a:p>
        </p:txBody>
      </p:sp>
    </p:spTree>
    <p:extLst>
      <p:ext uri="{BB962C8B-B14F-4D97-AF65-F5344CB8AC3E}">
        <p14:creationId xmlns:p14="http://schemas.microsoft.com/office/powerpoint/2010/main" val="4058589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77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295000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anchor="b"/>
          <a:lstStyle>
            <a:lvl1pPr>
              <a:lnSpc>
                <a:spcPct val="85000"/>
              </a:lnSpc>
              <a:defRPr sz="4400">
                <a:solidFill>
                  <a:schemeClr val="bg1"/>
                </a:solidFill>
              </a:defRPr>
            </a:lvl1pPr>
          </a:lstStyle>
          <a:p>
            <a:r>
              <a:rPr lang="en-US"/>
              <a:t>Click to add thank you message</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a:solidFill>
                  <a:schemeClr val="bg1"/>
                </a:solidFill>
                <a:effectLst/>
                <a:latin typeface="+mj-lt"/>
                <a:ea typeface="Times New Roman" panose="02020603050405020304" pitchFamily="18" charset="0"/>
                <a:cs typeface="Times New Roman" panose="02020603050405020304" pitchFamily="18" charset="0"/>
              </a:rPr>
              <a:t>© </a:t>
            </a:r>
            <a:fld id="{DA3777BF-A1C6-4F92-A9EA-7320C98A4638}" type="datetimeyyyy">
              <a:rPr lang="en-US" sz="1200" smtClean="0">
                <a:solidFill>
                  <a:schemeClr val="bg1"/>
                </a:solidFill>
                <a:effectLst/>
                <a:latin typeface="+mj-lt"/>
                <a:ea typeface="Times New Roman" panose="02020603050405020304" pitchFamily="18" charset="0"/>
                <a:cs typeface="Times New Roman" panose="02020603050405020304" pitchFamily="18" charset="0"/>
              </a:rPr>
              <a:pPr algn="r"/>
              <a:t>2024</a:t>
            </a:fld>
            <a:r>
              <a:rPr lang="en-US" sz="1200">
                <a:solidFill>
                  <a:schemeClr val="bg1"/>
                </a:solidFill>
                <a:effectLst/>
                <a:latin typeface="+mj-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307775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7833D610-4CA4-41A3-B735-6F0642F98549}"/>
              </a:ext>
            </a:extLst>
          </p:cNvPr>
          <p:cNvSpPr>
            <a:spLocks noGrp="1"/>
          </p:cNvSpPr>
          <p:nvPr>
            <p:ph type="ftr" sz="quarter" idx="24"/>
          </p:nvPr>
        </p:nvSpPr>
        <p:spPr/>
        <p:txBody>
          <a:bodyPr/>
          <a:lstStyle/>
          <a:p>
            <a:r>
              <a:rPr lang="en-US"/>
              <a:t>Confidential | Authorized HPE Partner Use Only</a:t>
            </a:r>
          </a:p>
        </p:txBody>
      </p:sp>
    </p:spTree>
    <p:extLst>
      <p:ext uri="{BB962C8B-B14F-4D97-AF65-F5344CB8AC3E}">
        <p14:creationId xmlns:p14="http://schemas.microsoft.com/office/powerpoint/2010/main" val="59148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solidFill>
                    <a:schemeClr val="tx1"/>
                  </a:solidFill>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solidFill>
                    <a:schemeClr val="tx1"/>
                  </a:solidFill>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solidFill>
                    <a:schemeClr val="tx1"/>
                  </a:solidFill>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solidFill>
                    <a:schemeClr val="tx1"/>
                  </a:solidFill>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solidFill>
                    <a:schemeClr val="tx1"/>
                  </a:solidFill>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solidFill>
                    <a:schemeClr val="tx1"/>
                  </a:solidFill>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a:solidFill>
                    <a:schemeClr val="tx1"/>
                  </a:solidFill>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a:solidFill>
                    <a:schemeClr val="tx1"/>
                  </a:solidFill>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a:solidFill>
                    <a:schemeClr val="tx1"/>
                  </a:solidFill>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pPr algn="l"/>
              <a:r>
                <a:rPr lang="en-US" sz="1400" b="1">
                  <a:solidFill>
                    <a:schemeClr val="tx1"/>
                  </a:solidFill>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pPr algn="l"/>
              <a:r>
                <a:rPr lang="en-US" sz="1400" b="1">
                  <a:solidFill>
                    <a:schemeClr val="tx1"/>
                  </a:solidFill>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pPr algn="l"/>
              <a:r>
                <a:rPr lang="en-US" sz="1400" b="1">
                  <a:solidFill>
                    <a:schemeClr val="tx1"/>
                  </a:solidFill>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solidFill>
                    <a:schemeClr val="tx1"/>
                  </a:solidFill>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solidFill>
                    <a:schemeClr val="tx1"/>
                  </a:solidFill>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solidFill>
                    <a:schemeClr val="tx1"/>
                  </a:solidFill>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solidFill>
                    <a:schemeClr val="tx1"/>
                  </a:solidFill>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solidFill>
                    <a:schemeClr val="tx1"/>
                  </a:solidFill>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solidFill>
                    <a:schemeClr val="tx1"/>
                  </a:solidFill>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a:solidFill>
                    <a:schemeClr val="tx1"/>
                  </a:solidFill>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a:solidFill>
                    <a:schemeClr val="tx1"/>
                  </a:solidFill>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a:solidFill>
                    <a:schemeClr val="tx1"/>
                  </a:solidFill>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pPr algn="l"/>
              <a:r>
                <a:rPr lang="en-US" sz="1400" b="1">
                  <a:solidFill>
                    <a:schemeClr val="tx1"/>
                  </a:solidFill>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pPr algn="l"/>
              <a:r>
                <a:rPr lang="en-US" sz="1400" b="1">
                  <a:solidFill>
                    <a:schemeClr val="tx1"/>
                  </a:solidFill>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pPr algn="l"/>
              <a:r>
                <a:rPr lang="en-US" sz="1400" b="1">
                  <a:solidFill>
                    <a:schemeClr val="tx1"/>
                  </a:solidFill>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a:lstStyle/>
          <a:p>
            <a:r>
              <a:rPr lang="en-US"/>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Tree>
    <p:extLst>
      <p:ext uri="{BB962C8B-B14F-4D97-AF65-F5344CB8AC3E}">
        <p14:creationId xmlns:p14="http://schemas.microsoft.com/office/powerpoint/2010/main" val="221961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tx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chemeClr val="bg1"/>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chemeClr val="bg1"/>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&lt;DURATION&gt;</a:t>
              </a:r>
            </a:p>
          </p:txBody>
        </p:sp>
      </p:grpSp>
    </p:spTree>
    <p:extLst>
      <p:ext uri="{BB962C8B-B14F-4D97-AF65-F5344CB8AC3E}">
        <p14:creationId xmlns:p14="http://schemas.microsoft.com/office/powerpoint/2010/main" val="426833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a:t>Click to edit</a:t>
            </a:r>
            <a:br>
              <a:rPr lang="en-US"/>
            </a:br>
            <a:r>
              <a:rPr lang="en-US"/>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Authorized HPE Partner Use Only</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spTree>
    <p:extLst>
      <p:ext uri="{BB962C8B-B14F-4D97-AF65-F5344CB8AC3E}">
        <p14:creationId xmlns:p14="http://schemas.microsoft.com/office/powerpoint/2010/main" val="327922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a:t>Click to edit</a:t>
            </a:r>
            <a:br>
              <a:rPr lang="en-US"/>
            </a:br>
            <a:r>
              <a:rPr lang="en-US"/>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a:t>Confidential | Authorized HPE Partner Use Only</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spTree>
    <p:extLst>
      <p:ext uri="{BB962C8B-B14F-4D97-AF65-F5344CB8AC3E}">
        <p14:creationId xmlns:p14="http://schemas.microsoft.com/office/powerpoint/2010/main" val="304998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Authorized HPE Partner Use Only</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spTree>
    <p:extLst>
      <p:ext uri="{BB962C8B-B14F-4D97-AF65-F5344CB8AC3E}">
        <p14:creationId xmlns:p14="http://schemas.microsoft.com/office/powerpoint/2010/main" val="267656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p>
            <a:pPr defTabSz="1088421"/>
            <a:fld id="{104FC826-72BB-4AF1-BA01-A94F7396A7DC}" type="slidenum">
              <a:rPr lang="en-US" smtClean="0"/>
              <a:pPr defTabSz="1088421"/>
              <a:t>‹nr.›</a:t>
            </a:fld>
            <a:endParaRPr lang="en-US"/>
          </a:p>
        </p:txBody>
      </p:sp>
      <p:sp>
        <p:nvSpPr>
          <p:cNvPr id="4" name="Footer Placeholder">
            <a:extLst>
              <a:ext uri="{FF2B5EF4-FFF2-40B4-BE49-F238E27FC236}">
                <a16:creationId xmlns:a16="http://schemas.microsoft.com/office/drawing/2014/main" id="{763A2EDB-3F77-406C-9116-E786D4D6A658}"/>
              </a:ext>
            </a:extLst>
          </p:cNvPr>
          <p:cNvSpPr>
            <a:spLocks noGrp="1"/>
          </p:cNvSpPr>
          <p:nvPr>
            <p:ph type="ftr" sz="quarter" idx="11"/>
          </p:nvPr>
        </p:nvSpPr>
        <p:spPr/>
        <p:txBody>
          <a:bodyPr/>
          <a:lstStyle/>
          <a:p>
            <a:r>
              <a:rPr lang="en-US"/>
              <a:t>Confidential | Authorized HPE Partner Use Only</a:t>
            </a:r>
          </a:p>
        </p:txBody>
      </p:sp>
    </p:spTree>
    <p:extLst>
      <p:ext uri="{BB962C8B-B14F-4D97-AF65-F5344CB8AC3E}">
        <p14:creationId xmlns:p14="http://schemas.microsoft.com/office/powerpoint/2010/main" val="348377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n-lt"/>
              </a:defRPr>
            </a:lvl1pPr>
          </a:lstStyle>
          <a:p>
            <a:r>
              <a:rPr lang="en-US"/>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a:t>Click to add section header</a:t>
            </a:r>
            <a:br>
              <a:rPr lang="en-US"/>
            </a:br>
            <a:r>
              <a:rPr lang="en-US"/>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buFontTx/>
              <a:buBlip>
                <a:blip r:embed="rId2"/>
              </a:buBlip>
            </a:pPr>
            <a:fld id="{104FC826-72BB-4AF1-BA01-A94F7396A7DC}" type="slidenum">
              <a:rPr lang="en-US" smtClean="0"/>
              <a:pPr defTabSz="1088421">
                <a:buFontTx/>
                <a:buBlip>
                  <a:blip r:embed="rId2"/>
                </a:buBlip>
              </a:pPr>
              <a:t>‹nr.›</a:t>
            </a:fld>
            <a:endParaRPr lang="en-US"/>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p>
            <a:r>
              <a:rPr lang="en-US"/>
              <a:t>Confidential | Authorized HPE Partner Use Only</a:t>
            </a:r>
          </a:p>
        </p:txBody>
      </p:sp>
    </p:spTree>
    <p:extLst>
      <p:ext uri="{BB962C8B-B14F-4D97-AF65-F5344CB8AC3E}">
        <p14:creationId xmlns:p14="http://schemas.microsoft.com/office/powerpoint/2010/main" val="217012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n-lt"/>
              </a:defRPr>
            </a:lvl1pPr>
          </a:lstStyle>
          <a:p>
            <a:r>
              <a:rPr lang="en-US"/>
              <a:t>Picture placeholder</a:t>
            </a:r>
          </a:p>
        </p:txBody>
      </p:sp>
      <p:sp>
        <p:nvSpPr>
          <p:cNvPr id="10" name="Title"/>
          <p:cNvSpPr>
            <a:spLocks noGrp="1"/>
          </p:cNvSpPr>
          <p:nvPr>
            <p:ph type="title" hasCustomPrompt="1"/>
          </p:nvPr>
        </p:nvSpPr>
        <p:spPr>
          <a:xfrm>
            <a:off x="1414463" y="685801"/>
            <a:ext cx="9363075" cy="5480050"/>
          </a:xfrm>
        </p:spPr>
        <p:txBody>
          <a:bodyPr lIns="91440" tIns="91440" rIns="91440" bIns="91440" anchor="ctr" anchorCtr="0"/>
          <a:lstStyle>
            <a:lvl1pPr algn="ctr">
              <a:defRPr sz="4000" baseline="0">
                <a:solidFill>
                  <a:schemeClr val="bg1"/>
                </a:solidFill>
              </a:defRPr>
            </a:lvl1pPr>
          </a:lstStyle>
          <a:p>
            <a:r>
              <a:rPr lang="en-US"/>
              <a:t>Click to add section header</a:t>
            </a:r>
          </a:p>
        </p:txBody>
      </p:sp>
    </p:spTree>
    <p:extLst>
      <p:ext uri="{BB962C8B-B14F-4D97-AF65-F5344CB8AC3E}">
        <p14:creationId xmlns:p14="http://schemas.microsoft.com/office/powerpoint/2010/main" val="227583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EEEF92A3-A948-430A-BA72-93EBB9877D77}"/>
              </a:ext>
            </a:extLst>
          </p:cNvPr>
          <p:cNvSpPr>
            <a:spLocks noGrp="1"/>
          </p:cNvSpPr>
          <p:nvPr>
            <p:ph type="ftr" sz="quarter" idx="16"/>
          </p:nvPr>
        </p:nvSpPr>
        <p:spPr/>
        <p:txBody>
          <a:bodyPr/>
          <a:lstStyle/>
          <a:p>
            <a:r>
              <a:rPr lang="en-US"/>
              <a:t>Confidential | Authorized HPE Partner Use Only</a:t>
            </a:r>
          </a:p>
        </p:txBody>
      </p:sp>
    </p:spTree>
    <p:extLst>
      <p:ext uri="{BB962C8B-B14F-4D97-AF65-F5344CB8AC3E}">
        <p14:creationId xmlns:p14="http://schemas.microsoft.com/office/powerpoint/2010/main" val="185970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p>
            <a:r>
              <a:rPr lang="en-US"/>
              <a:t>Confidential | Authorized HPE Partner Use Only</a:t>
            </a:r>
          </a:p>
        </p:txBody>
      </p:sp>
    </p:spTree>
    <p:extLst>
      <p:ext uri="{BB962C8B-B14F-4D97-AF65-F5344CB8AC3E}">
        <p14:creationId xmlns:p14="http://schemas.microsoft.com/office/powerpoint/2010/main" val="256858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Authorized HPE Partner Use Only</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spTree>
    <p:extLst>
      <p:ext uri="{BB962C8B-B14F-4D97-AF65-F5344CB8AC3E}">
        <p14:creationId xmlns:p14="http://schemas.microsoft.com/office/powerpoint/2010/main" val="658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3221C879-23BF-48A0-9B6C-5B66C3419755}"/>
              </a:ext>
            </a:extLst>
          </p:cNvPr>
          <p:cNvSpPr>
            <a:spLocks noGrp="1"/>
          </p:cNvSpPr>
          <p:nvPr>
            <p:ph type="ftr" sz="quarter" idx="24"/>
          </p:nvPr>
        </p:nvSpPr>
        <p:spPr/>
        <p:txBody>
          <a:bodyPr/>
          <a:lstStyle/>
          <a:p>
            <a:r>
              <a:rPr lang="en-US"/>
              <a:t>Confidential | Authorized HPE Partner Use Only</a:t>
            </a:r>
          </a:p>
        </p:txBody>
      </p:sp>
    </p:spTree>
    <p:extLst>
      <p:ext uri="{BB962C8B-B14F-4D97-AF65-F5344CB8AC3E}">
        <p14:creationId xmlns:p14="http://schemas.microsoft.com/office/powerpoint/2010/main" val="350263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p>
            <a:r>
              <a:rPr lang="en-US"/>
              <a:t>Confidential | Authorized HPE Partner Use Only</a:t>
            </a:r>
          </a:p>
        </p:txBody>
      </p:sp>
    </p:spTree>
    <p:extLst>
      <p:ext uri="{BB962C8B-B14F-4D97-AF65-F5344CB8AC3E}">
        <p14:creationId xmlns:p14="http://schemas.microsoft.com/office/powerpoint/2010/main" val="42035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698795D-6546-4F01-AD74-FF78AF2E677C}"/>
              </a:ext>
            </a:extLst>
          </p:cNvPr>
          <p:cNvSpPr>
            <a:spLocks noGrp="1"/>
          </p:cNvSpPr>
          <p:nvPr>
            <p:ph type="ftr" sz="quarter" idx="15"/>
          </p:nvPr>
        </p:nvSpPr>
        <p:spPr/>
        <p:txBody>
          <a:bodyPr/>
          <a:lstStyle/>
          <a:p>
            <a:r>
              <a:rPr lang="en-US"/>
              <a:t>Confidential | Authorized HPE Partner Use Only</a:t>
            </a:r>
          </a:p>
        </p:txBody>
      </p:sp>
    </p:spTree>
    <p:extLst>
      <p:ext uri="{BB962C8B-B14F-4D97-AF65-F5344CB8AC3E}">
        <p14:creationId xmlns:p14="http://schemas.microsoft.com/office/powerpoint/2010/main" val="4885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FE686EF5-477F-4DCE-824F-3C05B5AA6594}"/>
              </a:ext>
            </a:extLst>
          </p:cNvPr>
          <p:cNvSpPr>
            <a:spLocks noGrp="1"/>
          </p:cNvSpPr>
          <p:nvPr>
            <p:ph type="ftr" sz="quarter" idx="15"/>
          </p:nvPr>
        </p:nvSpPr>
        <p:spPr/>
        <p:txBody>
          <a:bodyPr/>
          <a:lstStyle>
            <a:lvl1pPr>
              <a:defRPr cap="none" baseline="0"/>
            </a:lvl1pPr>
          </a:lstStyle>
          <a:p>
            <a:r>
              <a:rPr lang="en-US"/>
              <a:t>Confidential | Authorized HPE Partner Use Only</a:t>
            </a:r>
          </a:p>
        </p:txBody>
      </p:sp>
    </p:spTree>
    <p:extLst>
      <p:ext uri="{BB962C8B-B14F-4D97-AF65-F5344CB8AC3E}">
        <p14:creationId xmlns:p14="http://schemas.microsoft.com/office/powerpoint/2010/main" val="342551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
        <p:nvSpPr>
          <p:cNvPr id="11" name="Quote"/>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n-lt"/>
              </a:defRPr>
            </a:lvl1pPr>
          </a:lstStyle>
          <a:p>
            <a:r>
              <a:rPr lang="en-US"/>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CC9133F1-6679-476E-AEFD-931027BED082}"/>
              </a:ext>
            </a:extLst>
          </p:cNvPr>
          <p:cNvSpPr>
            <a:spLocks noGrp="1"/>
          </p:cNvSpPr>
          <p:nvPr>
            <p:ph type="ftr" sz="quarter" idx="15"/>
          </p:nvPr>
        </p:nvSpPr>
        <p:spPr/>
        <p:txBody>
          <a:bodyPr/>
          <a:lstStyle/>
          <a:p>
            <a:r>
              <a:rPr lang="en-US"/>
              <a:t>Confidential | Authorized HPE Partner Use Only</a:t>
            </a:r>
          </a:p>
        </p:txBody>
      </p:sp>
    </p:spTree>
    <p:extLst>
      <p:ext uri="{BB962C8B-B14F-4D97-AF65-F5344CB8AC3E}">
        <p14:creationId xmlns:p14="http://schemas.microsoft.com/office/powerpoint/2010/main" val="272031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t>Confidential | Authorized HPE Partner Use Only</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‹nr.›</a:t>
            </a:fld>
            <a:endParaRPr lang="en-US"/>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85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p>
            <a:r>
              <a:rPr lang="en-US"/>
              <a:t>Confidential | Authorized HPE Partner Use Only</a:t>
            </a:r>
          </a:p>
        </p:txBody>
      </p:sp>
    </p:spTree>
    <p:extLst>
      <p:ext uri="{BB962C8B-B14F-4D97-AF65-F5344CB8AC3E}">
        <p14:creationId xmlns:p14="http://schemas.microsoft.com/office/powerpoint/2010/main" val="258449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a:lstStyle/>
          <a:p>
            <a:r>
              <a:rPr lang="en-US"/>
              <a:t>Click to edit Master title style</a:t>
            </a:r>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p>
            <a:r>
              <a:rPr lang="en-US"/>
              <a:t>Confidential | Authorized HPE Partner Use Only</a:t>
            </a:r>
          </a:p>
        </p:txBody>
      </p:sp>
    </p:spTree>
    <p:extLst>
      <p:ext uri="{BB962C8B-B14F-4D97-AF65-F5344CB8AC3E}">
        <p14:creationId xmlns:p14="http://schemas.microsoft.com/office/powerpoint/2010/main" val="75672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9C5C9A9-E236-4C76-AAB8-D575E2980D31}"/>
              </a:ext>
            </a:extLst>
          </p:cNvPr>
          <p:cNvSpPr>
            <a:spLocks noGrp="1"/>
          </p:cNvSpPr>
          <p:nvPr>
            <p:ph type="ftr" sz="quarter" idx="19"/>
          </p:nvPr>
        </p:nvSpPr>
        <p:spPr/>
        <p:txBody>
          <a:bodyPr/>
          <a:lstStyle/>
          <a:p>
            <a:r>
              <a:rPr lang="en-US"/>
              <a:t>Confidential | Authorized HPE Partner Use Only</a:t>
            </a:r>
          </a:p>
        </p:txBody>
      </p:sp>
    </p:spTree>
    <p:extLst>
      <p:ext uri="{BB962C8B-B14F-4D97-AF65-F5344CB8AC3E}">
        <p14:creationId xmlns:p14="http://schemas.microsoft.com/office/powerpoint/2010/main" val="354867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1B9DB588-CD3A-4605-99DD-5D58A0334468}"/>
              </a:ext>
            </a:extLst>
          </p:cNvPr>
          <p:cNvSpPr>
            <a:spLocks noGrp="1"/>
          </p:cNvSpPr>
          <p:nvPr>
            <p:ph type="ftr" sz="quarter" idx="26"/>
          </p:nvPr>
        </p:nvSpPr>
        <p:spPr/>
        <p:txBody>
          <a:bodyPr/>
          <a:lstStyle/>
          <a:p>
            <a:r>
              <a:rPr lang="en-US"/>
              <a:t>Confidential | Authorized HPE Partner Use Only</a:t>
            </a:r>
          </a:p>
        </p:txBody>
      </p:sp>
    </p:spTree>
    <p:extLst>
      <p:ext uri="{BB962C8B-B14F-4D97-AF65-F5344CB8AC3E}">
        <p14:creationId xmlns:p14="http://schemas.microsoft.com/office/powerpoint/2010/main" val="300736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t>Confidential | Authorized HPE Partner Use Only</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‹nr.›</a:t>
            </a:fld>
            <a:endParaRPr lang="en-US"/>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979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p>
            <a:r>
              <a:rPr lang="en-US"/>
              <a:t>Confidential | Authorized HPE Partner Use Only</a:t>
            </a:r>
          </a:p>
        </p:txBody>
      </p:sp>
    </p:spTree>
    <p:extLst>
      <p:ext uri="{BB962C8B-B14F-4D97-AF65-F5344CB8AC3E}">
        <p14:creationId xmlns:p14="http://schemas.microsoft.com/office/powerpoint/2010/main" val="6497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B9B4ABF0-738F-478F-B9E7-E5D3DF83666E}"/>
              </a:ext>
            </a:extLst>
          </p:cNvPr>
          <p:cNvSpPr>
            <a:spLocks noGrp="1"/>
          </p:cNvSpPr>
          <p:nvPr>
            <p:ph type="ftr" sz="quarter" idx="26"/>
          </p:nvPr>
        </p:nvSpPr>
        <p:spPr/>
        <p:txBody>
          <a:bodyPr/>
          <a:lstStyle/>
          <a:p>
            <a:r>
              <a:rPr lang="en-US"/>
              <a:t>Confidential | Authorized HPE Partner Use Only</a:t>
            </a:r>
          </a:p>
        </p:txBody>
      </p:sp>
    </p:spTree>
    <p:extLst>
      <p:ext uri="{BB962C8B-B14F-4D97-AF65-F5344CB8AC3E}">
        <p14:creationId xmlns:p14="http://schemas.microsoft.com/office/powerpoint/2010/main" val="111521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BEED058A-E779-4D88-ADD2-9B84C2A10502}"/>
              </a:ext>
            </a:extLst>
          </p:cNvPr>
          <p:cNvSpPr>
            <a:spLocks noGrp="1"/>
          </p:cNvSpPr>
          <p:nvPr>
            <p:ph type="ftr" sz="quarter" idx="20"/>
          </p:nvPr>
        </p:nvSpPr>
        <p:spPr/>
        <p:txBody>
          <a:bodyPr/>
          <a:lstStyle/>
          <a:p>
            <a:r>
              <a:rPr lang="en-US"/>
              <a:t>Confidential | Authorized HPE Partner Use Only</a:t>
            </a:r>
          </a:p>
        </p:txBody>
      </p:sp>
    </p:spTree>
    <p:extLst>
      <p:ext uri="{BB962C8B-B14F-4D97-AF65-F5344CB8AC3E}">
        <p14:creationId xmlns:p14="http://schemas.microsoft.com/office/powerpoint/2010/main" val="41987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a:extLst>
              <a:ext uri="{FF2B5EF4-FFF2-40B4-BE49-F238E27FC236}">
                <a16:creationId xmlns:a16="http://schemas.microsoft.com/office/drawing/2014/main" id="{C64F2FF0-0CF5-4CC1-8878-96534C54D9A0}"/>
              </a:ext>
            </a:extLst>
          </p:cNvPr>
          <p:cNvSpPr>
            <a:spLocks noGrp="1"/>
          </p:cNvSpPr>
          <p:nvPr>
            <p:ph type="ftr" sz="quarter" idx="23"/>
          </p:nvPr>
        </p:nvSpPr>
        <p:spPr/>
        <p:txBody>
          <a:bodyPr/>
          <a:lstStyle/>
          <a:p>
            <a:r>
              <a:rPr lang="en-US"/>
              <a:t>Confidential | Authorized HPE Partner Use Only</a:t>
            </a:r>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111162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7833D610-4CA4-41A3-B735-6F0642F98549}"/>
              </a:ext>
            </a:extLst>
          </p:cNvPr>
          <p:cNvSpPr>
            <a:spLocks noGrp="1"/>
          </p:cNvSpPr>
          <p:nvPr>
            <p:ph type="ftr" sz="quarter" idx="24"/>
          </p:nvPr>
        </p:nvSpPr>
        <p:spPr/>
        <p:txBody>
          <a:bodyPr/>
          <a:lstStyle/>
          <a:p>
            <a:r>
              <a:rPr lang="en-US"/>
              <a:t>Confidential | Authorized HPE Partner Use Only</a:t>
            </a:r>
          </a:p>
        </p:txBody>
      </p:sp>
    </p:spTree>
    <p:extLst>
      <p:ext uri="{BB962C8B-B14F-4D97-AF65-F5344CB8AC3E}">
        <p14:creationId xmlns:p14="http://schemas.microsoft.com/office/powerpoint/2010/main" val="234884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3221C879-23BF-48A0-9B6C-5B66C3419755}"/>
              </a:ext>
            </a:extLst>
          </p:cNvPr>
          <p:cNvSpPr>
            <a:spLocks noGrp="1"/>
          </p:cNvSpPr>
          <p:nvPr>
            <p:ph type="ftr" sz="quarter" idx="24"/>
          </p:nvPr>
        </p:nvSpPr>
        <p:spPr/>
        <p:txBody>
          <a:bodyPr/>
          <a:lstStyle/>
          <a:p>
            <a:r>
              <a:rPr lang="en-US"/>
              <a:t>Confidential | Authorized HPE Partner Use Only</a:t>
            </a:r>
          </a:p>
        </p:txBody>
      </p:sp>
    </p:spTree>
    <p:extLst>
      <p:ext uri="{BB962C8B-B14F-4D97-AF65-F5344CB8AC3E}">
        <p14:creationId xmlns:p14="http://schemas.microsoft.com/office/powerpoint/2010/main" val="53517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p>
            <a:r>
              <a:rPr lang="en-US"/>
              <a:t>Confidential | Authorized HPE Partner Use Only</a:t>
            </a:r>
          </a:p>
        </p:txBody>
      </p:sp>
    </p:spTree>
    <p:extLst>
      <p:ext uri="{BB962C8B-B14F-4D97-AF65-F5344CB8AC3E}">
        <p14:creationId xmlns:p14="http://schemas.microsoft.com/office/powerpoint/2010/main" val="44876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p>
            <a:r>
              <a:rPr lang="en-US"/>
              <a:t>Confidential | Authorized HPE Partner Use Only</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182230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F6172FFC-9966-4FB3-B3D2-FBE84B01901E}"/>
              </a:ext>
            </a:extLst>
          </p:cNvPr>
          <p:cNvSpPr>
            <a:spLocks noGrp="1"/>
          </p:cNvSpPr>
          <p:nvPr>
            <p:ph type="ftr" sz="quarter" idx="10"/>
          </p:nvPr>
        </p:nvSpPr>
        <p:spPr/>
        <p:txBody>
          <a:bodyPr/>
          <a:lstStyle/>
          <a:p>
            <a:r>
              <a:rPr lang="en-US"/>
              <a:t>Confidential | Authorized HPE Partner Use Only</a:t>
            </a:r>
          </a:p>
        </p:txBody>
      </p:sp>
    </p:spTree>
    <p:extLst>
      <p:ext uri="{BB962C8B-B14F-4D97-AF65-F5344CB8AC3E}">
        <p14:creationId xmlns:p14="http://schemas.microsoft.com/office/powerpoint/2010/main" val="241292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4EE71AD2-3B17-4BBC-A780-3AEAE01E7470}"/>
              </a:ext>
            </a:extLst>
          </p:cNvPr>
          <p:cNvSpPr>
            <a:spLocks noGrp="1"/>
          </p:cNvSpPr>
          <p:nvPr>
            <p:ph type="ftr" sz="quarter" idx="14"/>
          </p:nvPr>
        </p:nvSpPr>
        <p:spPr/>
        <p:txBody>
          <a:bodyPr/>
          <a:lstStyle/>
          <a:p>
            <a:r>
              <a:rPr lang="en-US"/>
              <a:t>Confidential | Authorized HPE Partner Use Only</a:t>
            </a:r>
          </a:p>
        </p:txBody>
      </p:sp>
    </p:spTree>
    <p:extLst>
      <p:ext uri="{BB962C8B-B14F-4D97-AF65-F5344CB8AC3E}">
        <p14:creationId xmlns:p14="http://schemas.microsoft.com/office/powerpoint/2010/main" val="424944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p>
            <a:r>
              <a:rPr lang="en-US"/>
              <a:t>Confidential | Authorized HPE Partner Use Only</a:t>
            </a:r>
          </a:p>
        </p:txBody>
      </p:sp>
    </p:spTree>
    <p:extLst>
      <p:ext uri="{BB962C8B-B14F-4D97-AF65-F5344CB8AC3E}">
        <p14:creationId xmlns:p14="http://schemas.microsoft.com/office/powerpoint/2010/main" val="404316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p>
            <a:r>
              <a:rPr lang="en-US"/>
              <a:t>Confidential | Authorized HPE Partner Use Only</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31293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2676894"/>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DB2C94F6-2456-49E7-A85E-744A4B16A883}"/>
              </a:ext>
            </a:extLst>
          </p:cNvPr>
          <p:cNvSpPr>
            <a:spLocks noGrp="1"/>
          </p:cNvSpPr>
          <p:nvPr>
            <p:ph type="ftr" sz="quarter" idx="14"/>
          </p:nvPr>
        </p:nvSpPr>
        <p:spPr/>
        <p:txBody>
          <a:bodyPr/>
          <a:lstStyle/>
          <a:p>
            <a:r>
              <a:rPr lang="en-US"/>
              <a:t>Confidential | Authorized HPE Partner Use Only</a:t>
            </a:r>
          </a:p>
        </p:txBody>
      </p:sp>
    </p:spTree>
    <p:extLst>
      <p:ext uri="{BB962C8B-B14F-4D97-AF65-F5344CB8AC3E}">
        <p14:creationId xmlns:p14="http://schemas.microsoft.com/office/powerpoint/2010/main" val="286549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a:t>Click to add</a:t>
            </a:r>
            <a:br>
              <a:rPr lang="en-US"/>
            </a:br>
            <a:r>
              <a:rPr lang="en-US"/>
              <a:t>two-line subtitle</a:t>
            </a:r>
          </a:p>
        </p:txBody>
      </p:sp>
      <p:sp>
        <p:nvSpPr>
          <p:cNvPr id="14" name="Title"/>
          <p:cNvSpPr>
            <a:spLocks noGrp="1"/>
          </p:cNvSpPr>
          <p:nvPr>
            <p:ph type="title" hasCustomPrompt="1"/>
          </p:nvPr>
        </p:nvSpPr>
        <p:spPr>
          <a:xfrm>
            <a:off x="289122" y="1980879"/>
            <a:ext cx="3566206" cy="868680"/>
          </a:xfrm>
        </p:spPr>
        <p:txBody>
          <a:bodyPr anchor="b"/>
          <a:lstStyle>
            <a:lvl1pPr>
              <a:defRPr/>
            </a:lvl1pPr>
          </a:lstStyle>
          <a:p>
            <a:r>
              <a:rPr lang="en-US"/>
              <a:t>Click to Add</a:t>
            </a:r>
            <a:br>
              <a:rPr lang="en-US"/>
            </a:br>
            <a:r>
              <a:rPr lang="en-US"/>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977D698-96B1-4B1C-AC10-E28AA670736D}"/>
              </a:ext>
            </a:extLst>
          </p:cNvPr>
          <p:cNvSpPr>
            <a:spLocks noGrp="1"/>
          </p:cNvSpPr>
          <p:nvPr>
            <p:ph type="ftr" sz="quarter" idx="15"/>
          </p:nvPr>
        </p:nvSpPr>
        <p:spPr/>
        <p:txBody>
          <a:bodyPr/>
          <a:lstStyle/>
          <a:p>
            <a:r>
              <a:rPr lang="en-US"/>
              <a:t>Confidential | Authorized HPE Partner Use Only</a:t>
            </a:r>
          </a:p>
        </p:txBody>
      </p:sp>
    </p:spTree>
    <p:extLst>
      <p:ext uri="{BB962C8B-B14F-4D97-AF65-F5344CB8AC3E}">
        <p14:creationId xmlns:p14="http://schemas.microsoft.com/office/powerpoint/2010/main" val="2864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C2633DB1-4E58-49AF-9CC5-F4480459AEB7}"/>
              </a:ext>
            </a:extLst>
          </p:cNvPr>
          <p:cNvSpPr>
            <a:spLocks noGrp="1"/>
          </p:cNvSpPr>
          <p:nvPr>
            <p:ph type="ftr" sz="quarter" idx="15"/>
          </p:nvPr>
        </p:nvSpPr>
        <p:spPr/>
        <p:txBody>
          <a:bodyPr/>
          <a:lstStyle/>
          <a:p>
            <a:r>
              <a:rPr lang="en-US"/>
              <a:t>Confidential | Authorized HPE Partner Use Only</a:t>
            </a:r>
          </a:p>
        </p:txBody>
      </p:sp>
    </p:spTree>
    <p:extLst>
      <p:ext uri="{BB962C8B-B14F-4D97-AF65-F5344CB8AC3E}">
        <p14:creationId xmlns:p14="http://schemas.microsoft.com/office/powerpoint/2010/main" val="156578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p>
            <a:r>
              <a:rPr lang="en-US"/>
              <a:t>Confidential | Authorized HPE Partner Use Only</a:t>
            </a:r>
          </a:p>
        </p:txBody>
      </p:sp>
    </p:spTree>
    <p:extLst>
      <p:ext uri="{BB962C8B-B14F-4D97-AF65-F5344CB8AC3E}">
        <p14:creationId xmlns:p14="http://schemas.microsoft.com/office/powerpoint/2010/main" val="19807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C38747A7-25DE-48D8-8D31-0F3DF66ADF9A}"/>
              </a:ext>
            </a:extLst>
          </p:cNvPr>
          <p:cNvSpPr>
            <a:spLocks noGrp="1"/>
          </p:cNvSpPr>
          <p:nvPr>
            <p:ph type="ftr" sz="quarter" idx="19"/>
          </p:nvPr>
        </p:nvSpPr>
        <p:spPr/>
        <p:txBody>
          <a:bodyPr/>
          <a:lstStyle/>
          <a:p>
            <a:r>
              <a:rPr lang="en-US"/>
              <a:t>Confidential | Authorized HPE Partner Use Only</a:t>
            </a:r>
          </a:p>
        </p:txBody>
      </p:sp>
    </p:spTree>
    <p:extLst>
      <p:ext uri="{BB962C8B-B14F-4D97-AF65-F5344CB8AC3E}">
        <p14:creationId xmlns:p14="http://schemas.microsoft.com/office/powerpoint/2010/main" val="248813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t>Confidential | Authorized HPE Partner Use Only</a:t>
            </a:r>
          </a:p>
        </p:txBody>
      </p:sp>
    </p:spTree>
    <p:extLst>
      <p:ext uri="{BB962C8B-B14F-4D97-AF65-F5344CB8AC3E}">
        <p14:creationId xmlns:p14="http://schemas.microsoft.com/office/powerpoint/2010/main" val="93861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t>Confidential | Authorized HPE Partner Use Only</a:t>
            </a:r>
          </a:p>
        </p:txBody>
      </p:sp>
    </p:spTree>
    <p:extLst>
      <p:ext uri="{BB962C8B-B14F-4D97-AF65-F5344CB8AC3E}">
        <p14:creationId xmlns:p14="http://schemas.microsoft.com/office/powerpoint/2010/main" val="404372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191AA25E-ECBD-44CD-9DE9-F058616E771E}"/>
              </a:ext>
            </a:extLst>
          </p:cNvPr>
          <p:cNvSpPr>
            <a:spLocks noGrp="1"/>
          </p:cNvSpPr>
          <p:nvPr>
            <p:ph type="ftr" sz="quarter" idx="23"/>
          </p:nvPr>
        </p:nvSpPr>
        <p:spPr/>
        <p:txBody>
          <a:bodyPr/>
          <a:lstStyle/>
          <a:p>
            <a:r>
              <a:rPr lang="en-US"/>
              <a:t>Confidential | Authorized HPE Partner Use Only</a:t>
            </a:r>
          </a:p>
        </p:txBody>
      </p:sp>
    </p:spTree>
    <p:extLst>
      <p:ext uri="{BB962C8B-B14F-4D97-AF65-F5344CB8AC3E}">
        <p14:creationId xmlns:p14="http://schemas.microsoft.com/office/powerpoint/2010/main" val="346581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p>
            <a:r>
              <a:rPr lang="en-US"/>
              <a:t>Confidential | Authorized HPE Partner Use Only</a:t>
            </a:r>
          </a:p>
        </p:txBody>
      </p:sp>
    </p:spTree>
    <p:extLst>
      <p:ext uri="{BB962C8B-B14F-4D97-AF65-F5344CB8AC3E}">
        <p14:creationId xmlns:p14="http://schemas.microsoft.com/office/powerpoint/2010/main" val="344663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Authorized HPE Partner Use Only</a:t>
            </a:r>
          </a:p>
        </p:txBody>
      </p:sp>
    </p:spTree>
    <p:extLst>
      <p:ext uri="{BB962C8B-B14F-4D97-AF65-F5344CB8AC3E}">
        <p14:creationId xmlns:p14="http://schemas.microsoft.com/office/powerpoint/2010/main" val="20519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F6172FFC-9966-4FB3-B3D2-FBE84B01901E}"/>
              </a:ext>
            </a:extLst>
          </p:cNvPr>
          <p:cNvSpPr>
            <a:spLocks noGrp="1"/>
          </p:cNvSpPr>
          <p:nvPr>
            <p:ph type="ftr" sz="quarter" idx="10"/>
          </p:nvPr>
        </p:nvSpPr>
        <p:spPr/>
        <p:txBody>
          <a:bodyPr/>
          <a:lstStyle/>
          <a:p>
            <a:r>
              <a:rPr lang="en-US"/>
              <a:t>Confidential | Authorized HPE Partner Use Only</a:t>
            </a:r>
          </a:p>
        </p:txBody>
      </p:sp>
    </p:spTree>
    <p:extLst>
      <p:ext uri="{BB962C8B-B14F-4D97-AF65-F5344CB8AC3E}">
        <p14:creationId xmlns:p14="http://schemas.microsoft.com/office/powerpoint/2010/main" val="206365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Authorized HPE Partner Use Only</a:t>
            </a:r>
          </a:p>
        </p:txBody>
      </p:sp>
    </p:spTree>
    <p:extLst>
      <p:ext uri="{BB962C8B-B14F-4D97-AF65-F5344CB8AC3E}">
        <p14:creationId xmlns:p14="http://schemas.microsoft.com/office/powerpoint/2010/main" val="393685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Authorized HPE Partner Use Only</a:t>
            </a: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67209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266360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a:t>Single line</a:t>
            </a:r>
          </a:p>
        </p:txBody>
      </p:sp>
    </p:spTree>
    <p:extLst>
      <p:ext uri="{BB962C8B-B14F-4D97-AF65-F5344CB8AC3E}">
        <p14:creationId xmlns:p14="http://schemas.microsoft.com/office/powerpoint/2010/main" val="3372637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a:t>Multiple </a:t>
            </a:r>
            <a:br>
              <a:rPr lang="en-US"/>
            </a:br>
            <a:r>
              <a:rPr lang="en-US"/>
              <a:t>lines </a:t>
            </a:r>
          </a:p>
        </p:txBody>
      </p:sp>
    </p:spTree>
    <p:extLst>
      <p:ext uri="{BB962C8B-B14F-4D97-AF65-F5344CB8AC3E}">
        <p14:creationId xmlns:p14="http://schemas.microsoft.com/office/powerpoint/2010/main" val="3990821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44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p>
            <a:r>
              <a:rPr lang="en-US"/>
              <a:t>Confidential | Authorized HPE Partner Use Only</a:t>
            </a:r>
          </a:p>
        </p:txBody>
      </p:sp>
    </p:spTree>
    <p:extLst>
      <p:ext uri="{BB962C8B-B14F-4D97-AF65-F5344CB8AC3E}">
        <p14:creationId xmlns:p14="http://schemas.microsoft.com/office/powerpoint/2010/main" val="377108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a:t>Click to add thank you message</a:t>
            </a:r>
          </a:p>
        </p:txBody>
      </p:sp>
      <p:sp>
        <p:nvSpPr>
          <p:cNvPr id="13" name="Footer Placeholder">
            <a:extLst>
              <a:ext uri="{FF2B5EF4-FFF2-40B4-BE49-F238E27FC236}">
                <a16:creationId xmlns:a16="http://schemas.microsoft.com/office/drawing/2014/main" id="{B08835D9-51EC-4CAD-A07F-93C2FF4161B9}"/>
              </a:ext>
            </a:extLst>
          </p:cNvPr>
          <p:cNvSpPr>
            <a:spLocks noGrp="1"/>
          </p:cNvSpPr>
          <p:nvPr>
            <p:ph type="ftr" sz="quarter" idx="3"/>
          </p:nvPr>
        </p:nvSpPr>
        <p:spPr>
          <a:xfrm>
            <a:off x="4374720" y="5923546"/>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Authorized HPE Partner Use Only</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a:effectLst/>
                <a:latin typeface="+mj-lt"/>
                <a:ea typeface="Times New Roman" panose="02020603050405020304" pitchFamily="18" charset="0"/>
                <a:cs typeface="Times New Roman" panose="02020603050405020304" pitchFamily="18" charset="0"/>
              </a:rPr>
              <a:t>© </a:t>
            </a:r>
            <a:fld id="{DA3777BF-A1C6-4F92-A9EA-7320C98A4638}" type="datetimeyyyy">
              <a:rPr lang="en-US" sz="1200" smtClean="0">
                <a:effectLst/>
                <a:latin typeface="+mj-lt"/>
                <a:ea typeface="Times New Roman" panose="02020603050405020304" pitchFamily="18" charset="0"/>
                <a:cs typeface="Times New Roman" panose="02020603050405020304" pitchFamily="18" charset="0"/>
              </a:rPr>
              <a:pPr algn="r"/>
              <a:t>2024</a:t>
            </a:fld>
            <a:r>
              <a:rPr lang="en-US" sz="1200">
                <a:effectLst/>
                <a:latin typeface="+mj-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295647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solidFill>
                    <a:schemeClr val="tx1"/>
                  </a:solidFill>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solidFill>
                    <a:schemeClr val="tx1"/>
                  </a:solidFill>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solidFill>
                    <a:schemeClr val="tx1"/>
                  </a:solidFill>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solidFill>
                    <a:schemeClr val="tx1"/>
                  </a:solidFill>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solidFill>
                    <a:schemeClr val="tx1"/>
                  </a:solidFill>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solidFill>
                    <a:schemeClr val="tx1"/>
                  </a:solidFill>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a:solidFill>
                    <a:schemeClr val="tx1"/>
                  </a:solidFill>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a:solidFill>
                    <a:schemeClr val="tx1"/>
                  </a:solidFill>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a:solidFill>
                    <a:schemeClr val="tx1"/>
                  </a:solidFill>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pPr algn="l"/>
              <a:r>
                <a:rPr lang="en-US" sz="1400" b="1">
                  <a:solidFill>
                    <a:schemeClr val="tx1"/>
                  </a:solidFill>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pPr algn="l"/>
              <a:r>
                <a:rPr lang="en-US" sz="1400" b="1">
                  <a:solidFill>
                    <a:schemeClr val="tx1"/>
                  </a:solidFill>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pPr algn="l"/>
              <a:r>
                <a:rPr lang="en-US" sz="1400" b="1">
                  <a:solidFill>
                    <a:schemeClr val="tx1"/>
                  </a:solidFill>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solidFill>
                    <a:schemeClr val="tx1"/>
                  </a:solidFill>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solidFill>
                    <a:schemeClr val="tx1"/>
                  </a:solidFill>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solidFill>
                    <a:schemeClr val="tx1"/>
                  </a:solidFill>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solidFill>
                    <a:schemeClr val="tx1"/>
                  </a:solidFill>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solidFill>
                    <a:schemeClr val="tx1"/>
                  </a:solidFill>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solidFill>
                    <a:schemeClr val="tx1"/>
                  </a:solidFill>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a:solidFill>
                    <a:schemeClr val="tx1"/>
                  </a:solidFill>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a:solidFill>
                    <a:schemeClr val="tx1"/>
                  </a:solidFill>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a:solidFill>
                    <a:schemeClr val="tx1"/>
                  </a:solidFill>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pPr algn="l"/>
              <a:r>
                <a:rPr lang="en-US" sz="1400" b="1">
                  <a:solidFill>
                    <a:schemeClr val="tx1"/>
                  </a:solidFill>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pPr algn="l"/>
              <a:r>
                <a:rPr lang="en-US" sz="1400" b="1">
                  <a:solidFill>
                    <a:schemeClr val="tx1"/>
                  </a:solidFill>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pPr algn="l"/>
              <a:r>
                <a:rPr lang="en-US" sz="1400" b="1">
                  <a:solidFill>
                    <a:schemeClr val="tx1"/>
                  </a:solidFill>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a:lstStyle/>
          <a:p>
            <a:r>
              <a:rPr lang="en-US"/>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Tree>
    <p:extLst>
      <p:ext uri="{BB962C8B-B14F-4D97-AF65-F5344CB8AC3E}">
        <p14:creationId xmlns:p14="http://schemas.microsoft.com/office/powerpoint/2010/main" val="114079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chemeClr val="bg1"/>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chemeClr val="bg1"/>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&lt;DURATION&gt;</a:t>
              </a:r>
            </a:p>
          </p:txBody>
        </p:sp>
      </p:grpSp>
    </p:spTree>
    <p:extLst>
      <p:ext uri="{BB962C8B-B14F-4D97-AF65-F5344CB8AC3E}">
        <p14:creationId xmlns:p14="http://schemas.microsoft.com/office/powerpoint/2010/main" val="50865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4EE71AD2-3B17-4BBC-A780-3AEAE01E7470}"/>
              </a:ext>
            </a:extLst>
          </p:cNvPr>
          <p:cNvSpPr>
            <a:spLocks noGrp="1"/>
          </p:cNvSpPr>
          <p:nvPr>
            <p:ph type="ftr" sz="quarter" idx="14"/>
          </p:nvPr>
        </p:nvSpPr>
        <p:spPr/>
        <p:txBody>
          <a:bodyPr/>
          <a:lstStyle/>
          <a:p>
            <a:r>
              <a:rPr lang="en-US"/>
              <a:t>Confidential | Authorized HPE Partner Use Only</a:t>
            </a:r>
          </a:p>
        </p:txBody>
      </p:sp>
    </p:spTree>
    <p:extLst>
      <p:ext uri="{BB962C8B-B14F-4D97-AF65-F5344CB8AC3E}">
        <p14:creationId xmlns:p14="http://schemas.microsoft.com/office/powerpoint/2010/main" val="103872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p>
            <a:r>
              <a:rPr lang="en-US"/>
              <a:t>Confidential | Authorized HPE Partner Use Only</a:t>
            </a:r>
          </a:p>
        </p:txBody>
      </p:sp>
    </p:spTree>
    <p:extLst>
      <p:ext uri="{BB962C8B-B14F-4D97-AF65-F5344CB8AC3E}">
        <p14:creationId xmlns:p14="http://schemas.microsoft.com/office/powerpoint/2010/main" val="30245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2676894"/>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DB2C94F6-2456-49E7-A85E-744A4B16A883}"/>
              </a:ext>
            </a:extLst>
          </p:cNvPr>
          <p:cNvSpPr>
            <a:spLocks noGrp="1"/>
          </p:cNvSpPr>
          <p:nvPr>
            <p:ph type="ftr" sz="quarter" idx="14"/>
          </p:nvPr>
        </p:nvSpPr>
        <p:spPr/>
        <p:txBody>
          <a:bodyPr/>
          <a:lstStyle/>
          <a:p>
            <a:r>
              <a:rPr lang="en-US"/>
              <a:t>Confidential | Authorized HPE Partner Use Only</a:t>
            </a:r>
          </a:p>
        </p:txBody>
      </p:sp>
    </p:spTree>
    <p:extLst>
      <p:ext uri="{BB962C8B-B14F-4D97-AF65-F5344CB8AC3E}">
        <p14:creationId xmlns:p14="http://schemas.microsoft.com/office/powerpoint/2010/main" val="428046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a:t>Click to add</a:t>
            </a:r>
            <a:br>
              <a:rPr lang="en-US"/>
            </a:br>
            <a:r>
              <a:rPr lang="en-US"/>
              <a:t>two-line subtitle</a:t>
            </a:r>
          </a:p>
        </p:txBody>
      </p:sp>
      <p:sp>
        <p:nvSpPr>
          <p:cNvPr id="14" name="Title"/>
          <p:cNvSpPr>
            <a:spLocks noGrp="1"/>
          </p:cNvSpPr>
          <p:nvPr>
            <p:ph type="title" hasCustomPrompt="1"/>
          </p:nvPr>
        </p:nvSpPr>
        <p:spPr>
          <a:xfrm>
            <a:off x="289122" y="1980879"/>
            <a:ext cx="3566206" cy="868680"/>
          </a:xfrm>
        </p:spPr>
        <p:txBody>
          <a:bodyPr anchor="b"/>
          <a:lstStyle>
            <a:lvl1pPr>
              <a:defRPr/>
            </a:lvl1pPr>
          </a:lstStyle>
          <a:p>
            <a:r>
              <a:rPr lang="en-US"/>
              <a:t>Click to Add</a:t>
            </a:r>
            <a:br>
              <a:rPr lang="en-US"/>
            </a:br>
            <a:r>
              <a:rPr lang="en-US"/>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977D698-96B1-4B1C-AC10-E28AA670736D}"/>
              </a:ext>
            </a:extLst>
          </p:cNvPr>
          <p:cNvSpPr>
            <a:spLocks noGrp="1"/>
          </p:cNvSpPr>
          <p:nvPr>
            <p:ph type="ftr" sz="quarter" idx="15"/>
          </p:nvPr>
        </p:nvSpPr>
        <p:spPr/>
        <p:txBody>
          <a:bodyPr/>
          <a:lstStyle/>
          <a:p>
            <a:r>
              <a:rPr lang="en-US"/>
              <a:t>Confidential | Authorized HPE Partner Use Only</a:t>
            </a:r>
          </a:p>
        </p:txBody>
      </p:sp>
    </p:spTree>
    <p:extLst>
      <p:ext uri="{BB962C8B-B14F-4D97-AF65-F5344CB8AC3E}">
        <p14:creationId xmlns:p14="http://schemas.microsoft.com/office/powerpoint/2010/main" val="363794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C2633DB1-4E58-49AF-9CC5-F4480459AEB7}"/>
              </a:ext>
            </a:extLst>
          </p:cNvPr>
          <p:cNvSpPr>
            <a:spLocks noGrp="1"/>
          </p:cNvSpPr>
          <p:nvPr>
            <p:ph type="ftr" sz="quarter" idx="15"/>
          </p:nvPr>
        </p:nvSpPr>
        <p:spPr/>
        <p:txBody>
          <a:bodyPr/>
          <a:lstStyle/>
          <a:p>
            <a:r>
              <a:rPr lang="en-US"/>
              <a:t>Confidential | Authorized HPE Partner Use Only</a:t>
            </a:r>
          </a:p>
        </p:txBody>
      </p:sp>
    </p:spTree>
    <p:extLst>
      <p:ext uri="{BB962C8B-B14F-4D97-AF65-F5344CB8AC3E}">
        <p14:creationId xmlns:p14="http://schemas.microsoft.com/office/powerpoint/2010/main" val="56381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p>
            <a:r>
              <a:rPr lang="en-US"/>
              <a:t>Confidential | Authorized HPE Partner Use Only</a:t>
            </a:r>
          </a:p>
        </p:txBody>
      </p:sp>
    </p:spTree>
    <p:extLst>
      <p:ext uri="{BB962C8B-B14F-4D97-AF65-F5344CB8AC3E}">
        <p14:creationId xmlns:p14="http://schemas.microsoft.com/office/powerpoint/2010/main" val="16353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p>
            <a:pPr defTabSz="1088421"/>
            <a:fld id="{104FC826-72BB-4AF1-BA01-A94F7396A7DC}" type="slidenum">
              <a:rPr lang="en-US" smtClean="0"/>
              <a:pPr defTabSz="1088421"/>
              <a:t>‹nr.›</a:t>
            </a:fld>
            <a:endParaRPr lang="en-US"/>
          </a:p>
        </p:txBody>
      </p:sp>
      <p:sp>
        <p:nvSpPr>
          <p:cNvPr id="4" name="Footer Placeholder">
            <a:extLst>
              <a:ext uri="{FF2B5EF4-FFF2-40B4-BE49-F238E27FC236}">
                <a16:creationId xmlns:a16="http://schemas.microsoft.com/office/drawing/2014/main" id="{763A2EDB-3F77-406C-9116-E786D4D6A658}"/>
              </a:ext>
            </a:extLst>
          </p:cNvPr>
          <p:cNvSpPr>
            <a:spLocks noGrp="1"/>
          </p:cNvSpPr>
          <p:nvPr>
            <p:ph type="ftr" sz="quarter" idx="11"/>
          </p:nvPr>
        </p:nvSpPr>
        <p:spPr/>
        <p:txBody>
          <a:bodyPr/>
          <a:lstStyle/>
          <a:p>
            <a:r>
              <a:rPr lang="en-US"/>
              <a:t>Confidential | Authorized HPE Partner Use Only</a:t>
            </a:r>
          </a:p>
        </p:txBody>
      </p:sp>
    </p:spTree>
    <p:extLst>
      <p:ext uri="{BB962C8B-B14F-4D97-AF65-F5344CB8AC3E}">
        <p14:creationId xmlns:p14="http://schemas.microsoft.com/office/powerpoint/2010/main" val="405840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C38747A7-25DE-48D8-8D31-0F3DF66ADF9A}"/>
              </a:ext>
            </a:extLst>
          </p:cNvPr>
          <p:cNvSpPr>
            <a:spLocks noGrp="1"/>
          </p:cNvSpPr>
          <p:nvPr>
            <p:ph type="ftr" sz="quarter" idx="19"/>
          </p:nvPr>
        </p:nvSpPr>
        <p:spPr/>
        <p:txBody>
          <a:bodyPr/>
          <a:lstStyle/>
          <a:p>
            <a:r>
              <a:rPr lang="en-US"/>
              <a:t>Confidential | Authorized HPE Partner Use Only</a:t>
            </a:r>
          </a:p>
        </p:txBody>
      </p:sp>
    </p:spTree>
    <p:extLst>
      <p:ext uri="{BB962C8B-B14F-4D97-AF65-F5344CB8AC3E}">
        <p14:creationId xmlns:p14="http://schemas.microsoft.com/office/powerpoint/2010/main" val="218229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t>Confidential | Authorized HPE Partner Use Only</a:t>
            </a:r>
          </a:p>
        </p:txBody>
      </p:sp>
    </p:spTree>
    <p:extLst>
      <p:ext uri="{BB962C8B-B14F-4D97-AF65-F5344CB8AC3E}">
        <p14:creationId xmlns:p14="http://schemas.microsoft.com/office/powerpoint/2010/main" val="14714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t>Confidential | Authorized HPE Partner Use Only</a:t>
            </a:r>
          </a:p>
        </p:txBody>
      </p:sp>
    </p:spTree>
    <p:extLst>
      <p:ext uri="{BB962C8B-B14F-4D97-AF65-F5344CB8AC3E}">
        <p14:creationId xmlns:p14="http://schemas.microsoft.com/office/powerpoint/2010/main" val="363233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191AA25E-ECBD-44CD-9DE9-F058616E771E}"/>
              </a:ext>
            </a:extLst>
          </p:cNvPr>
          <p:cNvSpPr>
            <a:spLocks noGrp="1"/>
          </p:cNvSpPr>
          <p:nvPr>
            <p:ph type="ftr" sz="quarter" idx="23"/>
          </p:nvPr>
        </p:nvSpPr>
        <p:spPr/>
        <p:txBody>
          <a:bodyPr/>
          <a:lstStyle/>
          <a:p>
            <a:r>
              <a:rPr lang="en-US"/>
              <a:t>Confidential | Authorized HPE Partner Use Only</a:t>
            </a:r>
          </a:p>
        </p:txBody>
      </p:sp>
    </p:spTree>
    <p:extLst>
      <p:ext uri="{BB962C8B-B14F-4D97-AF65-F5344CB8AC3E}">
        <p14:creationId xmlns:p14="http://schemas.microsoft.com/office/powerpoint/2010/main" val="26834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p>
            <a:r>
              <a:rPr lang="en-US"/>
              <a:t>Confidential | Authorized HPE Partner Use Only</a:t>
            </a:r>
          </a:p>
        </p:txBody>
      </p:sp>
    </p:spTree>
    <p:extLst>
      <p:ext uri="{BB962C8B-B14F-4D97-AF65-F5344CB8AC3E}">
        <p14:creationId xmlns:p14="http://schemas.microsoft.com/office/powerpoint/2010/main" val="42018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Authorized HPE Partner Use Only</a:t>
            </a:r>
          </a:p>
        </p:txBody>
      </p:sp>
    </p:spTree>
    <p:extLst>
      <p:ext uri="{BB962C8B-B14F-4D97-AF65-F5344CB8AC3E}">
        <p14:creationId xmlns:p14="http://schemas.microsoft.com/office/powerpoint/2010/main" val="120158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Authorized HPE Partner Use Only</a:t>
            </a:r>
          </a:p>
        </p:txBody>
      </p:sp>
    </p:spTree>
    <p:extLst>
      <p:ext uri="{BB962C8B-B14F-4D97-AF65-F5344CB8AC3E}">
        <p14:creationId xmlns:p14="http://schemas.microsoft.com/office/powerpoint/2010/main" val="205592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Authorized HPE Partner Use Only</a:t>
            </a: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124183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49170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a:t>Single line</a:t>
            </a:r>
          </a:p>
        </p:txBody>
      </p:sp>
    </p:spTree>
    <p:extLst>
      <p:ext uri="{BB962C8B-B14F-4D97-AF65-F5344CB8AC3E}">
        <p14:creationId xmlns:p14="http://schemas.microsoft.com/office/powerpoint/2010/main" val="1607677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n-lt"/>
              </a:defRPr>
            </a:lvl1pPr>
          </a:lstStyle>
          <a:p>
            <a:r>
              <a:rPr lang="en-US"/>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a:t>Click to add section header</a:t>
            </a:r>
            <a:br>
              <a:rPr lang="en-US"/>
            </a:br>
            <a:r>
              <a:rPr lang="en-US"/>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buFontTx/>
              <a:buBlip>
                <a:blip r:embed="rId2"/>
              </a:buBlip>
            </a:pPr>
            <a:fld id="{104FC826-72BB-4AF1-BA01-A94F7396A7DC}" type="slidenum">
              <a:rPr lang="en-US" smtClean="0"/>
              <a:pPr defTabSz="1088421">
                <a:buFontTx/>
                <a:buBlip>
                  <a:blip r:embed="rId2"/>
                </a:buBlip>
              </a:pPr>
              <a:t>‹nr.›</a:t>
            </a:fld>
            <a:endParaRPr lang="en-US"/>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p>
            <a:r>
              <a:rPr lang="en-US"/>
              <a:t>Confidential | Authorized HPE Partner Use Only</a:t>
            </a:r>
          </a:p>
        </p:txBody>
      </p:sp>
    </p:spTree>
    <p:extLst>
      <p:ext uri="{BB962C8B-B14F-4D97-AF65-F5344CB8AC3E}">
        <p14:creationId xmlns:p14="http://schemas.microsoft.com/office/powerpoint/2010/main" val="137847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a:t>Multiple </a:t>
            </a:r>
            <a:br>
              <a:rPr lang="en-US"/>
            </a:br>
            <a:r>
              <a:rPr lang="en-US"/>
              <a:t>lines </a:t>
            </a:r>
          </a:p>
        </p:txBody>
      </p:sp>
    </p:spTree>
    <p:extLst>
      <p:ext uri="{BB962C8B-B14F-4D97-AF65-F5344CB8AC3E}">
        <p14:creationId xmlns:p14="http://schemas.microsoft.com/office/powerpoint/2010/main" val="4239520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44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p>
            <a:r>
              <a:rPr lang="en-US"/>
              <a:t>Confidential | Authorized HPE Partner Use Only</a:t>
            </a:r>
          </a:p>
        </p:txBody>
      </p:sp>
    </p:spTree>
    <p:extLst>
      <p:ext uri="{BB962C8B-B14F-4D97-AF65-F5344CB8AC3E}">
        <p14:creationId xmlns:p14="http://schemas.microsoft.com/office/powerpoint/2010/main" val="224814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wrap="square" anchor="b">
            <a:noAutofit/>
          </a:bodyPr>
          <a:lstStyle>
            <a:lvl1pPr>
              <a:lnSpc>
                <a:spcPct val="85000"/>
              </a:lnSpc>
              <a:defRPr sz="4400"/>
            </a:lvl1pPr>
          </a:lstStyle>
          <a:p>
            <a:r>
              <a:rPr lang="en-US"/>
              <a:t>Click to add thank you message</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7968330" y="6352379"/>
            <a:ext cx="3740580" cy="276999"/>
          </a:xfrm>
          <a:prstGeom prst="rect">
            <a:avLst/>
          </a:prstGeom>
          <a:noFill/>
          <a:ln w="57150">
            <a:noFill/>
            <a:miter lim="800000"/>
          </a:ln>
        </p:spPr>
        <p:txBody>
          <a:bodyPr wrap="square">
            <a:spAutoFit/>
          </a:bodyPr>
          <a:lstStyle/>
          <a:p>
            <a:pPr algn="r"/>
            <a:r>
              <a:rPr lang="en-US" sz="1200">
                <a:effectLst/>
                <a:latin typeface="+mj-lt"/>
                <a:ea typeface="Times New Roman" panose="02020603050405020304" pitchFamily="18" charset="0"/>
                <a:cs typeface="Times New Roman" panose="02020603050405020304" pitchFamily="18" charset="0"/>
              </a:rPr>
              <a:t>© </a:t>
            </a:r>
            <a:fld id="{DA3777BF-A1C6-4F92-A9EA-7320C98A4638}" type="datetimeyyyy">
              <a:rPr lang="en-US" sz="1200" smtClean="0">
                <a:effectLst/>
                <a:latin typeface="+mj-lt"/>
                <a:ea typeface="Times New Roman" panose="02020603050405020304" pitchFamily="18" charset="0"/>
                <a:cs typeface="Times New Roman" panose="02020603050405020304" pitchFamily="18" charset="0"/>
              </a:rPr>
              <a:pPr algn="r"/>
              <a:t>2024</a:t>
            </a:fld>
            <a:r>
              <a:rPr lang="en-US" sz="1200">
                <a:effectLst/>
                <a:latin typeface="+mj-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37456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solidFill>
                    <a:schemeClr val="tx1"/>
                  </a:solidFill>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solidFill>
                    <a:schemeClr val="tx1"/>
                  </a:solidFill>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solidFill>
                    <a:schemeClr val="tx1"/>
                  </a:solidFill>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solidFill>
                    <a:schemeClr val="tx1"/>
                  </a:solidFill>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solidFill>
                    <a:schemeClr val="tx1"/>
                  </a:solidFill>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solidFill>
                    <a:schemeClr val="tx1"/>
                  </a:solidFill>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a:solidFill>
                    <a:schemeClr val="tx1"/>
                  </a:solidFill>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a:solidFill>
                    <a:schemeClr val="tx1"/>
                  </a:solidFill>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a:solidFill>
                    <a:schemeClr val="tx1"/>
                  </a:solidFill>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pPr algn="l"/>
              <a:r>
                <a:rPr lang="en-US" sz="1400" b="1">
                  <a:solidFill>
                    <a:schemeClr val="tx1"/>
                  </a:solidFill>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pPr algn="l"/>
              <a:r>
                <a:rPr lang="en-US" sz="1400" b="1">
                  <a:solidFill>
                    <a:schemeClr val="tx1"/>
                  </a:solidFill>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pPr algn="l"/>
              <a:r>
                <a:rPr lang="en-US" sz="1400" b="1">
                  <a:solidFill>
                    <a:schemeClr val="tx1"/>
                  </a:solidFill>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solidFill>
                    <a:schemeClr val="tx1"/>
                  </a:solidFill>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solidFill>
                    <a:schemeClr val="tx1"/>
                  </a:solidFill>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solidFill>
                    <a:schemeClr val="tx1"/>
                  </a:solidFill>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solidFill>
                    <a:schemeClr val="tx1"/>
                  </a:solidFill>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solidFill>
                    <a:schemeClr val="tx1"/>
                  </a:solidFill>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solidFill>
                    <a:schemeClr val="tx1"/>
                  </a:solidFill>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a:solidFill>
                    <a:schemeClr val="tx1"/>
                  </a:solidFill>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a:solidFill>
                    <a:schemeClr val="tx1"/>
                  </a:solidFill>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a:solidFill>
                    <a:schemeClr val="tx1"/>
                  </a:solidFill>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pPr algn="l"/>
              <a:r>
                <a:rPr lang="en-US" sz="1400" b="1">
                  <a:solidFill>
                    <a:schemeClr val="tx1"/>
                  </a:solidFill>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pPr algn="l"/>
              <a:r>
                <a:rPr lang="en-US" sz="1400" b="1">
                  <a:solidFill>
                    <a:schemeClr val="tx1"/>
                  </a:solidFill>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pPr algn="l"/>
              <a:r>
                <a:rPr lang="en-US" sz="1400" b="1">
                  <a:solidFill>
                    <a:schemeClr val="tx1"/>
                  </a:solidFill>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a:lstStyle/>
          <a:p>
            <a:r>
              <a:rPr lang="en-US"/>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Tree>
    <p:extLst>
      <p:ext uri="{BB962C8B-B14F-4D97-AF65-F5344CB8AC3E}">
        <p14:creationId xmlns:p14="http://schemas.microsoft.com/office/powerpoint/2010/main" val="299548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chemeClr val="bg1"/>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chemeClr val="bg1"/>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&lt;DURATION&gt;</a:t>
              </a:r>
            </a:p>
          </p:txBody>
        </p:sp>
      </p:grpSp>
    </p:spTree>
    <p:extLst>
      <p:ext uri="{BB962C8B-B14F-4D97-AF65-F5344CB8AC3E}">
        <p14:creationId xmlns:p14="http://schemas.microsoft.com/office/powerpoint/2010/main" val="42442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190A53-9E41-43E6-BB9D-7DA618C3459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B6190A53-9E41-43E6-BB9D-7DA618C3459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etricHPE" panose="020B0503030202060203" pitchFamily="34" charset="0"/>
                <a:sym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15" name="Title"/>
          <p:cNvSpPr>
            <a:spLocks noGrp="1"/>
          </p:cNvSpPr>
          <p:nvPr>
            <p:ph type="title" hasCustomPrompt="1"/>
          </p:nvPr>
        </p:nvSpPr>
        <p:spPr>
          <a:xfrm>
            <a:off x="290747" y="1869197"/>
            <a:ext cx="11423555" cy="1905000"/>
          </a:xfrm>
        </p:spPr>
        <p:txBody>
          <a:bodyPr vert="horz" lIns="91440" tIns="91440" rIns="91440" bIns="91440" anchor="b"/>
          <a:lstStyle>
            <a:lvl1pPr>
              <a:lnSpc>
                <a:spcPct val="80000"/>
              </a:lnSpc>
              <a:defRPr sz="4400">
                <a:solidFill>
                  <a:schemeClr val="tx1"/>
                </a:solidFill>
                <a:latin typeface="MetricHPE" panose="020B0503030202060203" pitchFamily="34" charset="0"/>
                <a:sym typeface="MetricHPE" panose="020B0503030202060203" pitchFamily="34" charset="0"/>
              </a:defRPr>
            </a:lvl1pPr>
          </a:lstStyle>
          <a:p>
            <a:r>
              <a:rPr lang="en-US"/>
              <a:t>Click to edit</a:t>
            </a:r>
            <a:br>
              <a:rPr lang="en-US"/>
            </a:br>
            <a:r>
              <a:rPr lang="en-US"/>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sym typeface="MetricHPE" panose="020B05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sym typeface="MetricHPE" panose="020B0503030202060203" pitchFamily="34" charset="0"/>
              </a:endParaRPr>
            </a:p>
          </p:txBody>
        </p:sp>
      </p:grpSp>
    </p:spTree>
    <p:extLst>
      <p:ext uri="{BB962C8B-B14F-4D97-AF65-F5344CB8AC3E}">
        <p14:creationId xmlns:p14="http://schemas.microsoft.com/office/powerpoint/2010/main" val="34653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D4728CE4-2709-0FE1-19FB-F7E7F8A4D4E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9448" t="65731" r="39" b="3856"/>
          <a:stretch/>
        </p:blipFill>
        <p:spPr>
          <a:xfrm rot="10800000">
            <a:off x="0" y="0"/>
            <a:ext cx="12180472" cy="6858000"/>
          </a:xfrm>
          <a:prstGeom prst="rect">
            <a:avLst/>
          </a:prstGeom>
        </p:spPr>
      </p:pic>
      <p:graphicFrame>
        <p:nvGraphicFramePr>
          <p:cNvPr id="3" name="Object 2" hidden="1">
            <a:extLst>
              <a:ext uri="{FF2B5EF4-FFF2-40B4-BE49-F238E27FC236}">
                <a16:creationId xmlns:a16="http://schemas.microsoft.com/office/drawing/2014/main" id="{AAB7ECD1-28B3-4BA7-973D-0A7E0F83D0A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3" name="Object 2" hidden="1">
                        <a:extLst>
                          <a:ext uri="{FF2B5EF4-FFF2-40B4-BE49-F238E27FC236}">
                            <a16:creationId xmlns:a16="http://schemas.microsoft.com/office/drawing/2014/main" id="{AAB7ECD1-28B3-4BA7-973D-0A7E0F83D0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Date"/>
          <p:cNvSpPr>
            <a:spLocks noGrp="1"/>
          </p:cNvSpPr>
          <p:nvPr userDrawn="1">
            <p:ph type="body" sz="quarter" idx="13" hasCustomPrompt="1"/>
          </p:nvPr>
        </p:nvSpPr>
        <p:spPr>
          <a:xfrm>
            <a:off x="284397" y="4031803"/>
            <a:ext cx="5489578" cy="339214"/>
          </a:xfrm>
        </p:spPr>
        <p:txBody>
          <a:bodyPr lIns="91440" tIns="91440" rIns="91440" bIns="91440">
            <a:noAutofit/>
          </a:bodyPr>
          <a:lstStyle>
            <a:lvl1pPr marL="0" indent="0">
              <a:spcBef>
                <a:spcPts val="0"/>
              </a:spcBef>
              <a:buNone/>
              <a:defRPr sz="2200" baseline="0">
                <a:solidFill>
                  <a:schemeClr val="bg1"/>
                </a:solidFill>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userDrawn="1">
            <p:ph type="subTitle" idx="1" hasCustomPrompt="1"/>
          </p:nvPr>
        </p:nvSpPr>
        <p:spPr>
          <a:xfrm>
            <a:off x="284397" y="3586908"/>
            <a:ext cx="8229600" cy="438912"/>
          </a:xfrm>
        </p:spPr>
        <p:txBody>
          <a:bodyPr lIns="91440" tIns="91440" rIns="91440" bIns="91440">
            <a:noAutofit/>
          </a:bodyPr>
          <a:lstStyle>
            <a:lvl1pPr marL="0" indent="0" algn="l">
              <a:spcBef>
                <a:spcPts val="0"/>
              </a:spcBef>
              <a:buNone/>
              <a:defRPr sz="3200">
                <a:solidFill>
                  <a:schemeClr val="bg1"/>
                </a:solidFill>
                <a:latin typeface="MetricHPE" panose="020B0503030202060203" pitchFamily="34" charset="0"/>
                <a:sym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34477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15" name="Title"/>
          <p:cNvSpPr>
            <a:spLocks noGrp="1"/>
          </p:cNvSpPr>
          <p:nvPr userDrawn="1">
            <p:ph type="title" hasCustomPrompt="1"/>
          </p:nvPr>
        </p:nvSpPr>
        <p:spPr>
          <a:xfrm>
            <a:off x="284397" y="1323017"/>
            <a:ext cx="11423555" cy="1905000"/>
          </a:xfrm>
        </p:spPr>
        <p:txBody>
          <a:bodyPr vert="horz" lIns="91440" tIns="91440" rIns="91440" bIns="91440" anchor="b"/>
          <a:lstStyle>
            <a:lvl1pPr>
              <a:lnSpc>
                <a:spcPct val="80000"/>
              </a:lnSpc>
              <a:defRPr sz="4400">
                <a:solidFill>
                  <a:schemeClr val="bg1"/>
                </a:solidFill>
                <a:latin typeface="MetricHPE" panose="020B0503030202060203" pitchFamily="34" charset="0"/>
                <a:sym typeface="MetricHPE" panose="020B0503030202060203" pitchFamily="34" charset="0"/>
              </a:defRPr>
            </a:lvl1pPr>
          </a:lstStyle>
          <a:p>
            <a:r>
              <a:rPr lang="en-US"/>
              <a:t>Click to edit</a:t>
            </a:r>
            <a:br>
              <a:rPr lang="en-US"/>
            </a:br>
            <a:r>
              <a:rPr lang="en-US"/>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etricHPE" panose="020B0503030202060203" pitchFamily="34" charset="0"/>
                <a:sym typeface="MetricHPE" panose="020B0503030202060203" pitchFamily="34" charset="0"/>
              </a:defRPr>
            </a:lvl1pPr>
          </a:lstStyle>
          <a:p>
            <a:r>
              <a:rPr lang="en-US">
                <a:solidFill>
                  <a:prstClr val="white"/>
                </a:solidFill>
              </a:rPr>
              <a:t>Confidential | Authorized HPE Partner Use Only</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sym typeface="MetricHPE" panose="020B05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sym typeface="MetricHPE" panose="020B0503030202060203" pitchFamily="34" charset="0"/>
              </a:endParaRPr>
            </a:p>
          </p:txBody>
        </p:sp>
      </p:grpSp>
    </p:spTree>
    <p:extLst>
      <p:ext uri="{BB962C8B-B14F-4D97-AF65-F5344CB8AC3E}">
        <p14:creationId xmlns:p14="http://schemas.microsoft.com/office/powerpoint/2010/main" val="47866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0EE37FB-2559-4238-B53D-42D9783F14F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30EE37FB-2559-4238-B53D-42D9783F14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etricHPE" panose="020B0503030202060203" pitchFamily="34" charset="0"/>
                <a:sym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15" name="Title"/>
          <p:cNvSpPr>
            <a:spLocks noGrp="1"/>
          </p:cNvSpPr>
          <p:nvPr>
            <p:ph type="title" hasCustomPrompt="1"/>
          </p:nvPr>
        </p:nvSpPr>
        <p:spPr>
          <a:xfrm>
            <a:off x="290747" y="1869197"/>
            <a:ext cx="11423555" cy="1905000"/>
          </a:xfrm>
        </p:spPr>
        <p:txBody>
          <a:bodyPr vert="horz" anchor="b"/>
          <a:lstStyle>
            <a:lvl1pPr>
              <a:lnSpc>
                <a:spcPct val="80000"/>
              </a:lnSpc>
              <a:defRPr sz="4400">
                <a:solidFill>
                  <a:sysClr val="windowText" lastClr="000000"/>
                </a:solidFill>
                <a:latin typeface="MetricHPE" panose="020B0503030202060203" pitchFamily="34" charset="0"/>
                <a:sym typeface="MetricHPE" panose="020B0503030202060203" pitchFamily="34" charset="0"/>
              </a:defRPr>
            </a:lvl1pPr>
          </a:lstStyle>
          <a:p>
            <a:r>
              <a:rPr lang="en-US"/>
              <a:t>Click to edit</a:t>
            </a:r>
            <a:br>
              <a:rPr lang="en-US"/>
            </a:br>
            <a:r>
              <a:rPr lang="en-US"/>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sym typeface="MetricHPE" panose="020B05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sym typeface="MetricHPE" panose="020B0503030202060203" pitchFamily="34" charset="0"/>
              </a:endParaRPr>
            </a:p>
          </p:txBody>
        </p:sp>
      </p:grpSp>
    </p:spTree>
    <p:extLst>
      <p:ext uri="{BB962C8B-B14F-4D97-AF65-F5344CB8AC3E}">
        <p14:creationId xmlns:p14="http://schemas.microsoft.com/office/powerpoint/2010/main" val="108168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EB5762A-4274-4E72-8697-194676340CD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7" name="Object 6" hidden="1">
                        <a:extLst>
                          <a:ext uri="{FF2B5EF4-FFF2-40B4-BE49-F238E27FC236}">
                            <a16:creationId xmlns:a16="http://schemas.microsoft.com/office/drawing/2014/main" id="{0EB5762A-4274-4E72-8697-194676340C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4" name="Footer Placeholder">
            <a:extLst>
              <a:ext uri="{FF2B5EF4-FFF2-40B4-BE49-F238E27FC236}">
                <a16:creationId xmlns:a16="http://schemas.microsoft.com/office/drawing/2014/main" id="{763A2EDB-3F77-406C-9116-E786D4D6A658}"/>
              </a:ext>
            </a:extLst>
          </p:cNvPr>
          <p:cNvSpPr>
            <a:spLocks noGrp="1"/>
          </p:cNvSpPr>
          <p:nvPr>
            <p:ph type="ftr" sz="quarter" idx="11"/>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38261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p>
            <a:r>
              <a:rPr lang="en-US"/>
              <a:t>Confidential | Authorized HPE Partner Use Only</a:t>
            </a:r>
          </a:p>
        </p:txBody>
      </p:sp>
    </p:spTree>
    <p:extLst>
      <p:ext uri="{BB962C8B-B14F-4D97-AF65-F5344CB8AC3E}">
        <p14:creationId xmlns:p14="http://schemas.microsoft.com/office/powerpoint/2010/main" val="27895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84ADFB8-684F-4AA1-AD45-AA1B75078B9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E84ADFB8-684F-4AA1-AD45-AA1B75078B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etricHPE" panose="020B0503030202060203" pitchFamily="34" charset="0"/>
                <a:sym typeface="MetricHPE" panose="020B0503030202060203" pitchFamily="34" charset="0"/>
              </a:defRPr>
            </a:lvl1pPr>
          </a:lstStyle>
          <a:p>
            <a:r>
              <a:rPr lang="en-US"/>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vert="horz" lIns="91440" tIns="91440" rIns="91440" bIns="91440" anchor="t"/>
          <a:lstStyle>
            <a:lvl1pPr>
              <a:defRPr sz="3200" baseline="0">
                <a:latin typeface="MetricHPE" panose="020B0503030202060203" pitchFamily="34" charset="0"/>
                <a:sym typeface="MetricHPE" panose="020B0503030202060203" pitchFamily="34" charset="0"/>
              </a:defRPr>
            </a:lvl1pPr>
          </a:lstStyle>
          <a:p>
            <a:r>
              <a:rPr lang="en-US"/>
              <a:t>Click to add section header</a:t>
            </a:r>
            <a:br>
              <a:rPr lang="en-US"/>
            </a:br>
            <a:r>
              <a:rPr lang="en-US"/>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200987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CEA4730-05E9-413E-A59C-914E0C36623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BCEA4730-05E9-413E-A59C-914E0C3662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16" name="Title"/>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atin typeface="MetricHPE" panose="020B0503030202060203" pitchFamily="34" charset="0"/>
                <a:sym typeface="MetricHPE" panose="020B0503030202060203" pitchFamily="34" charset="0"/>
              </a:defRPr>
            </a:lvl1pPr>
          </a:lstStyle>
          <a:p>
            <a:r>
              <a:rPr lang="en-US"/>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247617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B74272F-602D-4192-BC54-B2645BC7343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5B74272F-602D-4192-BC54-B2645BC7343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atin typeface="MetricHPE" panose="020B0503030202060203" pitchFamily="34" charset="0"/>
                <a:sym typeface="MetricHPE" panose="020B0503030202060203" pitchFamily="34" charset="0"/>
              </a:defRPr>
            </a:lvl1pPr>
          </a:lstStyle>
          <a:p>
            <a:r>
              <a:rPr lang="en-US"/>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92290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1849DD0-CD9F-43B4-BC22-9490F93AC84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51849DD0-CD9F-43B4-BC22-9490F93AC8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atin typeface="MetricHPE" panose="020B0503030202060203" pitchFamily="34" charset="0"/>
                <a:sym typeface="MetricHPE" panose="020B0503030202060203" pitchFamily="34" charset="0"/>
              </a:defRPr>
            </a:lvl1pPr>
          </a:lstStyle>
          <a:p>
            <a:r>
              <a:rPr lang="en-US"/>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0698795D-6546-4F01-AD74-FF78AF2E677C}"/>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47652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6C4D275-D9D2-4194-9F32-64D652B008C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E6C4D275-D9D2-4194-9F32-64D652B008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atin typeface="MetricHPE" panose="020B0503030202060203" pitchFamily="34" charset="0"/>
                <a:sym typeface="MetricHPE" panose="020B0503030202060203" pitchFamily="34" charset="0"/>
              </a:defRPr>
            </a:lvl1pPr>
          </a:lstStyle>
          <a:p>
            <a:r>
              <a:rPr lang="en-US"/>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FE686EF5-477F-4DCE-824F-3C05B5AA6594}"/>
              </a:ext>
            </a:extLst>
          </p:cNvPr>
          <p:cNvSpPr>
            <a:spLocks noGrp="1"/>
          </p:cNvSpPr>
          <p:nvPr>
            <p:ph type="ftr" sz="quarter" idx="15"/>
          </p:nvPr>
        </p:nvSpPr>
        <p:spPr/>
        <p:txBody>
          <a:bodyPr/>
          <a:lstStyle>
            <a:lvl1pPr>
              <a:defRPr cap="none" baseline="0">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175053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457EDA-0A28-4849-BD37-266565E6DAB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AB457EDA-0A28-4849-BD37-266565E6DA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
        <p:nvSpPr>
          <p:cNvPr id="11" name="Quote"/>
          <p:cNvSpPr>
            <a:spLocks noGrp="1"/>
          </p:cNvSpPr>
          <p:nvPr>
            <p:ph type="title" hasCustomPrompt="1"/>
          </p:nvPr>
        </p:nvSpPr>
        <p:spPr>
          <a:xfrm>
            <a:off x="284398" y="685800"/>
            <a:ext cx="9106250" cy="3075861"/>
          </a:xfrm>
        </p:spPr>
        <p:txBody>
          <a:bodyPr vert="horz" lIns="91440" anchor="b" anchorCtr="0"/>
          <a:lstStyle>
            <a:lvl1pPr marL="219456" indent="-219456">
              <a:defRPr sz="4600" cap="none" baseline="0">
                <a:latin typeface="MetricHPE" panose="020B0503030202060203" pitchFamily="34" charset="0"/>
                <a:sym typeface="MetricHPE" panose="020B0503030202060203" pitchFamily="34" charset="0"/>
              </a:defRPr>
            </a:lvl1pPr>
          </a:lstStyle>
          <a:p>
            <a:r>
              <a:rPr lang="en-US"/>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CC9133F1-6679-476E-AEFD-931027BED082}"/>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38624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DB08AFA-0746-4D41-942A-DD08BF38567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DB08AFA-0746-4D41-942A-DD08BF38567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Tree>
    <p:extLst>
      <p:ext uri="{BB962C8B-B14F-4D97-AF65-F5344CB8AC3E}">
        <p14:creationId xmlns:p14="http://schemas.microsoft.com/office/powerpoint/2010/main" val="355313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A5E8DFD-A232-4615-95C8-3553E04E8D3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9A5E8DFD-A232-4615-95C8-3553E04E8D3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111363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51DAC38-CABC-40E4-BF53-10DB44E26FD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051DAC38-CABC-40E4-BF53-10DB44E26F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145942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8CCBAEC-80EE-4CF5-8E38-137E1601DA4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58CCBAEC-80EE-4CF5-8E38-137E1601D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09C5C9A9-E236-4C76-AAB8-D575E2980D31}"/>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395055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p>
            <a:r>
              <a:rPr lang="en-US"/>
              <a:t>Confidential | Authorized HPE Partner Use Only</a:t>
            </a:r>
          </a:p>
        </p:txBody>
      </p:sp>
    </p:spTree>
    <p:extLst>
      <p:ext uri="{BB962C8B-B14F-4D97-AF65-F5344CB8AC3E}">
        <p14:creationId xmlns:p14="http://schemas.microsoft.com/office/powerpoint/2010/main" val="371715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0FECCF4-5B08-4D07-983D-6DCE5C98521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70FECCF4-5B08-4D07-983D-6DCE5C9852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1B9DB588-CD3A-4605-99DD-5D58A0334468}"/>
              </a:ext>
            </a:extLst>
          </p:cNvPr>
          <p:cNvSpPr>
            <a:spLocks noGrp="1"/>
          </p:cNvSpPr>
          <p:nvPr>
            <p:ph type="ftr" sz="quarter" idx="26"/>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335386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33CC6A5-EED9-4BE6-9BB2-1B5B2BA3AB5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D33CC6A5-EED9-4BE6-9BB2-1B5B2BA3AB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Tree>
    <p:extLst>
      <p:ext uri="{BB962C8B-B14F-4D97-AF65-F5344CB8AC3E}">
        <p14:creationId xmlns:p14="http://schemas.microsoft.com/office/powerpoint/2010/main" val="37974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BACB20F-6AB9-4717-9714-122FD81AD8A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6BACB20F-6AB9-4717-9714-122FD81AD8A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B9B4ABF0-738F-478F-B9E7-E5D3DF83666E}"/>
              </a:ext>
            </a:extLst>
          </p:cNvPr>
          <p:cNvSpPr>
            <a:spLocks noGrp="1"/>
          </p:cNvSpPr>
          <p:nvPr>
            <p:ph type="ftr" sz="quarter" idx="26"/>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203227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69A4C04-A3EA-46DA-BB45-CDB216DA322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69A4C04-A3EA-46DA-BB45-CDB216DA322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BEED058A-E779-4D88-ADD2-9B84C2A10502}"/>
              </a:ext>
            </a:extLst>
          </p:cNvPr>
          <p:cNvSpPr>
            <a:spLocks noGrp="1"/>
          </p:cNvSpPr>
          <p:nvPr>
            <p:ph type="ftr" sz="quarter" idx="20"/>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144333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EF3F2B0-772A-445A-8335-AA9D2FA1E7B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5EF3F2B0-772A-445A-8335-AA9D2FA1E7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a:extLst>
              <a:ext uri="{FF2B5EF4-FFF2-40B4-BE49-F238E27FC236}">
                <a16:creationId xmlns:a16="http://schemas.microsoft.com/office/drawing/2014/main" id="{C64F2FF0-0CF5-4CC1-8878-96534C54D9A0}"/>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Tree>
    <p:extLst>
      <p:ext uri="{BB962C8B-B14F-4D97-AF65-F5344CB8AC3E}">
        <p14:creationId xmlns:p14="http://schemas.microsoft.com/office/powerpoint/2010/main" val="258349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C416F85-2B34-4AE4-95D6-BF9CFB412AE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4C416F85-2B34-4AE4-95D6-BF9CFB412A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7833D610-4CA4-41A3-B735-6F0642F98549}"/>
              </a:ext>
            </a:extLst>
          </p:cNvPr>
          <p:cNvSpPr>
            <a:spLocks noGrp="1"/>
          </p:cNvSpPr>
          <p:nvPr>
            <p:ph type="ftr" sz="quarter" idx="24"/>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257555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81B370A-5B7E-451E-A6E7-C98EEEED58D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81B370A-5B7E-451E-A6E7-C98EEEED58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3221C879-23BF-48A0-9B6C-5B66C3419755}"/>
              </a:ext>
            </a:extLst>
          </p:cNvPr>
          <p:cNvSpPr>
            <a:spLocks noGrp="1"/>
          </p:cNvSpPr>
          <p:nvPr>
            <p:ph type="ftr" sz="quarter" idx="24"/>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365956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2AF6AB5-2EAF-44EB-8180-4EBE0A12EB8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62AF6AB5-2EAF-44EB-8180-4EBE0A12EB8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349097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CD9B7F5-5935-49D2-BFB9-4DD1D6CF03A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BCD9B7F5-5935-49D2-BFB9-4DD1D6CF03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Tree>
    <p:extLst>
      <p:ext uri="{BB962C8B-B14F-4D97-AF65-F5344CB8AC3E}">
        <p14:creationId xmlns:p14="http://schemas.microsoft.com/office/powerpoint/2010/main" val="156630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1415DDE-BCB7-402A-83EE-E821146D738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11415DDE-BCB7-402A-83EE-E821146D738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F6172FFC-9966-4FB3-B3D2-FBE84B01901E}"/>
              </a:ext>
            </a:extLst>
          </p:cNvPr>
          <p:cNvSpPr>
            <a:spLocks noGrp="1"/>
          </p:cNvSpPr>
          <p:nvPr>
            <p:ph type="ftr" sz="quarter" idx="10"/>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343233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698795D-6546-4F01-AD74-FF78AF2E677C}"/>
              </a:ext>
            </a:extLst>
          </p:cNvPr>
          <p:cNvSpPr>
            <a:spLocks noGrp="1"/>
          </p:cNvSpPr>
          <p:nvPr>
            <p:ph type="ftr" sz="quarter" idx="15"/>
          </p:nvPr>
        </p:nvSpPr>
        <p:spPr/>
        <p:txBody>
          <a:bodyPr/>
          <a:lstStyle/>
          <a:p>
            <a:r>
              <a:rPr lang="en-US"/>
              <a:t>Confidential | Authorized HPE Partner Use Only</a:t>
            </a:r>
          </a:p>
        </p:txBody>
      </p:sp>
    </p:spTree>
    <p:extLst>
      <p:ext uri="{BB962C8B-B14F-4D97-AF65-F5344CB8AC3E}">
        <p14:creationId xmlns:p14="http://schemas.microsoft.com/office/powerpoint/2010/main" val="51666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448E36D-1791-497B-8B45-6161FB44ED9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B448E36D-1791-497B-8B45-6161FB44ED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4EE71AD2-3B17-4BBC-A780-3AEAE01E7470}"/>
              </a:ext>
            </a:extLst>
          </p:cNvPr>
          <p:cNvSpPr>
            <a:spLocks noGrp="1"/>
          </p:cNvSpPr>
          <p:nvPr>
            <p:ph type="ftr" sz="quarter" idx="14"/>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24071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79774FC-F55C-4DFC-ADB6-18E4209079E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979774FC-F55C-4DFC-ADB6-18E4209079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2" name="Title"/>
          <p:cNvSpPr>
            <a:spLocks noGrp="1"/>
          </p:cNvSpPr>
          <p:nvPr>
            <p:ph type="title" hasCustomPrompt="1"/>
          </p:nvPr>
        </p:nvSpPr>
        <p:spPr>
          <a:xfrm>
            <a:off x="289123" y="2676894"/>
            <a:ext cx="3685309"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174674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D7FB032-5C39-4FF8-8FE8-B730EC7CCE7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BD7FB032-5C39-4FF8-8FE8-B730EC7CCE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ntent Placeholder"/>
          <p:cNvSpPr>
            <a:spLocks noGrp="1"/>
          </p:cNvSpPr>
          <p:nvPr>
            <p:ph sz="quarter" idx="13"/>
          </p:nvPr>
        </p:nvSpPr>
        <p:spPr>
          <a:xfrm>
            <a:off x="4076700" y="331788"/>
            <a:ext cx="7734300" cy="5764212"/>
          </a:xfrm>
        </p:spPr>
        <p:txBody>
          <a:bodyPr anchor="ct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2" name="Title"/>
          <p:cNvSpPr>
            <a:spLocks noGrp="1"/>
          </p:cNvSpPr>
          <p:nvPr>
            <p:ph type="title" hasCustomPrompt="1"/>
          </p:nvPr>
        </p:nvSpPr>
        <p:spPr>
          <a:xfrm>
            <a:off x="289122" y="2676894"/>
            <a:ext cx="3536373"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3" name="Footer Placeholder">
            <a:extLst>
              <a:ext uri="{FF2B5EF4-FFF2-40B4-BE49-F238E27FC236}">
                <a16:creationId xmlns:a16="http://schemas.microsoft.com/office/drawing/2014/main" id="{DB2C94F6-2456-49E7-A85E-744A4B16A883}"/>
              </a:ext>
            </a:extLst>
          </p:cNvPr>
          <p:cNvSpPr>
            <a:spLocks noGrp="1"/>
          </p:cNvSpPr>
          <p:nvPr>
            <p:ph type="ftr" sz="quarter" idx="14"/>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240229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4E0B40D-5357-45FF-9FB8-FCEFDD888C5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A4E0B40D-5357-45FF-9FB8-FCEFDD888C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ntent Placeholder"/>
          <p:cNvSpPr>
            <a:spLocks noGrp="1"/>
          </p:cNvSpPr>
          <p:nvPr>
            <p:ph sz="quarter" idx="13"/>
          </p:nvPr>
        </p:nvSpPr>
        <p:spPr>
          <a:xfrm>
            <a:off x="4076700" y="331788"/>
            <a:ext cx="7734300" cy="5764212"/>
          </a:xfrm>
        </p:spPr>
        <p:txBody>
          <a:bodyPr anchor="ct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etricHPE" panose="020B0503030202060203" pitchFamily="34" charset="0"/>
                <a:sym typeface="MetricHPE" panose="020B0503030202060203" pitchFamily="34" charset="0"/>
              </a:defRPr>
            </a:lvl1pPr>
          </a:lstStyle>
          <a:p>
            <a:pPr marL="0" lvl="0" indent="0">
              <a:spcBef>
                <a:spcPts val="0"/>
              </a:spcBef>
              <a:buNone/>
            </a:pPr>
            <a:r>
              <a:rPr lang="en-US"/>
              <a:t>Click to add</a:t>
            </a:r>
            <a:br>
              <a:rPr lang="en-US"/>
            </a:br>
            <a:r>
              <a:rPr lang="en-US"/>
              <a:t>two-line subtitle</a:t>
            </a:r>
          </a:p>
        </p:txBody>
      </p:sp>
      <p:sp>
        <p:nvSpPr>
          <p:cNvPr id="14" name="Title"/>
          <p:cNvSpPr>
            <a:spLocks noGrp="1"/>
          </p:cNvSpPr>
          <p:nvPr>
            <p:ph type="title" hasCustomPrompt="1"/>
          </p:nvPr>
        </p:nvSpPr>
        <p:spPr>
          <a:xfrm>
            <a:off x="289122" y="1980879"/>
            <a:ext cx="3566206"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0977D698-96B1-4B1C-AC10-E28AA670736D}"/>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154912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F460974-2E49-479B-8B56-14195E7788E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0F460974-2E49-479B-8B56-14195E7788E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ntent Placeholder"/>
          <p:cNvSpPr>
            <a:spLocks noGrp="1"/>
          </p:cNvSpPr>
          <p:nvPr>
            <p:ph sz="quarter" idx="13"/>
          </p:nvPr>
        </p:nvSpPr>
        <p:spPr>
          <a:xfrm>
            <a:off x="4076700" y="331788"/>
            <a:ext cx="7734300" cy="5764212"/>
          </a:xfrm>
        </p:spPr>
        <p:txBody>
          <a:bodyPr anchor="ct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p:cNvSpPr>
            <a:spLocks noGrp="1"/>
          </p:cNvSpPr>
          <p:nvPr>
            <p:ph type="body" sz="quarter" idx="14"/>
          </p:nvPr>
        </p:nvSpPr>
        <p:spPr>
          <a:xfrm>
            <a:off x="278732" y="2534960"/>
            <a:ext cx="3546475" cy="3446462"/>
          </a:xfrm>
        </p:spPr>
        <p:txBody>
          <a:bodyP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2" name="Title"/>
          <p:cNvSpPr>
            <a:spLocks noGrp="1"/>
          </p:cNvSpPr>
          <p:nvPr>
            <p:ph type="title" hasCustomPrompt="1"/>
          </p:nvPr>
        </p:nvSpPr>
        <p:spPr>
          <a:xfrm>
            <a:off x="289123" y="1417320"/>
            <a:ext cx="3536373"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3" name="Footer Placeholder">
            <a:extLst>
              <a:ext uri="{FF2B5EF4-FFF2-40B4-BE49-F238E27FC236}">
                <a16:creationId xmlns:a16="http://schemas.microsoft.com/office/drawing/2014/main" id="{C2633DB1-4E58-49AF-9CC5-F4480459AEB7}"/>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57840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D8A375B-118A-4C0B-A008-CE8167BAEA6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9D8A375B-118A-4C0B-A008-CE8167BAEA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2" name="Title"/>
          <p:cNvSpPr>
            <a:spLocks noGrp="1"/>
          </p:cNvSpPr>
          <p:nvPr>
            <p:ph type="title" hasCustomPrompt="1"/>
          </p:nvPr>
        </p:nvSpPr>
        <p:spPr>
          <a:xfrm>
            <a:off x="289122" y="1417320"/>
            <a:ext cx="3536373"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398039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CC563F0-C3B9-4B28-9B1C-8DD505A079B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BCC563F0-C3B9-4B28-9B1C-8DD505A079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C38747A7-25DE-48D8-8D31-0F3DF66ADF9A}"/>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51352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F0C7905-C50D-4479-A459-3E98126B58D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DF0C7905-C50D-4479-A459-3E98126B58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148107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C107DCD-8E78-467B-8556-CF6A8FC3DFB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FC107DCD-8E78-467B-8556-CF6A8FC3DF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108253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96DD28D-6BE5-4E79-90A1-9269E81D4FB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A96DD28D-6BE5-4E79-90A1-9269E81D4F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191AA25E-ECBD-44CD-9DE9-F058616E771E}"/>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115138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FE686EF5-477F-4DCE-824F-3C05B5AA6594}"/>
              </a:ext>
            </a:extLst>
          </p:cNvPr>
          <p:cNvSpPr>
            <a:spLocks noGrp="1"/>
          </p:cNvSpPr>
          <p:nvPr>
            <p:ph type="ftr" sz="quarter" idx="15"/>
          </p:nvPr>
        </p:nvSpPr>
        <p:spPr/>
        <p:txBody>
          <a:bodyPr/>
          <a:lstStyle>
            <a:lvl1pPr>
              <a:defRPr cap="none" baseline="0"/>
            </a:lvl1pPr>
          </a:lstStyle>
          <a:p>
            <a:r>
              <a:rPr lang="en-US"/>
              <a:t>Confidential | Authorized HPE Partner Use Only</a:t>
            </a:r>
          </a:p>
        </p:txBody>
      </p:sp>
    </p:spTree>
    <p:extLst>
      <p:ext uri="{BB962C8B-B14F-4D97-AF65-F5344CB8AC3E}">
        <p14:creationId xmlns:p14="http://schemas.microsoft.com/office/powerpoint/2010/main" val="232019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1477547-A011-41BB-9219-72EBC5149BE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1477547-A011-41BB-9219-72EBC5149B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399488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7F710E9-8B82-475E-9524-D1FFCB009F9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17F710E9-8B82-475E-9524-D1FFCB009F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189154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F2FAA-5188-48CD-88F5-10F71041EAA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E3EF2FAA-5188-48CD-88F5-10F71041EA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286522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13A1EFD-C471-4A96-AF59-4EDB28B8A70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13A1EFD-C471-4A96-AF59-4EDB28B8A7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Tree>
    <p:extLst>
      <p:ext uri="{BB962C8B-B14F-4D97-AF65-F5344CB8AC3E}">
        <p14:creationId xmlns:p14="http://schemas.microsoft.com/office/powerpoint/2010/main" val="169138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75DE491-3AC8-4C49-9804-56C0A4B899D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975DE491-3AC8-4C49-9804-56C0A4B899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Tree>
    <p:extLst>
      <p:ext uri="{BB962C8B-B14F-4D97-AF65-F5344CB8AC3E}">
        <p14:creationId xmlns:p14="http://schemas.microsoft.com/office/powerpoint/2010/main" val="299343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68A5BEE-2D34-4035-A7FB-F52BD3CB258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568A5BEE-2D34-4035-A7FB-F52BD3CB25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5"/>
                  <a:srcRect/>
                  <a:stretch>
                    <a:fillRect/>
                  </a:stretch>
                </a:blipFill>
                <a:latin typeface="MetricHPE" panose="020B0503030202060203" pitchFamily="34" charset="0"/>
                <a:sym typeface="MetricHPE" panose="020B0503030202060203" pitchFamily="34" charset="0"/>
              </a:defRPr>
            </a:lvl1pPr>
          </a:lstStyle>
          <a:p>
            <a:r>
              <a:rPr lang="en-US"/>
              <a:t>Single line</a:t>
            </a:r>
          </a:p>
        </p:txBody>
      </p:sp>
    </p:spTree>
    <p:extLst>
      <p:ext uri="{BB962C8B-B14F-4D97-AF65-F5344CB8AC3E}">
        <p14:creationId xmlns:p14="http://schemas.microsoft.com/office/powerpoint/2010/main" val="41763982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DAB4387-3D65-460C-BCA2-B34BAA37925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EDAB4387-3D65-460C-BCA2-B34BAA3792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5"/>
                  <a:srcRect/>
                  <a:stretch>
                    <a:fillRect/>
                  </a:stretch>
                </a:blipFill>
                <a:latin typeface="MetricHPE" panose="020B0503030202060203" pitchFamily="34" charset="0"/>
                <a:sym typeface="MetricHPE" panose="020B0503030202060203" pitchFamily="34" charset="0"/>
              </a:defRPr>
            </a:lvl1pPr>
          </a:lstStyle>
          <a:p>
            <a:r>
              <a:rPr lang="en-US"/>
              <a:t>Multiple </a:t>
            </a:r>
            <a:br>
              <a:rPr lang="en-US"/>
            </a:br>
            <a:r>
              <a:rPr lang="en-US"/>
              <a:t>lines </a:t>
            </a:r>
          </a:p>
        </p:txBody>
      </p:sp>
    </p:spTree>
    <p:extLst>
      <p:ext uri="{BB962C8B-B14F-4D97-AF65-F5344CB8AC3E}">
        <p14:creationId xmlns:p14="http://schemas.microsoft.com/office/powerpoint/2010/main" val="41512074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A697E9B-698E-4136-A99A-FAAA557BF2B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7A697E9B-698E-4136-A99A-FAAA557BF2B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84488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1695718-0EA1-43B9-8E13-34C7A693D12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01695718-0EA1-43B9-8E13-34C7A693D1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lvl1pPr>
              <a:defRPr>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Tree>
    <p:extLst>
      <p:ext uri="{BB962C8B-B14F-4D97-AF65-F5344CB8AC3E}">
        <p14:creationId xmlns:p14="http://schemas.microsoft.com/office/powerpoint/2010/main" val="415013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EE9D982-4BA2-4C28-A5DF-8AADBD9B5B9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4EE9D982-4BA2-4C28-A5DF-8AADBD9B5B9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vert="horz" anchor="b"/>
          <a:lstStyle>
            <a:lvl1pPr>
              <a:lnSpc>
                <a:spcPct val="85000"/>
              </a:lnSpc>
              <a:defRPr sz="4400">
                <a:latin typeface="MetricHPE" panose="020B0503030202060203" pitchFamily="34" charset="0"/>
                <a:sym typeface="MetricHPE" panose="020B0503030202060203" pitchFamily="34" charset="0"/>
              </a:defRPr>
            </a:lvl1pPr>
          </a:lstStyle>
          <a:p>
            <a:r>
              <a:rPr lang="en-US"/>
              <a:t>Click to add thank you message</a:t>
            </a:r>
          </a:p>
        </p:txBody>
      </p:sp>
      <p:sp>
        <p:nvSpPr>
          <p:cNvPr id="13" name="Footer Placeholder">
            <a:extLst>
              <a:ext uri="{FF2B5EF4-FFF2-40B4-BE49-F238E27FC236}">
                <a16:creationId xmlns:a16="http://schemas.microsoft.com/office/drawing/2014/main" id="{B08835D9-51EC-4CAD-A07F-93C2FF4161B9}"/>
              </a:ext>
            </a:extLst>
          </p:cNvPr>
          <p:cNvSpPr>
            <a:spLocks noGrp="1"/>
          </p:cNvSpPr>
          <p:nvPr>
            <p:ph type="ftr" sz="quarter" idx="3"/>
          </p:nvPr>
        </p:nvSpPr>
        <p:spPr>
          <a:xfrm>
            <a:off x="4374720" y="5923546"/>
            <a:ext cx="7481160" cy="411581"/>
          </a:xfrm>
          <a:prstGeom prst="rect">
            <a:avLst/>
          </a:prstGeom>
        </p:spPr>
        <p:txBody>
          <a:bodyPr vert="horz" wrap="square" lIns="90000" tIns="0" rIns="90000" bIns="0" rtlCol="0" anchor="b">
            <a:noAutofit/>
          </a:bodyPr>
          <a:lstStyle>
            <a:lvl1pPr algn="r">
              <a:lnSpc>
                <a:spcPct val="90000"/>
              </a:lnSpc>
              <a:defRPr sz="1200" cap="none" baseline="0">
                <a:solidFill>
                  <a:schemeClr val="tx1"/>
                </a:solidFill>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a:solidFill>
                  <a:prstClr val="black"/>
                </a:solidFill>
                <a:ea typeface="Times New Roman" panose="02020603050405020304" pitchFamily="18" charset="0"/>
                <a:cs typeface="Times New Roman" panose="02020603050405020304" pitchFamily="18" charset="0"/>
                <a:sym typeface="MetricHPE" panose="020B0503030202060203" pitchFamily="34" charset="0"/>
              </a:rPr>
              <a:t>© </a:t>
            </a:r>
            <a:fld id="{DA3777BF-A1C6-4F92-A9EA-7320C98A4638}" type="datetimeyyyy">
              <a:rPr lang="en-US" sz="1200" smtClean="0">
                <a:solidFill>
                  <a:prstClr val="black"/>
                </a:solidFill>
                <a:ea typeface="Times New Roman" panose="02020603050405020304" pitchFamily="18" charset="0"/>
                <a:cs typeface="Times New Roman" panose="02020603050405020304" pitchFamily="18" charset="0"/>
                <a:sym typeface="MetricHPE" panose="020B0503030202060203" pitchFamily="34" charset="0"/>
              </a:rPr>
              <a:pPr algn="r"/>
              <a:t>2024</a:t>
            </a:fld>
            <a:r>
              <a:rPr lang="en-US" sz="1200">
                <a:solidFill>
                  <a:prstClr val="black"/>
                </a:solidFill>
                <a:ea typeface="Times New Roman" panose="02020603050405020304" pitchFamily="18" charset="0"/>
                <a:cs typeface="Times New Roman" panose="02020603050405020304" pitchFamily="18" charset="0"/>
                <a:sym typeface="MetricHPE" panose="020B0503030202060203" pitchFamily="34" charset="0"/>
              </a:rPr>
              <a:t> Hewlett Packard Enterprise Development LP</a:t>
            </a:r>
          </a:p>
        </p:txBody>
      </p:sp>
    </p:spTree>
    <p:extLst>
      <p:ext uri="{BB962C8B-B14F-4D97-AF65-F5344CB8AC3E}">
        <p14:creationId xmlns:p14="http://schemas.microsoft.com/office/powerpoint/2010/main" val="152832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
        <p:nvSpPr>
          <p:cNvPr id="11" name="Quote"/>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n-lt"/>
              </a:defRPr>
            </a:lvl1pPr>
          </a:lstStyle>
          <a:p>
            <a:r>
              <a:rPr lang="en-US"/>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CC9133F1-6679-476E-AEFD-931027BED082}"/>
              </a:ext>
            </a:extLst>
          </p:cNvPr>
          <p:cNvSpPr>
            <a:spLocks noGrp="1"/>
          </p:cNvSpPr>
          <p:nvPr>
            <p:ph type="ftr" sz="quarter" idx="15"/>
          </p:nvPr>
        </p:nvSpPr>
        <p:spPr/>
        <p:txBody>
          <a:bodyPr/>
          <a:lstStyle/>
          <a:p>
            <a:r>
              <a:rPr lang="en-US"/>
              <a:t>Confidential | Authorized HPE Partner Use Only</a:t>
            </a:r>
          </a:p>
        </p:txBody>
      </p:sp>
    </p:spTree>
    <p:extLst>
      <p:ext uri="{BB962C8B-B14F-4D97-AF65-F5344CB8AC3E}">
        <p14:creationId xmlns:p14="http://schemas.microsoft.com/office/powerpoint/2010/main" val="4323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23339F5-46CF-4FB8-B687-A3B0B2A0B49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423339F5-46CF-4FB8-B687-A3B0B2A0B49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latin typeface="MetricHPE" panose="020B0503030202060203" pitchFamily="34" charset="0"/>
                <a:sym typeface="MetricHPE" panose="020B0503030202060203" pitchFamily="34" charset="0"/>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latin typeface="MetricHPE" panose="020B0503030202060203" pitchFamily="34" charset="0"/>
                <a:sym typeface="MetricHPE" panose="020B0503030202060203" pitchFamily="34" charset="0"/>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solidFill>
                    <a:prstClr val="black"/>
                  </a:solidFill>
                  <a:sym typeface="MetricHPE" panose="020B0503030202060203" pitchFamily="34" charset="0"/>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solidFill>
                    <a:prstClr val="black"/>
                  </a:solidFill>
                  <a:sym typeface="MetricHPE" panose="020B0503030202060203" pitchFamily="34" charset="0"/>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solidFill>
                    <a:prstClr val="black"/>
                  </a:solidFill>
                  <a:sym typeface="MetricHPE" panose="020B0503030202060203" pitchFamily="34" charset="0"/>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r>
                <a:rPr lang="en-US" sz="1400">
                  <a:solidFill>
                    <a:prstClr val="black"/>
                  </a:solidFill>
                  <a:sym typeface="MetricHPE" panose="020B0503030202060203" pitchFamily="34" charset="0"/>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r>
                <a:rPr lang="en-US" sz="1400">
                  <a:solidFill>
                    <a:prstClr val="black"/>
                  </a:solidFill>
                  <a:sym typeface="MetricHPE" panose="020B0503030202060203" pitchFamily="34" charset="0"/>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r>
                <a:rPr lang="en-US" sz="1400">
                  <a:solidFill>
                    <a:prstClr val="black"/>
                  </a:solidFill>
                  <a:sym typeface="MetricHPE" panose="020B0503030202060203" pitchFamily="34" charset="0"/>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a:solidFill>
                    <a:prstClr val="black"/>
                  </a:solidFill>
                  <a:sym typeface="MetricHPE" panose="020B0503030202060203" pitchFamily="34" charset="0"/>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a:solidFill>
                    <a:prstClr val="black"/>
                  </a:solidFill>
                  <a:sym typeface="MetricHPE" panose="020B0503030202060203" pitchFamily="34" charset="0"/>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a:solidFill>
                    <a:prstClr val="black"/>
                  </a:solidFill>
                  <a:sym typeface="MetricHPE" panose="020B0503030202060203" pitchFamily="34" charset="0"/>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r>
                <a:rPr lang="en-US" sz="1400" b="1">
                  <a:solidFill>
                    <a:prstClr val="black"/>
                  </a:solidFill>
                  <a:sym typeface="MetricHPE" panose="020B0503030202060203" pitchFamily="34" charset="0"/>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r>
                <a:rPr lang="en-US" sz="1400" b="1">
                  <a:solidFill>
                    <a:prstClr val="black"/>
                  </a:solidFill>
                  <a:sym typeface="MetricHPE" panose="020B0503030202060203" pitchFamily="34" charset="0"/>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r>
                <a:rPr lang="en-US" sz="1400" b="1">
                  <a:solidFill>
                    <a:prstClr val="black"/>
                  </a:solidFill>
                  <a:sym typeface="MetricHPE" panose="020B0503030202060203" pitchFamily="34" charset="0"/>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solidFill>
                    <a:prstClr val="black"/>
                  </a:solidFill>
                  <a:sym typeface="MetricHPE" panose="020B0503030202060203" pitchFamily="34" charset="0"/>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solidFill>
                    <a:prstClr val="black"/>
                  </a:solidFill>
                  <a:sym typeface="MetricHPE" panose="020B0503030202060203" pitchFamily="34" charset="0"/>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solidFill>
                    <a:prstClr val="black"/>
                  </a:solidFill>
                  <a:sym typeface="MetricHPE" panose="020B0503030202060203" pitchFamily="34" charset="0"/>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r>
                <a:rPr lang="en-US" sz="1400">
                  <a:solidFill>
                    <a:prstClr val="black"/>
                  </a:solidFill>
                  <a:sym typeface="MetricHPE" panose="020B0503030202060203" pitchFamily="34" charset="0"/>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r>
                <a:rPr lang="en-US" sz="1400">
                  <a:solidFill>
                    <a:prstClr val="black"/>
                  </a:solidFill>
                  <a:sym typeface="MetricHPE" panose="020B0503030202060203" pitchFamily="34" charset="0"/>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r>
                <a:rPr lang="en-US" sz="1400">
                  <a:solidFill>
                    <a:prstClr val="black"/>
                  </a:solidFill>
                  <a:sym typeface="MetricHPE" panose="020B0503030202060203" pitchFamily="34" charset="0"/>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a:solidFill>
                    <a:prstClr val="black"/>
                  </a:solidFill>
                  <a:sym typeface="MetricHPE" panose="020B0503030202060203" pitchFamily="34" charset="0"/>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a:solidFill>
                    <a:prstClr val="black"/>
                  </a:solidFill>
                  <a:sym typeface="MetricHPE" panose="020B0503030202060203" pitchFamily="34" charset="0"/>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a:solidFill>
                    <a:prstClr val="black"/>
                  </a:solidFill>
                  <a:sym typeface="MetricHPE" panose="020B0503030202060203" pitchFamily="34" charset="0"/>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r>
                <a:rPr lang="en-US" sz="1400" b="1">
                  <a:solidFill>
                    <a:prstClr val="black"/>
                  </a:solidFill>
                  <a:sym typeface="MetricHPE" panose="020B0503030202060203" pitchFamily="34" charset="0"/>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r>
                <a:rPr lang="en-US" sz="1400" b="1">
                  <a:solidFill>
                    <a:prstClr val="black"/>
                  </a:solidFill>
                  <a:sym typeface="MetricHPE" panose="020B0503030202060203" pitchFamily="34" charset="0"/>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r>
                <a:rPr lang="en-US" sz="1400" b="1">
                  <a:solidFill>
                    <a:prstClr val="black"/>
                  </a:solidFill>
                  <a:sym typeface="MetricHPE" panose="020B0503030202060203" pitchFamily="34" charset="0"/>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vert="horz"/>
          <a:lstStyle>
            <a:lvl1pPr>
              <a:defRPr>
                <a:latin typeface="MetricHPE" panose="020B0503030202060203" pitchFamily="34" charset="0"/>
                <a:sym typeface="MetricHPE" panose="020B0503030202060203" pitchFamily="34" charset="0"/>
              </a:defRPr>
            </a:lvl1pPr>
          </a:lstStyle>
          <a:p>
            <a:r>
              <a:rPr lang="en-US"/>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Tree>
    <p:extLst>
      <p:ext uri="{BB962C8B-B14F-4D97-AF65-F5344CB8AC3E}">
        <p14:creationId xmlns:p14="http://schemas.microsoft.com/office/powerpoint/2010/main" val="155031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761644-9DA3-39EE-2F12-1812A88F0F5D}"/>
              </a:ext>
            </a:extLst>
          </p:cNvPr>
          <p:cNvPicPr>
            <a:picLocks noChangeAspect="1"/>
          </p:cNvPicPr>
          <p:nvPr userDrawn="1"/>
        </p:nvPicPr>
        <p:blipFill>
          <a:blip r:embed="rId3"/>
          <a:stretch>
            <a:fillRect/>
          </a:stretch>
        </p:blipFill>
        <p:spPr>
          <a:xfrm>
            <a:off x="0" y="0"/>
            <a:ext cx="12192000" cy="6875001"/>
          </a:xfrm>
          <a:prstGeom prst="rect">
            <a:avLst/>
          </a:prstGeom>
        </p:spPr>
      </p:pic>
      <p:graphicFrame>
        <p:nvGraphicFramePr>
          <p:cNvPr id="2" name="Object 1" hidden="1">
            <a:extLst>
              <a:ext uri="{FF2B5EF4-FFF2-40B4-BE49-F238E27FC236}">
                <a16:creationId xmlns:a16="http://schemas.microsoft.com/office/drawing/2014/main" id="{28F1482F-8639-47A2-A14A-A0564FE1EA3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2" name="Object 1" hidden="1">
                        <a:extLst>
                          <a:ext uri="{FF2B5EF4-FFF2-40B4-BE49-F238E27FC236}">
                            <a16:creationId xmlns:a16="http://schemas.microsoft.com/office/drawing/2014/main" id="{28F1482F-8639-47A2-A14A-A0564FE1EA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prstClr val="black"/>
                  </a:solidFill>
                  <a:sym typeface="MetricHPE" panose="020B0503030202060203" pitchFamily="34" charset="0"/>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prstClr val="black"/>
                  </a:solidFill>
                  <a:sym typeface="MetricHPE" panose="020B0503030202060203" pitchFamily="34" charset="0"/>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prstClr val="white"/>
                  </a:solidFill>
                  <a:sym typeface="MetricHPE" panose="020B0503030202060203" pitchFamily="34" charset="0"/>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r>
                <a:rPr lang="en-US" sz="1000">
                  <a:solidFill>
                    <a:prstClr val="white"/>
                  </a:solidFill>
                  <a:sym typeface="MetricHPE" panose="020B0503030202060203" pitchFamily="34" charset="0"/>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r>
                <a:rPr lang="en-US" sz="1000">
                  <a:solidFill>
                    <a:prstClr val="white"/>
                  </a:solidFill>
                  <a:sym typeface="MetricHPE" panose="020B0503030202060203" pitchFamily="34" charset="0"/>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r>
                <a:rPr lang="en-US" sz="1000">
                  <a:solidFill>
                    <a:prstClr val="white"/>
                  </a:solidFill>
                  <a:sym typeface="MetricHPE" panose="020B0503030202060203" pitchFamily="34" charset="0"/>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latin typeface="MetricHPE" panose="020B0503030202060203" pitchFamily="34" charset="0"/>
                <a:sym typeface="MetricHPE" panose="020B0503030202060203" pitchFamily="34" charset="0"/>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latin typeface="MetricHPE" panose="020B0503030202060203" pitchFamily="34" charset="0"/>
                <a:sym typeface="MetricHPE" panose="020B0503030202060203" pitchFamily="34" charset="0"/>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prstClr val="black"/>
                  </a:solidFill>
                  <a:sym typeface="MetricHPE" panose="020B0503030202060203" pitchFamily="34" charset="0"/>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prstClr val="black"/>
                  </a:solidFill>
                  <a:sym typeface="MetricHPE" panose="020B0503030202060203" pitchFamily="34" charset="0"/>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prstClr val="white"/>
                  </a:solidFill>
                  <a:sym typeface="MetricHPE" panose="020B0503030202060203" pitchFamily="34" charset="0"/>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r>
                <a:rPr lang="en-US" sz="1000" b="1">
                  <a:solidFill>
                    <a:prstClr val="white"/>
                  </a:solidFill>
                  <a:sym typeface="MetricHPE" panose="020B0503030202060203" pitchFamily="34" charset="0"/>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r>
                <a:rPr lang="en-US" sz="1000" b="1">
                  <a:solidFill>
                    <a:prstClr val="white"/>
                  </a:solidFill>
                  <a:sym typeface="MetricHPE" panose="020B0503030202060203" pitchFamily="34" charset="0"/>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r>
                <a:rPr lang="en-US" sz="1000" b="1">
                  <a:solidFill>
                    <a:prstClr val="white"/>
                  </a:solidFill>
                  <a:sym typeface="MetricHPE" panose="020B0503030202060203" pitchFamily="34" charset="0"/>
                </a:rPr>
                <a:t>&lt;DURATION&gt;</a:t>
              </a:r>
            </a:p>
          </p:txBody>
        </p:sp>
      </p:grpSp>
    </p:spTree>
    <p:extLst>
      <p:ext uri="{BB962C8B-B14F-4D97-AF65-F5344CB8AC3E}">
        <p14:creationId xmlns:p14="http://schemas.microsoft.com/office/powerpoint/2010/main" val="386342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Divider 0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32B8E20-E8AA-4D88-B700-6A8DED26D03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5" name="Object 4" hidden="1">
                        <a:extLst>
                          <a:ext uri="{FF2B5EF4-FFF2-40B4-BE49-F238E27FC236}">
                            <a16:creationId xmlns:a16="http://schemas.microsoft.com/office/drawing/2014/main" id="{F32B8E20-E8AA-4D88-B700-6A8DED26D03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sym typeface="MetricHPE" panose="020B0503030202060203" pitchFamily="34" charset="0"/>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atin typeface="MetricHPE" panose="020B0503030202060203" pitchFamily="34" charset="0"/>
                <a:sym typeface="MetricHPE" panose="020B0503030202060203" pitchFamily="34" charset="0"/>
              </a:defRPr>
            </a:lvl1pPr>
          </a:lstStyle>
          <a:p>
            <a:r>
              <a:rPr lang="en-US"/>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srgbClr val="787871"/>
                </a:solidFill>
              </a:rPr>
              <a:pPr defTabSz="1088421"/>
              <a:t>‹nr.›</a:t>
            </a:fld>
            <a:endParaRPr lang="en-US">
              <a:solidFill>
                <a:srgbClr val="787871"/>
              </a:solidFill>
            </a:endParaRPr>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solidFill>
                  <a:srgbClr val="787871"/>
                </a:solidFill>
              </a:rPr>
              <a:t>Confidential | Authorized HPE Partner Use Only</a:t>
            </a:r>
          </a:p>
        </p:txBody>
      </p:sp>
    </p:spTree>
    <p:extLst>
      <p:ext uri="{BB962C8B-B14F-4D97-AF65-F5344CB8AC3E}">
        <p14:creationId xmlns:p14="http://schemas.microsoft.com/office/powerpoint/2010/main" val="290352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t>Confidential | Authorized HPE Partner Use Only</a:t>
            </a:r>
            <a:endParaRPr lang="en-US" dirty="0"/>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‹nr.›</a:t>
            </a:fld>
            <a:endParaRPr lang="en-US" dirty="0"/>
          </a:p>
        </p:txBody>
      </p:sp>
      <p:sp>
        <p:nvSpPr>
          <p:cNvPr id="8" name="Content Placeholder">
            <a:extLst>
              <a:ext uri="{FF2B5EF4-FFF2-40B4-BE49-F238E27FC236}">
                <a16:creationId xmlns:a16="http://schemas.microsoft.com/office/drawing/2014/main" id="{65A0C7EC-4798-4728-86EA-B35780094DC0}"/>
              </a:ext>
            </a:extLst>
          </p:cNvPr>
          <p:cNvSpPr>
            <a:spLocks noGrp="1"/>
          </p:cNvSpPr>
          <p:nvPr>
            <p:ph sz="quarter" idx="20"/>
          </p:nvPr>
        </p:nvSpPr>
        <p:spPr>
          <a:xfrm>
            <a:off x="381000" y="999160"/>
            <a:ext cx="11403014"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3120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190A53-9E41-43E6-BB9D-7DA618C34595}"/>
              </a:ext>
            </a:extLst>
          </p:cNvPr>
          <p:cNvGraphicFramePr>
            <a:graphicFrameLocks noChangeAspect="1"/>
          </p:cNvGraphicFramePr>
          <p:nvPr userDrawn="1">
            <p:custDataLst>
              <p:tags r:id="rId1"/>
            </p:custDataLst>
            <p:extLst>
              <p:ext uri="{D42A27DB-BD31-4B8C-83A1-F6EECF244321}">
                <p14:modId xmlns:p14="http://schemas.microsoft.com/office/powerpoint/2010/main" val="445991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B6190A53-9E41-43E6-BB9D-7DA618C3459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etricHPE" panose="020B0503030202060203" pitchFamily="34" charset="0"/>
                <a:sym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5" name="Title"/>
          <p:cNvSpPr>
            <a:spLocks noGrp="1"/>
          </p:cNvSpPr>
          <p:nvPr>
            <p:ph type="title" hasCustomPrompt="1"/>
          </p:nvPr>
        </p:nvSpPr>
        <p:spPr>
          <a:xfrm>
            <a:off x="290747" y="1869197"/>
            <a:ext cx="11423555" cy="1905000"/>
          </a:xfrm>
        </p:spPr>
        <p:txBody>
          <a:bodyPr vert="horz" lIns="91440" tIns="91440" rIns="91440" bIns="91440" anchor="b"/>
          <a:lstStyle>
            <a:lvl1pPr>
              <a:lnSpc>
                <a:spcPct val="80000"/>
              </a:lnSpc>
              <a:defRPr sz="4400">
                <a:solidFill>
                  <a:schemeClr val="tx1"/>
                </a:solidFill>
                <a:latin typeface="MetricHPE" panose="020B0503030202060203" pitchFamily="34" charset="0"/>
                <a:sym typeface="MetricHPE" panose="020B0503030202060203" pitchFamily="34" charset="0"/>
              </a:defRPr>
            </a:lvl1pPr>
          </a:lstStyle>
          <a:p>
            <a:r>
              <a:rPr lang="en-US"/>
              <a:t>Click to edit</a:t>
            </a:r>
            <a:br>
              <a:rPr lang="en-US"/>
            </a:br>
            <a:r>
              <a:rPr lang="en-US"/>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503030202060203" pitchFamily="34" charset="0"/>
                <a:sym typeface="MetricHPE" panose="020B05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503030202060203" pitchFamily="34" charset="0"/>
                <a:sym typeface="MetricHPE" panose="020B0503030202060203" pitchFamily="34" charset="0"/>
              </a:endParaRPr>
            </a:p>
          </p:txBody>
        </p:sp>
      </p:grpSp>
    </p:spTree>
    <p:extLst>
      <p:ext uri="{BB962C8B-B14F-4D97-AF65-F5344CB8AC3E}">
        <p14:creationId xmlns:p14="http://schemas.microsoft.com/office/powerpoint/2010/main" val="387811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AB7ECD1-28B3-4BA7-973D-0A7E0F83D0A4}"/>
              </a:ext>
            </a:extLst>
          </p:cNvPr>
          <p:cNvGraphicFramePr>
            <a:graphicFrameLocks noChangeAspect="1"/>
          </p:cNvGraphicFramePr>
          <p:nvPr userDrawn="1">
            <p:custDataLst>
              <p:tags r:id="rId1"/>
            </p:custDataLst>
            <p:extLst>
              <p:ext uri="{D42A27DB-BD31-4B8C-83A1-F6EECF244321}">
                <p14:modId xmlns:p14="http://schemas.microsoft.com/office/powerpoint/2010/main" val="3543166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AAB7ECD1-28B3-4BA7-973D-0A7E0F83D0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etricHPE" panose="020B0503030202060203" pitchFamily="34" charset="0"/>
                <a:sym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5" name="Title"/>
          <p:cNvSpPr>
            <a:spLocks noGrp="1"/>
          </p:cNvSpPr>
          <p:nvPr userDrawn="1">
            <p:ph type="title" hasCustomPrompt="1"/>
          </p:nvPr>
        </p:nvSpPr>
        <p:spPr>
          <a:xfrm>
            <a:off x="284397" y="1869197"/>
            <a:ext cx="11423555" cy="1905000"/>
          </a:xfrm>
        </p:spPr>
        <p:txBody>
          <a:bodyPr vert="horz" lIns="91440" tIns="91440" rIns="91440" bIns="91440" anchor="b"/>
          <a:lstStyle>
            <a:lvl1pPr>
              <a:lnSpc>
                <a:spcPct val="80000"/>
              </a:lnSpc>
              <a:defRPr sz="4400">
                <a:solidFill>
                  <a:schemeClr val="bg1"/>
                </a:solidFill>
                <a:latin typeface="MetricHPE" panose="020B0503030202060203" pitchFamily="34" charset="0"/>
                <a:sym typeface="MetricHPE" panose="020B0503030202060203" pitchFamily="34" charset="0"/>
              </a:defRPr>
            </a:lvl1pPr>
          </a:lstStyle>
          <a:p>
            <a:r>
              <a:rPr lang="en-US"/>
              <a:t>Click to edit</a:t>
            </a:r>
            <a:br>
              <a:rPr lang="en-US"/>
            </a:br>
            <a:r>
              <a:rPr lang="en-US"/>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etricHPE" panose="020B0503030202060203" pitchFamily="34" charset="0"/>
                <a:sym typeface="MetricHPE" panose="020B0503030202060203" pitchFamily="34" charset="0"/>
              </a:defRPr>
            </a:lvl1pPr>
          </a:lstStyle>
          <a:p>
            <a:r>
              <a:rPr lang="en-US"/>
              <a:t>Confidential | Authorized HPE Partner Use Only</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503030202060203" pitchFamily="34" charset="0"/>
                <a:sym typeface="MetricHPE" panose="020B05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503030202060203" pitchFamily="34" charset="0"/>
                <a:sym typeface="MetricHPE" panose="020B0503030202060203" pitchFamily="34" charset="0"/>
              </a:endParaRPr>
            </a:p>
          </p:txBody>
        </p:sp>
      </p:grpSp>
    </p:spTree>
    <p:extLst>
      <p:ext uri="{BB962C8B-B14F-4D97-AF65-F5344CB8AC3E}">
        <p14:creationId xmlns:p14="http://schemas.microsoft.com/office/powerpoint/2010/main" val="240133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0EE37FB-2559-4238-B53D-42D9783F14F4}"/>
              </a:ext>
            </a:extLst>
          </p:cNvPr>
          <p:cNvGraphicFramePr>
            <a:graphicFrameLocks noChangeAspect="1"/>
          </p:cNvGraphicFramePr>
          <p:nvPr userDrawn="1">
            <p:custDataLst>
              <p:tags r:id="rId1"/>
            </p:custDataLst>
            <p:extLst>
              <p:ext uri="{D42A27DB-BD31-4B8C-83A1-F6EECF244321}">
                <p14:modId xmlns:p14="http://schemas.microsoft.com/office/powerpoint/2010/main" val="3818516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30EE37FB-2559-4238-B53D-42D9783F14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etricHPE" panose="020B0503030202060203" pitchFamily="34" charset="0"/>
                <a:sym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5" name="Title"/>
          <p:cNvSpPr>
            <a:spLocks noGrp="1"/>
          </p:cNvSpPr>
          <p:nvPr>
            <p:ph type="title" hasCustomPrompt="1"/>
          </p:nvPr>
        </p:nvSpPr>
        <p:spPr>
          <a:xfrm>
            <a:off x="290747" y="1869197"/>
            <a:ext cx="11423555" cy="1905000"/>
          </a:xfrm>
        </p:spPr>
        <p:txBody>
          <a:bodyPr vert="horz" anchor="b"/>
          <a:lstStyle>
            <a:lvl1pPr>
              <a:lnSpc>
                <a:spcPct val="80000"/>
              </a:lnSpc>
              <a:defRPr sz="4400">
                <a:solidFill>
                  <a:sysClr val="windowText" lastClr="000000"/>
                </a:solidFill>
                <a:latin typeface="MetricHPE" panose="020B0503030202060203" pitchFamily="34" charset="0"/>
                <a:sym typeface="MetricHPE" panose="020B0503030202060203" pitchFamily="34" charset="0"/>
              </a:defRPr>
            </a:lvl1pPr>
          </a:lstStyle>
          <a:p>
            <a:r>
              <a:rPr lang="en-US"/>
              <a:t>Click to edit</a:t>
            </a:r>
            <a:br>
              <a:rPr lang="en-US"/>
            </a:br>
            <a:r>
              <a:rPr lang="en-US"/>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503030202060203" pitchFamily="34" charset="0"/>
                <a:sym typeface="MetricHPE" panose="020B05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503030202060203" pitchFamily="34" charset="0"/>
                <a:sym typeface="MetricHPE" panose="020B0503030202060203" pitchFamily="34" charset="0"/>
              </a:endParaRPr>
            </a:p>
          </p:txBody>
        </p:sp>
      </p:grpSp>
    </p:spTree>
    <p:extLst>
      <p:ext uri="{BB962C8B-B14F-4D97-AF65-F5344CB8AC3E}">
        <p14:creationId xmlns:p14="http://schemas.microsoft.com/office/powerpoint/2010/main" val="235444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EB5762A-4274-4E72-8697-194676340CD2}"/>
              </a:ext>
            </a:extLst>
          </p:cNvPr>
          <p:cNvGraphicFramePr>
            <a:graphicFrameLocks noChangeAspect="1"/>
          </p:cNvGraphicFramePr>
          <p:nvPr userDrawn="1">
            <p:custDataLst>
              <p:tags r:id="rId1"/>
            </p:custDataLst>
            <p:extLst>
              <p:ext uri="{D42A27DB-BD31-4B8C-83A1-F6EECF244321}">
                <p14:modId xmlns:p14="http://schemas.microsoft.com/office/powerpoint/2010/main" val="5413597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7" name="Object 6" hidden="1">
                        <a:extLst>
                          <a:ext uri="{FF2B5EF4-FFF2-40B4-BE49-F238E27FC236}">
                            <a16:creationId xmlns:a16="http://schemas.microsoft.com/office/drawing/2014/main" id="{0EB5762A-4274-4E72-8697-194676340C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4" name="Footer Placeholder">
            <a:extLst>
              <a:ext uri="{FF2B5EF4-FFF2-40B4-BE49-F238E27FC236}">
                <a16:creationId xmlns:a16="http://schemas.microsoft.com/office/drawing/2014/main" id="{763A2EDB-3F77-406C-9116-E786D4D6A658}"/>
              </a:ext>
            </a:extLst>
          </p:cNvPr>
          <p:cNvSpPr>
            <a:spLocks noGrp="1"/>
          </p:cNvSpPr>
          <p:nvPr>
            <p:ph type="ftr" sz="quarter" idx="11"/>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HPE Partner Use Only</a:t>
            </a:r>
          </a:p>
        </p:txBody>
      </p:sp>
    </p:spTree>
    <p:extLst>
      <p:ext uri="{BB962C8B-B14F-4D97-AF65-F5344CB8AC3E}">
        <p14:creationId xmlns:p14="http://schemas.microsoft.com/office/powerpoint/2010/main" val="348302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Only Image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D72003-BB4C-4D9E-A097-44D6B516D593}"/>
              </a:ext>
            </a:extLst>
          </p:cNvPr>
          <p:cNvGraphicFramePr>
            <a:graphicFrameLocks noChangeAspect="1"/>
          </p:cNvGraphicFramePr>
          <p:nvPr userDrawn="1">
            <p:custDataLst>
              <p:tags r:id="rId1"/>
            </p:custDataLst>
            <p:extLst>
              <p:ext uri="{D42A27DB-BD31-4B8C-83A1-F6EECF244321}">
                <p14:modId xmlns:p14="http://schemas.microsoft.com/office/powerpoint/2010/main" val="16354806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5ED72003-BB4C-4D9E-A097-44D6B516D59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background pattern&#10;&#10;Description automatically generated">
            <a:extLst>
              <a:ext uri="{FF2B5EF4-FFF2-40B4-BE49-F238E27FC236}">
                <a16:creationId xmlns:a16="http://schemas.microsoft.com/office/drawing/2014/main" id="{F6EEB9C1-A57B-F012-45F5-289411DA6BA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5674"/>
          <a:stretch/>
        </p:blipFill>
        <p:spPr>
          <a:xfrm rot="10800000">
            <a:off x="1" y="0"/>
            <a:ext cx="12191999" cy="6858000"/>
          </a:xfrm>
          <a:prstGeom prst="rect">
            <a:avLst/>
          </a:prstGeom>
        </p:spPr>
      </p:pic>
    </p:spTree>
    <p:extLst>
      <p:ext uri="{BB962C8B-B14F-4D97-AF65-F5344CB8AC3E}">
        <p14:creationId xmlns:p14="http://schemas.microsoft.com/office/powerpoint/2010/main" val="314260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Title Only Image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721A807-B1A0-41B7-93F6-C18122653542}"/>
              </a:ext>
            </a:extLst>
          </p:cNvPr>
          <p:cNvGraphicFramePr>
            <a:graphicFrameLocks noChangeAspect="1"/>
          </p:cNvGraphicFramePr>
          <p:nvPr userDrawn="1">
            <p:custDataLst>
              <p:tags r:id="rId1"/>
            </p:custDataLst>
            <p:extLst>
              <p:ext uri="{D42A27DB-BD31-4B8C-83A1-F6EECF244321}">
                <p14:modId xmlns:p14="http://schemas.microsoft.com/office/powerpoint/2010/main" val="1073700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A721A807-B1A0-41B7-93F6-C181226535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background pattern&#10;&#10;Description automatically generated">
            <a:extLst>
              <a:ext uri="{FF2B5EF4-FFF2-40B4-BE49-F238E27FC236}">
                <a16:creationId xmlns:a16="http://schemas.microsoft.com/office/drawing/2014/main" id="{F6EEB9C1-A57B-F012-45F5-289411DA6BA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5673"/>
          <a:stretch/>
        </p:blipFill>
        <p:spPr>
          <a:xfrm>
            <a:off x="1" y="0"/>
            <a:ext cx="12191999" cy="6858000"/>
          </a:xfrm>
          <a:prstGeom prst="rect">
            <a:avLst/>
          </a:prstGeom>
        </p:spPr>
      </p:pic>
    </p:spTree>
    <p:extLst>
      <p:ext uri="{BB962C8B-B14F-4D97-AF65-F5344CB8AC3E}">
        <p14:creationId xmlns:p14="http://schemas.microsoft.com/office/powerpoint/2010/main" val="194497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47" Type="http://schemas.openxmlformats.org/officeDocument/2006/relationships/slideLayout" Target="../slideLayouts/slideLayout92.xml"/><Relationship Id="rId50" Type="http://schemas.openxmlformats.org/officeDocument/2006/relationships/tags" Target="../tags/tag2.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3" Type="http://schemas.openxmlformats.org/officeDocument/2006/relationships/image" Target="../media/image1.png"/><Relationship Id="rId5" Type="http://schemas.openxmlformats.org/officeDocument/2006/relationships/slideLayout" Target="../slideLayouts/slideLayout5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52" Type="http://schemas.openxmlformats.org/officeDocument/2006/relationships/image" Target="../media/image5.emf"/><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48" Type="http://schemas.openxmlformats.org/officeDocument/2006/relationships/slideLayout" Target="../slideLayouts/slideLayout93.xml"/><Relationship Id="rId8" Type="http://schemas.openxmlformats.org/officeDocument/2006/relationships/slideLayout" Target="../slideLayouts/slideLayout53.xml"/><Relationship Id="rId51" Type="http://schemas.openxmlformats.org/officeDocument/2006/relationships/oleObject" Target="../embeddings/oleObject1.bin"/><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slideLayout" Target="../slideLayouts/slideLayout91.xml"/><Relationship Id="rId20" Type="http://schemas.openxmlformats.org/officeDocument/2006/relationships/slideLayout" Target="../slideLayouts/slideLayout65.xml"/><Relationship Id="rId41" Type="http://schemas.openxmlformats.org/officeDocument/2006/relationships/slideLayout" Target="../slideLayouts/slideLayout86.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4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9" Type="http://schemas.openxmlformats.org/officeDocument/2006/relationships/slideLayout" Target="../slideLayouts/slideLayout132.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42" Type="http://schemas.openxmlformats.org/officeDocument/2006/relationships/slideLayout" Target="../slideLayouts/slideLayout135.xml"/><Relationship Id="rId47" Type="http://schemas.openxmlformats.org/officeDocument/2006/relationships/slideLayout" Target="../slideLayouts/slideLayout140.xml"/><Relationship Id="rId50" Type="http://schemas.openxmlformats.org/officeDocument/2006/relationships/slideLayout" Target="../slideLayouts/slideLayout143.xml"/><Relationship Id="rId55" Type="http://schemas.openxmlformats.org/officeDocument/2006/relationships/oleObject" Target="../embeddings/oleObject49.bin"/><Relationship Id="rId7" Type="http://schemas.openxmlformats.org/officeDocument/2006/relationships/slideLayout" Target="../slideLayouts/slideLayout10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9" Type="http://schemas.openxmlformats.org/officeDocument/2006/relationships/slideLayout" Target="../slideLayouts/slideLayout122.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37" Type="http://schemas.openxmlformats.org/officeDocument/2006/relationships/slideLayout" Target="../slideLayouts/slideLayout130.xml"/><Relationship Id="rId40" Type="http://schemas.openxmlformats.org/officeDocument/2006/relationships/slideLayout" Target="../slideLayouts/slideLayout133.xml"/><Relationship Id="rId45" Type="http://schemas.openxmlformats.org/officeDocument/2006/relationships/slideLayout" Target="../slideLayouts/slideLayout138.xml"/><Relationship Id="rId53" Type="http://schemas.openxmlformats.org/officeDocument/2006/relationships/theme" Target="../theme/theme3.xml"/><Relationship Id="rId5" Type="http://schemas.openxmlformats.org/officeDocument/2006/relationships/slideLayout" Target="../slideLayouts/slideLayout98.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 Id="rId43" Type="http://schemas.openxmlformats.org/officeDocument/2006/relationships/slideLayout" Target="../slideLayouts/slideLayout136.xml"/><Relationship Id="rId48" Type="http://schemas.openxmlformats.org/officeDocument/2006/relationships/slideLayout" Target="../slideLayouts/slideLayout141.xml"/><Relationship Id="rId56" Type="http://schemas.openxmlformats.org/officeDocument/2006/relationships/image" Target="../media/image5.emf"/><Relationship Id="rId8" Type="http://schemas.openxmlformats.org/officeDocument/2006/relationships/slideLayout" Target="../slideLayouts/slideLayout101.xml"/><Relationship Id="rId51" Type="http://schemas.openxmlformats.org/officeDocument/2006/relationships/slideLayout" Target="../slideLayouts/slideLayout144.xml"/><Relationship Id="rId3" Type="http://schemas.openxmlformats.org/officeDocument/2006/relationships/slideLayout" Target="../slideLayouts/slideLayout96.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38" Type="http://schemas.openxmlformats.org/officeDocument/2006/relationships/slideLayout" Target="../slideLayouts/slideLayout131.xml"/><Relationship Id="rId46" Type="http://schemas.openxmlformats.org/officeDocument/2006/relationships/slideLayout" Target="../slideLayouts/slideLayout139.xml"/><Relationship Id="rId20" Type="http://schemas.openxmlformats.org/officeDocument/2006/relationships/slideLayout" Target="../slideLayouts/slideLayout113.xml"/><Relationship Id="rId41" Type="http://schemas.openxmlformats.org/officeDocument/2006/relationships/slideLayout" Target="../slideLayouts/slideLayout134.xml"/><Relationship Id="rId54" Type="http://schemas.openxmlformats.org/officeDocument/2006/relationships/tags" Target="../tags/tag50.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slideLayout" Target="../slideLayouts/slideLayout129.xml"/><Relationship Id="rId49" Type="http://schemas.openxmlformats.org/officeDocument/2006/relationships/slideLayout" Target="../slideLayouts/slideLayout142.xml"/><Relationship Id="rId57" Type="http://schemas.openxmlformats.org/officeDocument/2006/relationships/image" Target="../media/image1.png"/><Relationship Id="rId10" Type="http://schemas.openxmlformats.org/officeDocument/2006/relationships/slideLayout" Target="../slideLayouts/slideLayout103.xml"/><Relationship Id="rId31" Type="http://schemas.openxmlformats.org/officeDocument/2006/relationships/slideLayout" Target="../slideLayouts/slideLayout124.xml"/><Relationship Id="rId44" Type="http://schemas.openxmlformats.org/officeDocument/2006/relationships/slideLayout" Target="../slideLayouts/slideLayout137.xml"/><Relationship Id="rId52" Type="http://schemas.openxmlformats.org/officeDocument/2006/relationships/slideLayout" Target="../slideLayouts/slideLayout14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slideLayout" Target="../slideLayouts/slideLayout187.xml"/><Relationship Id="rId47" Type="http://schemas.openxmlformats.org/officeDocument/2006/relationships/theme" Target="../theme/theme4.xml"/><Relationship Id="rId50" Type="http://schemas.openxmlformats.org/officeDocument/2006/relationships/image" Target="../media/image5.emf"/><Relationship Id="rId7" Type="http://schemas.openxmlformats.org/officeDocument/2006/relationships/slideLayout" Target="../slideLayouts/slideLayout15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9" Type="http://schemas.openxmlformats.org/officeDocument/2006/relationships/slideLayout" Target="../slideLayouts/slideLayout174.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45" Type="http://schemas.openxmlformats.org/officeDocument/2006/relationships/slideLayout" Target="../slideLayouts/slideLayout190.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49" Type="http://schemas.openxmlformats.org/officeDocument/2006/relationships/oleObject" Target="../embeddings/oleObject102.bin"/><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4" Type="http://schemas.openxmlformats.org/officeDocument/2006/relationships/slideLayout" Target="../slideLayouts/slideLayout189.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slideLayout" Target="../slideLayouts/slideLayout188.xml"/><Relationship Id="rId48" Type="http://schemas.openxmlformats.org/officeDocument/2006/relationships/tags" Target="../tags/tag103.xml"/><Relationship Id="rId8" Type="http://schemas.openxmlformats.org/officeDocument/2006/relationships/slideLayout" Target="../slideLayouts/slideLayout153.xml"/><Relationship Id="rId51" Type="http://schemas.openxmlformats.org/officeDocument/2006/relationships/image" Target="../media/image1.png"/><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46" Type="http://schemas.openxmlformats.org/officeDocument/2006/relationships/slideLayout" Target="../slideLayouts/slideLayout191.xml"/><Relationship Id="rId20" Type="http://schemas.openxmlformats.org/officeDocument/2006/relationships/slideLayout" Target="../slideLayouts/slideLayout165.xml"/><Relationship Id="rId41" Type="http://schemas.openxmlformats.org/officeDocument/2006/relationships/slideLayout" Target="../slideLayouts/slideLayout186.xml"/><Relationship Id="rId1" Type="http://schemas.openxmlformats.org/officeDocument/2006/relationships/slideLayout" Target="../slideLayouts/slideLayout146.xml"/><Relationship Id="rId6" Type="http://schemas.openxmlformats.org/officeDocument/2006/relationships/slideLayout" Target="../slideLayouts/slideLayout15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26" Type="http://schemas.openxmlformats.org/officeDocument/2006/relationships/slideLayout" Target="../slideLayouts/slideLayout217.xml"/><Relationship Id="rId39" Type="http://schemas.openxmlformats.org/officeDocument/2006/relationships/slideLayout" Target="../slideLayouts/slideLayout230.xml"/><Relationship Id="rId21" Type="http://schemas.openxmlformats.org/officeDocument/2006/relationships/slideLayout" Target="../slideLayouts/slideLayout212.xml"/><Relationship Id="rId34" Type="http://schemas.openxmlformats.org/officeDocument/2006/relationships/slideLayout" Target="../slideLayouts/slideLayout225.xml"/><Relationship Id="rId42" Type="http://schemas.openxmlformats.org/officeDocument/2006/relationships/slideLayout" Target="../slideLayouts/slideLayout233.xml"/><Relationship Id="rId47" Type="http://schemas.openxmlformats.org/officeDocument/2006/relationships/slideLayout" Target="../slideLayouts/slideLayout238.xml"/><Relationship Id="rId50" Type="http://schemas.openxmlformats.org/officeDocument/2006/relationships/image" Target="../media/image1.png"/><Relationship Id="rId7" Type="http://schemas.openxmlformats.org/officeDocument/2006/relationships/slideLayout" Target="../slideLayouts/slideLayout198.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9" Type="http://schemas.openxmlformats.org/officeDocument/2006/relationships/slideLayout" Target="../slideLayouts/slideLayout220.xml"/><Relationship Id="rId11" Type="http://schemas.openxmlformats.org/officeDocument/2006/relationships/slideLayout" Target="../slideLayouts/slideLayout202.xml"/><Relationship Id="rId24" Type="http://schemas.openxmlformats.org/officeDocument/2006/relationships/slideLayout" Target="../slideLayouts/slideLayout215.xml"/><Relationship Id="rId32" Type="http://schemas.openxmlformats.org/officeDocument/2006/relationships/slideLayout" Target="../slideLayouts/slideLayout223.xml"/><Relationship Id="rId37" Type="http://schemas.openxmlformats.org/officeDocument/2006/relationships/slideLayout" Target="../slideLayouts/slideLayout228.xml"/><Relationship Id="rId40" Type="http://schemas.openxmlformats.org/officeDocument/2006/relationships/slideLayout" Target="../slideLayouts/slideLayout231.xml"/><Relationship Id="rId45" Type="http://schemas.openxmlformats.org/officeDocument/2006/relationships/slideLayout" Target="../slideLayouts/slideLayout236.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23" Type="http://schemas.openxmlformats.org/officeDocument/2006/relationships/slideLayout" Target="../slideLayouts/slideLayout214.xml"/><Relationship Id="rId28" Type="http://schemas.openxmlformats.org/officeDocument/2006/relationships/slideLayout" Target="../slideLayouts/slideLayout219.xml"/><Relationship Id="rId36" Type="http://schemas.openxmlformats.org/officeDocument/2006/relationships/slideLayout" Target="../slideLayouts/slideLayout227.xml"/><Relationship Id="rId49" Type="http://schemas.openxmlformats.org/officeDocument/2006/relationships/theme" Target="../theme/theme5.xml"/><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31" Type="http://schemas.openxmlformats.org/officeDocument/2006/relationships/slideLayout" Target="../slideLayouts/slideLayout222.xml"/><Relationship Id="rId44" Type="http://schemas.openxmlformats.org/officeDocument/2006/relationships/slideLayout" Target="../slideLayouts/slideLayout235.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slideLayout" Target="../slideLayouts/slideLayout213.xml"/><Relationship Id="rId27" Type="http://schemas.openxmlformats.org/officeDocument/2006/relationships/slideLayout" Target="../slideLayouts/slideLayout218.xml"/><Relationship Id="rId30" Type="http://schemas.openxmlformats.org/officeDocument/2006/relationships/slideLayout" Target="../slideLayouts/slideLayout221.xml"/><Relationship Id="rId35" Type="http://schemas.openxmlformats.org/officeDocument/2006/relationships/slideLayout" Target="../slideLayouts/slideLayout226.xml"/><Relationship Id="rId43" Type="http://schemas.openxmlformats.org/officeDocument/2006/relationships/slideLayout" Target="../slideLayouts/slideLayout234.xml"/><Relationship Id="rId48" Type="http://schemas.openxmlformats.org/officeDocument/2006/relationships/slideLayout" Target="../slideLayouts/slideLayout239.xml"/><Relationship Id="rId8" Type="http://schemas.openxmlformats.org/officeDocument/2006/relationships/slideLayout" Target="../slideLayouts/slideLayout199.xml"/><Relationship Id="rId3" Type="http://schemas.openxmlformats.org/officeDocument/2006/relationships/slideLayout" Target="../slideLayouts/slideLayout194.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5" Type="http://schemas.openxmlformats.org/officeDocument/2006/relationships/slideLayout" Target="../slideLayouts/slideLayout216.xml"/><Relationship Id="rId33" Type="http://schemas.openxmlformats.org/officeDocument/2006/relationships/slideLayout" Target="../slideLayouts/slideLayout224.xml"/><Relationship Id="rId38" Type="http://schemas.openxmlformats.org/officeDocument/2006/relationships/slideLayout" Target="../slideLayouts/slideLayout229.xml"/><Relationship Id="rId46" Type="http://schemas.openxmlformats.org/officeDocument/2006/relationships/slideLayout" Target="../slideLayouts/slideLayout237.xml"/><Relationship Id="rId20" Type="http://schemas.openxmlformats.org/officeDocument/2006/relationships/slideLayout" Target="../slideLayouts/slideLayout211.xml"/><Relationship Id="rId41" Type="http://schemas.openxmlformats.org/officeDocument/2006/relationships/slideLayout" Target="../slideLayouts/slideLayout232.xml"/><Relationship Id="rId1" Type="http://schemas.openxmlformats.org/officeDocument/2006/relationships/slideLayout" Target="../slideLayouts/slideLayout192.xml"/><Relationship Id="rId6" Type="http://schemas.openxmlformats.org/officeDocument/2006/relationships/slideLayout" Target="../slideLayouts/slideLayout1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47"/>
              </a:buBlip>
              <a:defRPr sz="2000" kern="1200" cap="all" normalizeH="0" baseline="10000">
                <a:solidFill>
                  <a:schemeClr val="tx1"/>
                </a:solidFill>
                <a:latin typeface="+mn-lt"/>
              </a:defRPr>
            </a:lvl1pPr>
          </a:lstStyle>
          <a:p>
            <a:pPr defTabSz="1088421"/>
            <a:fld id="{104FC826-72BB-4AF1-BA01-A94F7396A7DC}" type="slidenum">
              <a:rPr lang="en-US" smtClean="0"/>
              <a:pPr defTabSz="1088421"/>
              <a:t>‹nr.›</a:t>
            </a:fld>
            <a:endParaRPr lang="en-US"/>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Authorized HPE Partner Use Only</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660" r:id="rId1"/>
    <p:sldLayoutId id="2147483695" r:id="rId2"/>
    <p:sldLayoutId id="2147483702" r:id="rId3"/>
    <p:sldLayoutId id="2147483701" r:id="rId4"/>
    <p:sldLayoutId id="2147483662" r:id="rId5"/>
    <p:sldLayoutId id="2147483663" r:id="rId6"/>
    <p:sldLayoutId id="2147483685" r:id="rId7"/>
    <p:sldLayoutId id="2147483686" r:id="rId8"/>
    <p:sldLayoutId id="2147483666" r:id="rId9"/>
    <p:sldLayoutId id="2147483756" r:id="rId10"/>
    <p:sldLayoutId id="2147483668" r:id="rId11"/>
    <p:sldLayoutId id="2147483669" r:id="rId12"/>
    <p:sldLayoutId id="2147483652" r:id="rId13"/>
    <p:sldLayoutId id="2147483698" r:id="rId14"/>
    <p:sldLayoutId id="2147483755" r:id="rId15"/>
    <p:sldLayoutId id="2147483670" r:id="rId16"/>
    <p:sldLayoutId id="2147483671" r:id="rId17"/>
    <p:sldLayoutId id="2147483699" r:id="rId18"/>
    <p:sldLayoutId id="2147483672" r:id="rId19"/>
    <p:sldLayoutId id="2147483673" r:id="rId20"/>
    <p:sldLayoutId id="2147483654" r:id="rId21"/>
    <p:sldLayoutId id="2147483679" r:id="rId22"/>
    <p:sldLayoutId id="2147483688" r:id="rId23"/>
    <p:sldLayoutId id="2147483689" r:id="rId24"/>
    <p:sldLayoutId id="2147483690" r:id="rId25"/>
    <p:sldLayoutId id="2147483691" r:id="rId26"/>
    <p:sldLayoutId id="2147483692" r:id="rId27"/>
    <p:sldLayoutId id="2147483693" r:id="rId28"/>
    <p:sldLayoutId id="2147483694" r:id="rId29"/>
    <p:sldLayoutId id="2147483656" r:id="rId30"/>
    <p:sldLayoutId id="2147483657" r:id="rId31"/>
    <p:sldLayoutId id="2147483758" r:id="rId32"/>
    <p:sldLayoutId id="2147483697" r:id="rId33"/>
    <p:sldLayoutId id="2147483676" r:id="rId34"/>
    <p:sldLayoutId id="2147483677" r:id="rId35"/>
    <p:sldLayoutId id="2147483706" r:id="rId36"/>
    <p:sldLayoutId id="2147483707" r:id="rId37"/>
    <p:sldLayoutId id="2147483704" r:id="rId38"/>
    <p:sldLayoutId id="2147483752" r:id="rId39"/>
    <p:sldLayoutId id="2147483753" r:id="rId40"/>
    <p:sldLayoutId id="2147483703" r:id="rId41"/>
    <p:sldLayoutId id="2147483757" r:id="rId42"/>
    <p:sldLayoutId id="2147483700" r:id="rId43"/>
    <p:sldLayoutId id="2147483759" r:id="rId44"/>
    <p:sldLayoutId id="2147483760" r:id="rId4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userDrawn="1">
          <p15:clr>
            <a:srgbClr val="F26B43"/>
          </p15:clr>
        </p15:guide>
        <p15:guide id="3" pos="240" userDrawn="1">
          <p15:clr>
            <a:srgbClr val="F26B43"/>
          </p15:clr>
        </p15:guide>
        <p15:guide id="4" pos="7423" userDrawn="1">
          <p15:clr>
            <a:srgbClr val="F26B43"/>
          </p15:clr>
        </p15:guide>
        <p15:guide id="5" orient="horz" pos="432" userDrawn="1">
          <p15:clr>
            <a:srgbClr val="F26B43"/>
          </p15:clr>
        </p15:guide>
        <p15:guide id="6" orient="horz" pos="3884" userDrawn="1">
          <p15:clr>
            <a:srgbClr val="F26B43"/>
          </p15:clr>
        </p15:guide>
        <p15:guide id="7" orient="horz" pos="1440" userDrawn="1">
          <p15:clr>
            <a:srgbClr val="F26B43"/>
          </p15:clr>
        </p15:guide>
        <p15:guide id="8" orient="horz" pos="2880" userDrawn="1">
          <p15:clr>
            <a:srgbClr val="F26B43"/>
          </p15:clr>
        </p15:guide>
        <p15:guide id="9" pos="2568" userDrawn="1">
          <p15:clr>
            <a:srgbClr val="F26B43"/>
          </p15:clr>
        </p15:guide>
        <p15:guide id="10" pos="5112" userDrawn="1">
          <p15:clr>
            <a:srgbClr val="F26B43"/>
          </p15:clr>
        </p15:guide>
        <p15:guide id="11" orient="horz" pos="41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5A121F0-FBE7-49A7-A4ED-3C39532ECE97}"/>
              </a:ext>
            </a:extLst>
          </p:cNvPr>
          <p:cNvGraphicFramePr>
            <a:graphicFrameLocks noChangeAspect="1"/>
          </p:cNvGraphicFramePr>
          <p:nvPr userDrawn="1">
            <p:custDataLst>
              <p:tags r:id="rId5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1" imgW="306" imgH="306" progId="TCLayout.ActiveDocument.1">
                  <p:embed/>
                </p:oleObj>
              </mc:Choice>
              <mc:Fallback>
                <p:oleObj name="think-cell Slide" r:id="rId51" imgW="306" imgH="306" progId="TCLayout.ActiveDocument.1">
                  <p:embed/>
                  <p:pic>
                    <p:nvPicPr>
                      <p:cNvPr id="5" name="Object 4" hidden="1">
                        <a:extLst>
                          <a:ext uri="{FF2B5EF4-FFF2-40B4-BE49-F238E27FC236}">
                            <a16:creationId xmlns:a16="http://schemas.microsoft.com/office/drawing/2014/main" id="{45A121F0-FBE7-49A7-A4ED-3C39532ECE97}"/>
                          </a:ext>
                        </a:extLst>
                      </p:cNvPr>
                      <p:cNvPicPr/>
                      <p:nvPr/>
                    </p:nvPicPr>
                    <p:blipFill>
                      <a:blip r:embed="rId52"/>
                      <a:stretch>
                        <a:fillRect/>
                      </a:stretch>
                    </p:blipFill>
                    <p:spPr>
                      <a:xfrm>
                        <a:off x="1588" y="1588"/>
                        <a:ext cx="1588" cy="1588"/>
                      </a:xfrm>
                      <a:prstGeom prst="rect">
                        <a:avLst/>
                      </a:prstGeom>
                    </p:spPr>
                  </p:pic>
                </p:oleObj>
              </mc:Fallback>
            </mc:AlternateContent>
          </a:graphicData>
        </a:graphic>
      </p:graphicFrame>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3"/>
              </a:buBlip>
              <a:defRPr sz="2000" kern="1200" cap="all" normalizeH="0" baseline="10000">
                <a:solidFill>
                  <a:schemeClr val="tx1"/>
                </a:solidFill>
                <a:latin typeface="MetricHPE" panose="020B0503030202060203" pitchFamily="34" charset="0"/>
                <a:sym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a:solidFill>
                <a:prstClr val="black"/>
              </a:solidFill>
            </a:endParaRPr>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etricHPE" panose="020B0503030202060203" pitchFamily="34" charset="0"/>
                <a:sym typeface="MetricHPE" panose="020B0503030202060203" pitchFamily="34" charset="0"/>
              </a:defRPr>
            </a:lvl1pPr>
          </a:lstStyle>
          <a:p>
            <a:r>
              <a:rPr lang="en-US">
                <a:solidFill>
                  <a:prstClr val="black"/>
                </a:solidFill>
              </a:rPr>
              <a:t>Confidential | Authorized HPE Partner Use Only</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solidFill>
                <a:prstClr val="black"/>
              </a:solidFill>
              <a:sym typeface="MetricHPE" panose="020B0503030202060203" pitchFamily="34" charset="0"/>
            </a:endParaRPr>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spTree>
    <p:extLst>
      <p:ext uri="{BB962C8B-B14F-4D97-AF65-F5344CB8AC3E}">
        <p14:creationId xmlns:p14="http://schemas.microsoft.com/office/powerpoint/2010/main" val="371634780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71"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 id="2147483798" r:id="rId30"/>
    <p:sldLayoutId id="2147483799" r:id="rId31"/>
    <p:sldLayoutId id="2147483800" r:id="rId32"/>
    <p:sldLayoutId id="2147483801" r:id="rId33"/>
    <p:sldLayoutId id="2147483802" r:id="rId34"/>
    <p:sldLayoutId id="2147483803" r:id="rId35"/>
    <p:sldLayoutId id="2147483804" r:id="rId36"/>
    <p:sldLayoutId id="2147483805" r:id="rId37"/>
    <p:sldLayoutId id="2147483806" r:id="rId38"/>
    <p:sldLayoutId id="2147483807" r:id="rId39"/>
    <p:sldLayoutId id="2147483808" r:id="rId40"/>
    <p:sldLayoutId id="2147483809" r:id="rId41"/>
    <p:sldLayoutId id="2147483810" r:id="rId42"/>
    <p:sldLayoutId id="2147483811" r:id="rId43"/>
    <p:sldLayoutId id="2147483812" r:id="rId44"/>
    <p:sldLayoutId id="2147483813" r:id="rId45"/>
    <p:sldLayoutId id="2147483814" r:id="rId46"/>
    <p:sldLayoutId id="2147483815" r:id="rId47"/>
    <p:sldLayoutId id="2147483966"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etricHPE" panose="020B0503030202060203" pitchFamily="34" charset="0"/>
          <a:ea typeface="+mj-ea"/>
          <a:cs typeface="+mj-cs"/>
          <a:sym typeface="MetricHPE" panose="020B0503030202060203" pitchFamily="34" charset="0"/>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5A121F0-FBE7-49A7-A4ED-3C39532ECE97}"/>
              </a:ext>
            </a:extLst>
          </p:cNvPr>
          <p:cNvGraphicFramePr>
            <a:graphicFrameLocks noChangeAspect="1"/>
          </p:cNvGraphicFramePr>
          <p:nvPr userDrawn="1">
            <p:custDataLst>
              <p:tags r:id="rId54"/>
            </p:custDataLst>
            <p:extLst>
              <p:ext uri="{D42A27DB-BD31-4B8C-83A1-F6EECF244321}">
                <p14:modId xmlns:p14="http://schemas.microsoft.com/office/powerpoint/2010/main" val="1451375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5" imgW="306" imgH="306" progId="TCLayout.ActiveDocument.1">
                  <p:embed/>
                </p:oleObj>
              </mc:Choice>
              <mc:Fallback>
                <p:oleObj name="think-cell Slide" r:id="rId55" imgW="306" imgH="306" progId="TCLayout.ActiveDocument.1">
                  <p:embed/>
                  <p:pic>
                    <p:nvPicPr>
                      <p:cNvPr id="5" name="Object 4" hidden="1">
                        <a:extLst>
                          <a:ext uri="{FF2B5EF4-FFF2-40B4-BE49-F238E27FC236}">
                            <a16:creationId xmlns:a16="http://schemas.microsoft.com/office/drawing/2014/main" id="{45A121F0-FBE7-49A7-A4ED-3C39532ECE97}"/>
                          </a:ext>
                        </a:extLst>
                      </p:cNvPr>
                      <p:cNvPicPr/>
                      <p:nvPr/>
                    </p:nvPicPr>
                    <p:blipFill>
                      <a:blip r:embed="rId56"/>
                      <a:stretch>
                        <a:fillRect/>
                      </a:stretch>
                    </p:blipFill>
                    <p:spPr>
                      <a:xfrm>
                        <a:off x="1588" y="1588"/>
                        <a:ext cx="1588" cy="1588"/>
                      </a:xfrm>
                      <a:prstGeom prst="rect">
                        <a:avLst/>
                      </a:prstGeom>
                    </p:spPr>
                  </p:pic>
                </p:oleObj>
              </mc:Fallback>
            </mc:AlternateContent>
          </a:graphicData>
        </a:graphic>
      </p:graphicFrame>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7"/>
              </a:buBlip>
              <a:defRPr sz="2000" kern="1200" cap="all" normalizeH="0" baseline="10000">
                <a:solidFill>
                  <a:schemeClr val="tx1"/>
                </a:solidFill>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etricHPE" panose="020B0503030202060203" pitchFamily="34" charset="0"/>
                <a:sym typeface="MetricHPE" panose="020B0503030202060203" pitchFamily="34" charset="0"/>
              </a:defRPr>
            </a:lvl1pPr>
          </a:lstStyle>
          <a:p>
            <a:r>
              <a:rPr lang="en-US"/>
              <a:t>Confidential | Authorized HPE Partner Use Only</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latin typeface="MetricHPE" panose="020B0503030202060203" pitchFamily="34" charset="0"/>
              <a:sym typeface="MetricHPE" panose="020B0503030202060203" pitchFamily="34" charset="0"/>
            </a:endParaRPr>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spTree>
    <p:extLst>
      <p:ext uri="{BB962C8B-B14F-4D97-AF65-F5344CB8AC3E}">
        <p14:creationId xmlns:p14="http://schemas.microsoft.com/office/powerpoint/2010/main" val="359715704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 id="2147483849" r:id="rId33"/>
    <p:sldLayoutId id="2147483850" r:id="rId34"/>
    <p:sldLayoutId id="2147483851" r:id="rId35"/>
    <p:sldLayoutId id="2147483852" r:id="rId36"/>
    <p:sldLayoutId id="2147483853" r:id="rId37"/>
    <p:sldLayoutId id="2147483854" r:id="rId38"/>
    <p:sldLayoutId id="2147483855" r:id="rId39"/>
    <p:sldLayoutId id="2147483856" r:id="rId40"/>
    <p:sldLayoutId id="2147483857" r:id="rId41"/>
    <p:sldLayoutId id="2147483858" r:id="rId42"/>
    <p:sldLayoutId id="2147483859" r:id="rId43"/>
    <p:sldLayoutId id="2147483860" r:id="rId44"/>
    <p:sldLayoutId id="2147483861" r:id="rId45"/>
    <p:sldLayoutId id="2147483862" r:id="rId46"/>
    <p:sldLayoutId id="2147483863" r:id="rId47"/>
    <p:sldLayoutId id="2147483864" r:id="rId48"/>
    <p:sldLayoutId id="2147483865" r:id="rId49"/>
    <p:sldLayoutId id="2147483866" r:id="rId50"/>
    <p:sldLayoutId id="2147483867" r:id="rId51"/>
    <p:sldLayoutId id="2147483868" r:id="rId5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etricHPE" panose="020B0503030202060203" pitchFamily="34" charset="0"/>
          <a:ea typeface="+mj-ea"/>
          <a:cs typeface="+mj-cs"/>
          <a:sym typeface="MetricHPE" panose="020B0503030202060203" pitchFamily="34" charset="0"/>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572FC81-2409-21AA-DC99-FF7B2786ABB5}"/>
              </a:ext>
            </a:extLst>
          </p:cNvPr>
          <p:cNvGraphicFramePr>
            <a:graphicFrameLocks noChangeAspect="1"/>
          </p:cNvGraphicFramePr>
          <p:nvPr userDrawn="1">
            <p:custDataLst>
              <p:tags r:id="rId48"/>
            </p:custDataLst>
            <p:extLst>
              <p:ext uri="{D42A27DB-BD31-4B8C-83A1-F6EECF244321}">
                <p14:modId xmlns:p14="http://schemas.microsoft.com/office/powerpoint/2010/main" val="3868929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306" imgH="306" progId="TCLayout.ActiveDocument.1">
                  <p:embed/>
                </p:oleObj>
              </mc:Choice>
              <mc:Fallback>
                <p:oleObj name="think-cell Slide" r:id="rId49" imgW="306" imgH="306" progId="TCLayout.ActiveDocument.1">
                  <p:embed/>
                  <p:pic>
                    <p:nvPicPr>
                      <p:cNvPr id="5" name="Object 4" hidden="1">
                        <a:extLst>
                          <a:ext uri="{FF2B5EF4-FFF2-40B4-BE49-F238E27FC236}">
                            <a16:creationId xmlns:a16="http://schemas.microsoft.com/office/drawing/2014/main" id="{8572FC81-2409-21AA-DC99-FF7B2786ABB5}"/>
                          </a:ext>
                        </a:extLst>
                      </p:cNvPr>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1"/>
              </a:buBlip>
              <a:defRPr sz="2000" kern="1200" cap="all" normalizeH="0" baseline="10000">
                <a:solidFill>
                  <a:schemeClr val="bg1"/>
                </a:solidFill>
                <a:latin typeface="+mn-lt"/>
              </a:defRPr>
            </a:lvl1pPr>
          </a:lstStyle>
          <a:p>
            <a:pPr defTabSz="1088421"/>
            <a:fld id="{104FC826-72BB-4AF1-BA01-A94F7396A7DC}" type="slidenum">
              <a:rPr lang="en-US" smtClean="0"/>
              <a:pPr defTabSz="1088421"/>
              <a:t>‹nr.›</a:t>
            </a:fld>
            <a:endParaRPr lang="en-US"/>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spTree>
    <p:extLst>
      <p:ext uri="{BB962C8B-B14F-4D97-AF65-F5344CB8AC3E}">
        <p14:creationId xmlns:p14="http://schemas.microsoft.com/office/powerpoint/2010/main" val="348016723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 id="2147483889" r:id="rId19"/>
    <p:sldLayoutId id="2147483890" r:id="rId20"/>
    <p:sldLayoutId id="2147483891" r:id="rId21"/>
    <p:sldLayoutId id="2147483892" r:id="rId22"/>
    <p:sldLayoutId id="2147483893" r:id="rId23"/>
    <p:sldLayoutId id="2147483894" r:id="rId24"/>
    <p:sldLayoutId id="2147483895" r:id="rId25"/>
    <p:sldLayoutId id="2147483896" r:id="rId26"/>
    <p:sldLayoutId id="2147483897" r:id="rId27"/>
    <p:sldLayoutId id="2147483898" r:id="rId28"/>
    <p:sldLayoutId id="2147483899" r:id="rId29"/>
    <p:sldLayoutId id="2147483900" r:id="rId30"/>
    <p:sldLayoutId id="2147483901" r:id="rId31"/>
    <p:sldLayoutId id="2147483902" r:id="rId32"/>
    <p:sldLayoutId id="2147483903" r:id="rId33"/>
    <p:sldLayoutId id="2147483904" r:id="rId34"/>
    <p:sldLayoutId id="2147483905" r:id="rId35"/>
    <p:sldLayoutId id="2147483906" r:id="rId36"/>
    <p:sldLayoutId id="2147483907" r:id="rId37"/>
    <p:sldLayoutId id="2147483908" r:id="rId38"/>
    <p:sldLayoutId id="2147483909" r:id="rId39"/>
    <p:sldLayoutId id="2147483910" r:id="rId40"/>
    <p:sldLayoutId id="2147483911" r:id="rId41"/>
    <p:sldLayoutId id="2147483912" r:id="rId42"/>
    <p:sldLayoutId id="2147483913" r:id="rId43"/>
    <p:sldLayoutId id="2147483914" r:id="rId44"/>
    <p:sldLayoutId id="2147483915" r:id="rId45"/>
    <p:sldLayoutId id="2147483916" r:id="rId4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bg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bg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bg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bg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0"/>
              </a:buBlip>
              <a:defRPr sz="2000" kern="1200" cap="all" normalizeH="0" baseline="10000">
                <a:solidFill>
                  <a:schemeClr val="tx1"/>
                </a:solidFill>
                <a:latin typeface="+mn-lt"/>
              </a:defRPr>
            </a:lvl1pPr>
          </a:lstStyle>
          <a:p>
            <a:pPr defTabSz="1088421"/>
            <a:fld id="{104FC826-72BB-4AF1-BA01-A94F7396A7DC}" type="slidenum">
              <a:rPr lang="en-US" smtClean="0"/>
              <a:pPr defTabSz="1088421"/>
              <a:t>‹nr.›</a:t>
            </a:fld>
            <a:endParaRPr lang="en-US"/>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Authorized HPE Partner Use Only</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spTree>
    <p:extLst>
      <p:ext uri="{BB962C8B-B14F-4D97-AF65-F5344CB8AC3E}">
        <p14:creationId xmlns:p14="http://schemas.microsoft.com/office/powerpoint/2010/main" val="4242894423"/>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 id="2147483942" r:id="rId25"/>
    <p:sldLayoutId id="2147483943" r:id="rId26"/>
    <p:sldLayoutId id="2147483944" r:id="rId27"/>
    <p:sldLayoutId id="2147483945" r:id="rId28"/>
    <p:sldLayoutId id="2147483946" r:id="rId29"/>
    <p:sldLayoutId id="2147483947" r:id="rId30"/>
    <p:sldLayoutId id="2147483948" r:id="rId31"/>
    <p:sldLayoutId id="2147483949" r:id="rId32"/>
    <p:sldLayoutId id="2147483950" r:id="rId33"/>
    <p:sldLayoutId id="2147483951" r:id="rId34"/>
    <p:sldLayoutId id="2147483952" r:id="rId35"/>
    <p:sldLayoutId id="2147483953" r:id="rId36"/>
    <p:sldLayoutId id="2147483954" r:id="rId37"/>
    <p:sldLayoutId id="2147483955" r:id="rId38"/>
    <p:sldLayoutId id="2147483956" r:id="rId39"/>
    <p:sldLayoutId id="2147483957" r:id="rId40"/>
    <p:sldLayoutId id="2147483958" r:id="rId41"/>
    <p:sldLayoutId id="2147483959" r:id="rId42"/>
    <p:sldLayoutId id="2147483960" r:id="rId43"/>
    <p:sldLayoutId id="2147483961" r:id="rId44"/>
    <p:sldLayoutId id="2147483962" r:id="rId45"/>
    <p:sldLayoutId id="2147483963" r:id="rId46"/>
    <p:sldLayoutId id="2147483964" r:id="rId47"/>
    <p:sldLayoutId id="2147483965"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7.xml"/><Relationship Id="rId1" Type="http://schemas.openxmlformats.org/officeDocument/2006/relationships/tags" Target="../tags/tag104.xml"/><Relationship Id="rId6" Type="http://schemas.openxmlformats.org/officeDocument/2006/relationships/hyperlink" Target="https://hpe.seismic.com/Link/Content/DC3D77m7MM4TJ8CBQBJ4WDMcR3TV" TargetMode="External"/><Relationship Id="rId5" Type="http://schemas.openxmlformats.org/officeDocument/2006/relationships/image" Target="../media/image5.emf"/><Relationship Id="rId4" Type="http://schemas.openxmlformats.org/officeDocument/2006/relationships/oleObject" Target="../embeddings/oleObject103.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png"/><Relationship Id="rId2" Type="http://schemas.openxmlformats.org/officeDocument/2006/relationships/slideLayout" Target="../slideLayouts/slideLayout42.xml"/><Relationship Id="rId1" Type="http://schemas.openxmlformats.org/officeDocument/2006/relationships/tags" Target="../tags/tag107.xml"/><Relationship Id="rId6" Type="http://schemas.openxmlformats.org/officeDocument/2006/relationships/image" Target="../media/image5.emf"/><Relationship Id="rId5" Type="http://schemas.openxmlformats.org/officeDocument/2006/relationships/oleObject" Target="../embeddings/oleObject106.bin"/><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png"/><Relationship Id="rId2" Type="http://schemas.openxmlformats.org/officeDocument/2006/relationships/slideLayout" Target="../slideLayouts/slideLayout142.xml"/><Relationship Id="rId1" Type="http://schemas.openxmlformats.org/officeDocument/2006/relationships/tags" Target="../tags/tag108.xml"/><Relationship Id="rId6" Type="http://schemas.openxmlformats.org/officeDocument/2006/relationships/image" Target="../media/image5.emf"/><Relationship Id="rId5" Type="http://schemas.openxmlformats.org/officeDocument/2006/relationships/oleObject" Target="../embeddings/oleObject107.bin"/><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notesSlide" Target="../notesSlides/notesSlide7.xml"/><Relationship Id="rId7" Type="http://schemas.openxmlformats.org/officeDocument/2006/relationships/image" Target="../media/image25.png"/><Relationship Id="rId2" Type="http://schemas.openxmlformats.org/officeDocument/2006/relationships/slideLayout" Target="../slideLayouts/slideLayout121.xml"/><Relationship Id="rId1" Type="http://schemas.openxmlformats.org/officeDocument/2006/relationships/tags" Target="../tags/tag109.xml"/><Relationship Id="rId6" Type="http://schemas.openxmlformats.org/officeDocument/2006/relationships/image" Target="../media/image1.png"/><Relationship Id="rId5" Type="http://schemas.openxmlformats.org/officeDocument/2006/relationships/image" Target="../media/image5.emf"/><Relationship Id="rId10" Type="http://schemas.openxmlformats.org/officeDocument/2006/relationships/image" Target="../media/image28.svg"/><Relationship Id="rId4" Type="http://schemas.openxmlformats.org/officeDocument/2006/relationships/oleObject" Target="../embeddings/oleObject108.bin"/><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notesSlide" Target="../notesSlides/notesSlide8.xml"/><Relationship Id="rId7" Type="http://schemas.openxmlformats.org/officeDocument/2006/relationships/image" Target="../media/image29.png"/><Relationship Id="rId2" Type="http://schemas.openxmlformats.org/officeDocument/2006/relationships/slideLayout" Target="../slideLayouts/slideLayout121.xml"/><Relationship Id="rId1" Type="http://schemas.openxmlformats.org/officeDocument/2006/relationships/tags" Target="../tags/tag110.xml"/><Relationship Id="rId6" Type="http://schemas.openxmlformats.org/officeDocument/2006/relationships/image" Target="../media/image1.png"/><Relationship Id="rId5" Type="http://schemas.openxmlformats.org/officeDocument/2006/relationships/image" Target="../media/image5.emf"/><Relationship Id="rId10" Type="http://schemas.openxmlformats.org/officeDocument/2006/relationships/image" Target="../media/image32.svg"/><Relationship Id="rId4" Type="http://schemas.openxmlformats.org/officeDocument/2006/relationships/oleObject" Target="../embeddings/oleObject109.bin"/><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2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emf"/><Relationship Id="rId7" Type="http://schemas.openxmlformats.org/officeDocument/2006/relationships/image" Target="../media/image48.svg"/><Relationship Id="rId2" Type="http://schemas.openxmlformats.org/officeDocument/2006/relationships/notesSlide" Target="../notesSlides/notesSlide10.xml"/><Relationship Id="rId1" Type="http://schemas.openxmlformats.org/officeDocument/2006/relationships/slideLayout" Target="../slideLayouts/slideLayout122.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15.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hyperlink" Target="https://hpe.sharepoint.com/sites/B1/EG/competition/Competitive_library/HPE_DL365_Gen11_Lenovo_SR645V3.PDF" TargetMode="External"/><Relationship Id="rId3" Type="http://schemas.openxmlformats.org/officeDocument/2006/relationships/hyperlink" Target="https://hpe.seismic.com/Link/Content/DCFh49cgqqDgm8QHgpCQh39D9jq8" TargetMode="External"/><Relationship Id="rId7" Type="http://schemas.openxmlformats.org/officeDocument/2006/relationships/hyperlink" Target="https://hpe.sharepoint.com/sites/B1/EG/competition/Competitive_library/HPEProLiantDL360Gen11_vs_LenovoThinkSystemSR630V3_CDS.pdf" TargetMode="External"/><Relationship Id="rId2" Type="http://schemas.openxmlformats.org/officeDocument/2006/relationships/hyperlink" Target="https://hpe.sharepoint.com/sites/B1/EG/competition/Competitive_library/HPEProLiantGen11CompetitiveResources.docx" TargetMode="External"/><Relationship Id="rId1" Type="http://schemas.openxmlformats.org/officeDocument/2006/relationships/slideLayout" Target="../slideLayouts/slideLayout21.xml"/><Relationship Id="rId6" Type="http://schemas.openxmlformats.org/officeDocument/2006/relationships/hyperlink" Target="https://hpe.seismic.com/Link/Content/DCpfbWjjJ6fgTGMQhMX7dQ7gQ6d8" TargetMode="External"/><Relationship Id="rId5" Type="http://schemas.openxmlformats.org/officeDocument/2006/relationships/hyperlink" Target="https://hpe.seismic.com/Link/Content/DC649dmW2VqJG8MFJq7b9X2J6dd3" TargetMode="External"/><Relationship Id="rId10" Type="http://schemas.openxmlformats.org/officeDocument/2006/relationships/hyperlink" Target="https://hpe.sharepoint.com/sites/B1/EG/competition/Competitive_library/HPEProLiantDL380aGen11_vs_Dell%20R750XA.pdf" TargetMode="External"/><Relationship Id="rId4" Type="http://schemas.openxmlformats.org/officeDocument/2006/relationships/hyperlink" Target="https://hpe.seismic.com/Link/Content/DCc6G8gh77p3cG2JGC8bW7GCD3GG" TargetMode="External"/><Relationship Id="rId9" Type="http://schemas.openxmlformats.org/officeDocument/2006/relationships/hyperlink" Target="https://hpe.sharepoint.com/sites/B1/EG/competition/Competitive_library/HPEProLiantDL380Gen11_vs_DellPER760.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1.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hyperlink" Target="https://www.hpe.com/info/poweradvisor" TargetMode="External"/><Relationship Id="rId2" Type="http://schemas.openxmlformats.org/officeDocument/2006/relationships/hyperlink" Target="https://mainstayadvisor.com/signin.aspx?t=HPE" TargetMode="Externa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8" Type="http://schemas.openxmlformats.org/officeDocument/2006/relationships/hyperlink" Target="https://hpe.seismic.com/Link/Content/DCfXhQGmRMTB38FD3BWG8CWXRRp8" TargetMode="External"/><Relationship Id="rId13" Type="http://schemas.openxmlformats.org/officeDocument/2006/relationships/hyperlink" Target="https://hpe.seismic.com/Link/Content/DChVBXhT646mVGmBVF82p288XcQG" TargetMode="External"/><Relationship Id="rId18" Type="http://schemas.openxmlformats.org/officeDocument/2006/relationships/hyperlink" Target="https://hpe.seismic.com/Link/Content/DCTM6QR9d3fJb8WG22F7BHjMc78V" TargetMode="External"/><Relationship Id="rId3" Type="http://schemas.openxmlformats.org/officeDocument/2006/relationships/hyperlink" Target="https://hpe.seismic.com/Link/Content/DCfm-VQ3cOX0CmJXCXwKH6AA" TargetMode="External"/><Relationship Id="rId7" Type="http://schemas.openxmlformats.org/officeDocument/2006/relationships/hyperlink" Target="https://hpe.seismic.com/Link/Content/DC0mFemlHHv0-PQ1KvMNUz1w" TargetMode="External"/><Relationship Id="rId12" Type="http://schemas.openxmlformats.org/officeDocument/2006/relationships/hyperlink" Target="https://hpe.seismic.com/Link/Content/DCyXDrrqp5VUOA7TfJIfTZEQ" TargetMode="External"/><Relationship Id="rId17" Type="http://schemas.openxmlformats.org/officeDocument/2006/relationships/hyperlink" Target="https://hpe.seismic.com/Link/Content/DCmMcGDbVMV6CGQMQMW646cQWhbP" TargetMode="External"/><Relationship Id="rId2" Type="http://schemas.openxmlformats.org/officeDocument/2006/relationships/notesSlide" Target="../notesSlides/notesSlide13.xml"/><Relationship Id="rId16" Type="http://schemas.openxmlformats.org/officeDocument/2006/relationships/hyperlink" Target="https://hpe.seismic.com/Link/Content/DCFh49cgqqDgm8QHgpCQh39D9jq8" TargetMode="External"/><Relationship Id="rId20" Type="http://schemas.openxmlformats.org/officeDocument/2006/relationships/hyperlink" Target="https://salespro.hpe.com/student/activity/1514879" TargetMode="External"/><Relationship Id="rId1" Type="http://schemas.openxmlformats.org/officeDocument/2006/relationships/slideLayout" Target="../slideLayouts/slideLayout10.xml"/><Relationship Id="rId6" Type="http://schemas.openxmlformats.org/officeDocument/2006/relationships/hyperlink" Target="https://hpe.seismic.com/Link/Content/DC3Gd6X8qV2hcG9TQF4JM3HXqc4P" TargetMode="External"/><Relationship Id="rId11" Type="http://schemas.openxmlformats.org/officeDocument/2006/relationships/hyperlink" Target="https://hpe.seismic.com/Link/Content/DC7D7mDPRHDmJ8cCB6Dmbg6GQQfj" TargetMode="External"/><Relationship Id="rId5" Type="http://schemas.openxmlformats.org/officeDocument/2006/relationships/hyperlink" Target="https://hpe.seismic.com/Link/Content/DCocaSfaDDnEuUlt5QCDWxgA" TargetMode="External"/><Relationship Id="rId15" Type="http://schemas.openxmlformats.org/officeDocument/2006/relationships/hyperlink" Target="https://hpe.seismic.com/Link/Content/DCEhJllOC72kyyKyuFcG3KPg" TargetMode="External"/><Relationship Id="rId10" Type="http://schemas.openxmlformats.org/officeDocument/2006/relationships/hyperlink" Target="https://hpe.seismic.com/Link/Content/DCWXgCJ4CPPfV8HJfgTCBJVVfM63" TargetMode="External"/><Relationship Id="rId19" Type="http://schemas.openxmlformats.org/officeDocument/2006/relationships/hyperlink" Target="https://hpe.seismic.com/Link/Content/DCRTf9RmVc9P8GTXbbhmRm2Q77XB" TargetMode="External"/><Relationship Id="rId4" Type="http://schemas.openxmlformats.org/officeDocument/2006/relationships/hyperlink" Target="https://hpe.seismic.com/Link/Content/DCq87dR8fWQ69GTFGHf9bHVF6gMV" TargetMode="External"/><Relationship Id="rId9" Type="http://schemas.openxmlformats.org/officeDocument/2006/relationships/hyperlink" Target="https://hpe.seismic.com/Link/Content/DC-DP1ugpfVEmIdakL5aOulA" TargetMode="External"/><Relationship Id="rId14" Type="http://schemas.openxmlformats.org/officeDocument/2006/relationships/hyperlink" Target="https://hpe.seismic.com/Link/Content/DC3D77m7MM4TJ8CBQBJ4WDMcR3TV"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1.xml"/><Relationship Id="rId1" Type="http://schemas.openxmlformats.org/officeDocument/2006/relationships/tags" Target="../tags/tag111.xml"/><Relationship Id="rId5" Type="http://schemas.openxmlformats.org/officeDocument/2006/relationships/image" Target="../media/image5.emf"/><Relationship Id="rId4" Type="http://schemas.openxmlformats.org/officeDocument/2006/relationships/oleObject" Target="../embeddings/oleObject110.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hyperlink" Target="https://hpe.seismic.com/Link/Content/DC2fcfR3hcCf28CQ4HXDTjCP2gBB"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7.jpeg"/><Relationship Id="rId5" Type="http://schemas.openxmlformats.org/officeDocument/2006/relationships/hyperlink" Target="https://hpe.seismic.com/Link/Content/DC3Gd6X8qV2hcG9TQF4JM3HXqc4P" TargetMode="External"/><Relationship Id="rId4" Type="http://schemas.openxmlformats.org/officeDocument/2006/relationships/hyperlink" Target="https://hpe.seismic.com/Link/Content/DCmMcGDbVMV6CGQMQMW646cQWhbP"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3.xml"/><Relationship Id="rId7" Type="http://schemas.openxmlformats.org/officeDocument/2006/relationships/image" Target="../media/image19.jpeg"/><Relationship Id="rId2" Type="http://schemas.openxmlformats.org/officeDocument/2006/relationships/slideLayout" Target="../slideLayouts/slideLayout42.xml"/><Relationship Id="rId1" Type="http://schemas.openxmlformats.org/officeDocument/2006/relationships/tags" Target="../tags/tag105.xml"/><Relationship Id="rId6" Type="http://schemas.openxmlformats.org/officeDocument/2006/relationships/image" Target="../media/image5.emf"/><Relationship Id="rId5" Type="http://schemas.openxmlformats.org/officeDocument/2006/relationships/oleObject" Target="../embeddings/oleObject104.bin"/><Relationship Id="rId4" Type="http://schemas.openxmlformats.org/officeDocument/2006/relationships/image" Target="../media/image18.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png"/><Relationship Id="rId2" Type="http://schemas.openxmlformats.org/officeDocument/2006/relationships/slideLayout" Target="../slideLayouts/slideLayout42.xml"/><Relationship Id="rId1" Type="http://schemas.openxmlformats.org/officeDocument/2006/relationships/tags" Target="../tags/tag106.xml"/><Relationship Id="rId6" Type="http://schemas.openxmlformats.org/officeDocument/2006/relationships/image" Target="../media/image5.emf"/><Relationship Id="rId5" Type="http://schemas.openxmlformats.org/officeDocument/2006/relationships/oleObject" Target="../embeddings/oleObject105.bin"/><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FA113E8-1DFB-4B85-B950-4AC801C38EE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Object 5" hidden="1">
                        <a:extLst>
                          <a:ext uri="{FF2B5EF4-FFF2-40B4-BE49-F238E27FC236}">
                            <a16:creationId xmlns:a16="http://schemas.microsoft.com/office/drawing/2014/main" id="{BFA113E8-1DFB-4B85-B950-4AC801C38EE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 Placeholder">
            <a:extLst>
              <a:ext uri="{FF2B5EF4-FFF2-40B4-BE49-F238E27FC236}">
                <a16:creationId xmlns:a16="http://schemas.microsoft.com/office/drawing/2014/main" id="{F05E50B2-AB22-4A7A-83F4-EBD278039190}"/>
              </a:ext>
            </a:extLst>
          </p:cNvPr>
          <p:cNvSpPr>
            <a:spLocks noGrp="1"/>
          </p:cNvSpPr>
          <p:nvPr>
            <p:ph type="body" sz="quarter" idx="13"/>
          </p:nvPr>
        </p:nvSpPr>
        <p:spPr/>
        <p:txBody>
          <a:bodyPr/>
          <a:lstStyle/>
          <a:p>
            <a:r>
              <a:rPr lang="en-US" sz="1800"/>
              <a:t>December, </a:t>
            </a:r>
            <a:r>
              <a:rPr lang="en-US" sz="1800" dirty="0"/>
              <a:t>2023</a:t>
            </a:r>
          </a:p>
        </p:txBody>
      </p:sp>
      <p:sp>
        <p:nvSpPr>
          <p:cNvPr id="2" name="Title">
            <a:extLst>
              <a:ext uri="{FF2B5EF4-FFF2-40B4-BE49-F238E27FC236}">
                <a16:creationId xmlns:a16="http://schemas.microsoft.com/office/drawing/2014/main" id="{6D650731-F75D-4A00-8A26-A472193D371A}"/>
              </a:ext>
            </a:extLst>
          </p:cNvPr>
          <p:cNvSpPr>
            <a:spLocks noGrp="1"/>
          </p:cNvSpPr>
          <p:nvPr>
            <p:ph type="title"/>
          </p:nvPr>
        </p:nvSpPr>
        <p:spPr/>
        <p:txBody>
          <a:bodyPr vert="horz"/>
          <a:lstStyle/>
          <a:p>
            <a:r>
              <a:rPr lang="en-US" dirty="0"/>
              <a:t>Selling HPE ProLiant Gen11 Compute</a:t>
            </a:r>
            <a:endParaRPr lang="en-US" dirty="0">
              <a:latin typeface="MetricHPE" panose="020B0503030202060203" pitchFamily="34" charset="0"/>
              <a:sym typeface="MetricHPE" panose="020B0503030202060203" pitchFamily="34" charset="0"/>
            </a:endParaRPr>
          </a:p>
        </p:txBody>
      </p:sp>
      <p:sp>
        <p:nvSpPr>
          <p:cNvPr id="5" name="TextBox 4"/>
          <p:cNvSpPr txBox="1"/>
          <p:nvPr/>
        </p:nvSpPr>
        <p:spPr>
          <a:xfrm>
            <a:off x="360218" y="5157355"/>
            <a:ext cx="5735782" cy="1215736"/>
          </a:xfrm>
          <a:prstGeom prst="rect">
            <a:avLst/>
          </a:prstGeom>
          <a:noFill/>
          <a:ln w="57150">
            <a:noFill/>
            <a:miter lim="800000"/>
          </a:ln>
        </p:spPr>
        <p:txBody>
          <a:bodyPr wrap="square" lIns="90000" tIns="90000" rIns="90000" bIns="90000" rtlCol="0" anchor="ctr" anchorCtr="0">
            <a:noAutofit/>
          </a:bodyPr>
          <a:lstStyle/>
          <a:p>
            <a:pPr algn="ctr">
              <a:lnSpc>
                <a:spcPct val="90000"/>
              </a:lnSpc>
              <a:spcBef>
                <a:spcPts val="400"/>
              </a:spcBef>
            </a:pPr>
            <a:r>
              <a:rPr lang="en-US" dirty="0">
                <a:solidFill>
                  <a:schemeClr val="bg1"/>
                </a:solidFill>
              </a:rPr>
              <a:t>For more Gen11 content, including the customer presentation containing more depth on our Gen11 messaging, please check the Seismic Briefcase: </a:t>
            </a:r>
            <a:r>
              <a:rPr lang="en-US" b="1" dirty="0">
                <a:solidFill>
                  <a:schemeClr val="bg1"/>
                </a:solidFill>
                <a:hlinkClick r:id="rId6">
                  <a:extLst>
                    <a:ext uri="{A12FA001-AC4F-418D-AE19-62706E023703}">
                      <ahyp:hlinkClr xmlns:ahyp="http://schemas.microsoft.com/office/drawing/2018/hyperlinkcolor" val="tx"/>
                    </a:ext>
                  </a:extLst>
                </a:hlinkClick>
              </a:rPr>
              <a:t>HPE Next Generation Core Compute (HPE ProLiant Gen11</a:t>
            </a:r>
            <a:r>
              <a:rPr lang="en-US" b="1" dirty="0">
                <a:solidFill>
                  <a:schemeClr val="bg1"/>
                </a:solidFill>
              </a:rPr>
              <a:t>)</a:t>
            </a:r>
          </a:p>
        </p:txBody>
      </p:sp>
      <p:sp>
        <p:nvSpPr>
          <p:cNvPr id="7" name="Footer Placeholder 6">
            <a:extLst>
              <a:ext uri="{FF2B5EF4-FFF2-40B4-BE49-F238E27FC236}">
                <a16:creationId xmlns:a16="http://schemas.microsoft.com/office/drawing/2014/main" id="{6DCC4877-7568-8BCA-041F-208628F14B81}"/>
              </a:ext>
            </a:extLst>
          </p:cNvPr>
          <p:cNvSpPr>
            <a:spLocks noGrp="1"/>
          </p:cNvSpPr>
          <p:nvPr>
            <p:ph type="ftr" sz="quarter" idx="14"/>
          </p:nvPr>
        </p:nvSpPr>
        <p:spPr/>
        <p:txBody>
          <a:bodyPr/>
          <a:lstStyle/>
          <a:p>
            <a:r>
              <a:rPr lang="en-US" dirty="0">
                <a:solidFill>
                  <a:prstClr val="white"/>
                </a:solidFill>
              </a:rPr>
              <a:t>Confidential | Authorized HPE Partner Use Only</a:t>
            </a:r>
          </a:p>
        </p:txBody>
      </p:sp>
      <p:sp>
        <p:nvSpPr>
          <p:cNvPr id="9" name="Subtitle 8">
            <a:extLst>
              <a:ext uri="{FF2B5EF4-FFF2-40B4-BE49-F238E27FC236}">
                <a16:creationId xmlns:a16="http://schemas.microsoft.com/office/drawing/2014/main" id="{ED558296-92F1-DA17-CC38-F171CDFD9DA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1973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100332-3A53-143D-4BDC-EC6C8ADF43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1" y="0"/>
            <a:ext cx="5691024" cy="6858000"/>
          </a:xfrm>
          <a:prstGeom prst="rect">
            <a:avLst/>
          </a:prstGeom>
        </p:spPr>
      </p:pic>
      <p:graphicFrame>
        <p:nvGraphicFramePr>
          <p:cNvPr id="8" name="Object 7" hidden="1">
            <a:extLst>
              <a:ext uri="{FF2B5EF4-FFF2-40B4-BE49-F238E27FC236}">
                <a16:creationId xmlns:a16="http://schemas.microsoft.com/office/drawing/2014/main" id="{539DDFD7-CC76-4E02-BBB9-2B2F2BB7A3F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539DDFD7-CC76-4E02-BBB9-2B2F2BB7A3F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Content Placeholder 21">
            <a:extLst>
              <a:ext uri="{FF2B5EF4-FFF2-40B4-BE49-F238E27FC236}">
                <a16:creationId xmlns:a16="http://schemas.microsoft.com/office/drawing/2014/main" id="{54C95CE9-15A3-EA19-56D6-DD161CC0C3FF}"/>
              </a:ext>
            </a:extLst>
          </p:cNvPr>
          <p:cNvSpPr txBox="1">
            <a:spLocks/>
          </p:cNvSpPr>
          <p:nvPr/>
        </p:nvSpPr>
        <p:spPr>
          <a:xfrm>
            <a:off x="-16319" y="714440"/>
            <a:ext cx="5752224" cy="1431464"/>
          </a:xfrm>
          <a:prstGeom prst="rect">
            <a:avLst/>
          </a:prstGeom>
          <a:ln w="57150">
            <a:noFill/>
            <a:miter lim="800000"/>
          </a:ln>
        </p:spPr>
        <p:txBody>
          <a:bodyPr vert="horz" lIns="91440" tIns="91440" rIns="9144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lgn="ctr">
              <a:lnSpc>
                <a:spcPct val="80000"/>
              </a:lnSpc>
              <a:spcBef>
                <a:spcPts val="0"/>
              </a:spcBef>
              <a:buFont typeface="" panose="020B0303030202060203" pitchFamily="34" charset="0"/>
              <a:buNone/>
            </a:pPr>
            <a:r>
              <a:rPr lang="en-US" sz="40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Trusted security </a:t>
            </a:r>
          </a:p>
          <a:p>
            <a:pPr marL="0" indent="0" algn="ctr">
              <a:lnSpc>
                <a:spcPct val="80000"/>
              </a:lnSpc>
              <a:spcBef>
                <a:spcPts val="0"/>
              </a:spcBef>
              <a:buFont typeface="" panose="020B0303030202060203" pitchFamily="34" charset="0"/>
              <a:buNone/>
            </a:pPr>
            <a:r>
              <a:rPr lang="en-US" sz="40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by design</a:t>
            </a:r>
          </a:p>
        </p:txBody>
      </p:sp>
      <p:sp>
        <p:nvSpPr>
          <p:cNvPr id="19" name="Rounded Rectangle 18">
            <a:extLst>
              <a:ext uri="{FF2B5EF4-FFF2-40B4-BE49-F238E27FC236}">
                <a16:creationId xmlns:a16="http://schemas.microsoft.com/office/drawing/2014/main" id="{A840B9DE-6EAA-7946-3609-C9B4E36C090E}"/>
              </a:ext>
            </a:extLst>
          </p:cNvPr>
          <p:cNvSpPr/>
          <p:nvPr/>
        </p:nvSpPr>
        <p:spPr bwMode="ltGray">
          <a:xfrm>
            <a:off x="788229" y="2093189"/>
            <a:ext cx="4143128" cy="769155"/>
          </a:xfrm>
          <a:prstGeom prst="roundRect">
            <a:avLst>
              <a:gd name="adj" fmla="val 1332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3200" b="1">
                <a:solidFill>
                  <a:schemeClr val="bg1"/>
                </a:solidFill>
              </a:rPr>
              <a:t>Fundamental</a:t>
            </a:r>
          </a:p>
        </p:txBody>
      </p:sp>
      <p:sp>
        <p:nvSpPr>
          <p:cNvPr id="20" name="Rounded Rectangle 19">
            <a:extLst>
              <a:ext uri="{FF2B5EF4-FFF2-40B4-BE49-F238E27FC236}">
                <a16:creationId xmlns:a16="http://schemas.microsoft.com/office/drawing/2014/main" id="{F5D3E70F-0E9F-FB0C-F6C4-4EF461495A42}"/>
              </a:ext>
            </a:extLst>
          </p:cNvPr>
          <p:cNvSpPr/>
          <p:nvPr/>
        </p:nvSpPr>
        <p:spPr bwMode="ltGray">
          <a:xfrm>
            <a:off x="788229" y="3090519"/>
            <a:ext cx="4143128" cy="769155"/>
          </a:xfrm>
          <a:prstGeom prst="roundRect">
            <a:avLst>
              <a:gd name="adj" fmla="val 10724"/>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3200" b="1">
                <a:solidFill>
                  <a:schemeClr val="bg1"/>
                </a:solidFill>
              </a:rPr>
              <a:t>Uncompromising</a:t>
            </a:r>
          </a:p>
        </p:txBody>
      </p:sp>
      <p:sp>
        <p:nvSpPr>
          <p:cNvPr id="21" name="Rounded Rectangle 20">
            <a:extLst>
              <a:ext uri="{FF2B5EF4-FFF2-40B4-BE49-F238E27FC236}">
                <a16:creationId xmlns:a16="http://schemas.microsoft.com/office/drawing/2014/main" id="{F7B9CEC3-327D-32F0-B2E4-BF9EB05C91B5}"/>
              </a:ext>
            </a:extLst>
          </p:cNvPr>
          <p:cNvSpPr/>
          <p:nvPr/>
        </p:nvSpPr>
        <p:spPr bwMode="ltGray">
          <a:xfrm>
            <a:off x="788229" y="4055573"/>
            <a:ext cx="4143128" cy="769155"/>
          </a:xfrm>
          <a:prstGeom prst="roundRect">
            <a:avLst>
              <a:gd name="adj" fmla="val 13812"/>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3200" b="1">
                <a:solidFill>
                  <a:schemeClr val="bg1"/>
                </a:solidFill>
              </a:rPr>
              <a:t>Protected</a:t>
            </a:r>
          </a:p>
        </p:txBody>
      </p:sp>
      <p:sp>
        <p:nvSpPr>
          <p:cNvPr id="27" name="TextBox 26">
            <a:extLst>
              <a:ext uri="{FF2B5EF4-FFF2-40B4-BE49-F238E27FC236}">
                <a16:creationId xmlns:a16="http://schemas.microsoft.com/office/drawing/2014/main" id="{8EEEF09B-76B3-70F3-9726-C4AA8D5BEF7E}"/>
              </a:ext>
            </a:extLst>
          </p:cNvPr>
          <p:cNvSpPr txBox="1"/>
          <p:nvPr/>
        </p:nvSpPr>
        <p:spPr>
          <a:xfrm>
            <a:off x="9316278" y="-821635"/>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err="1"/>
          </a:p>
        </p:txBody>
      </p:sp>
      <p:sp>
        <p:nvSpPr>
          <p:cNvPr id="30" name="Slide Number Placeholder 22">
            <a:extLst>
              <a:ext uri="{FF2B5EF4-FFF2-40B4-BE49-F238E27FC236}">
                <a16:creationId xmlns:a16="http://schemas.microsoft.com/office/drawing/2014/main" id="{255F65EE-1B61-A4BB-01EB-366F8A508521}"/>
              </a:ext>
            </a:extLst>
          </p:cNvPr>
          <p:cNvSpPr>
            <a:spLocks noGrp="1"/>
          </p:cNvSpPr>
          <p:nvPr>
            <p:ph type="sldNum" sz="quarter" idx="11"/>
          </p:nvPr>
        </p:nvSpPr>
        <p:spPr>
          <a:xfrm>
            <a:off x="11202856" y="6301811"/>
            <a:ext cx="684344" cy="365125"/>
          </a:xfrm>
        </p:spPr>
        <p:txBody>
          <a:bodyPr/>
          <a:lstStyle/>
          <a:p>
            <a:pPr defTabSz="1088421">
              <a:buFontTx/>
              <a:buBlip>
                <a:blip r:embed="rId7"/>
              </a:buBlip>
            </a:pPr>
            <a:fld id="{104FC826-72BB-4AF1-BA01-A94F7396A7DC}" type="slidenum">
              <a:rPr lang="en-US" smtClean="0"/>
              <a:pPr defTabSz="1088421">
                <a:buFontTx/>
                <a:buBlip>
                  <a:blip r:embed="rId7"/>
                </a:buBlip>
              </a:pPr>
              <a:t>10</a:t>
            </a:fld>
            <a:endParaRPr lang="en-US"/>
          </a:p>
        </p:txBody>
      </p:sp>
      <p:sp>
        <p:nvSpPr>
          <p:cNvPr id="32" name="TextBox 31">
            <a:extLst>
              <a:ext uri="{FF2B5EF4-FFF2-40B4-BE49-F238E27FC236}">
                <a16:creationId xmlns:a16="http://schemas.microsoft.com/office/drawing/2014/main" id="{B7FF70E6-9563-3548-9E24-41F42596CCB7}"/>
              </a:ext>
            </a:extLst>
          </p:cNvPr>
          <p:cNvSpPr txBox="1"/>
          <p:nvPr/>
        </p:nvSpPr>
        <p:spPr>
          <a:xfrm>
            <a:off x="260147" y="5047279"/>
            <a:ext cx="5199292" cy="735756"/>
          </a:xfrm>
          <a:prstGeom prst="rect">
            <a:avLst/>
          </a:prstGeom>
          <a:noFill/>
          <a:ln w="57150">
            <a:noFill/>
            <a:miter lim="800000"/>
          </a:ln>
        </p:spPr>
        <p:txBody>
          <a:bodyPr wrap="square" lIns="90000" tIns="90000" rIns="90000" bIns="90000" rtlCol="0" anchor="ctr" anchorCtr="0">
            <a:spAutoFit/>
          </a:bodyPr>
          <a:lstStyle/>
          <a:p>
            <a:pPr marL="0" indent="0" algn="ctr">
              <a:lnSpc>
                <a:spcPct val="90000"/>
              </a:lnSpc>
              <a:buFont typeface="MetricHPE" panose="020B0503030202060203" pitchFamily="34" charset="0"/>
              <a:buNone/>
            </a:pPr>
            <a:r>
              <a:rPr lang="en-US" sz="2000">
                <a:solidFill>
                  <a:schemeClr val="bg1"/>
                </a:solidFill>
                <a:latin typeface="MetricHPE Light" panose="020B0303030202060203" pitchFamily="34" charset="77"/>
                <a:sym typeface="MetricHPE" panose="020B0503030202060203" pitchFamily="34" charset="0"/>
              </a:rPr>
              <a:t>Deploy with confidence and have </a:t>
            </a:r>
            <a:br>
              <a:rPr lang="en-US" sz="2000">
                <a:solidFill>
                  <a:schemeClr val="bg1"/>
                </a:solidFill>
                <a:latin typeface="MetricHPE Light" panose="020B0303030202060203" pitchFamily="34" charset="77"/>
                <a:sym typeface="MetricHPE" panose="020B0503030202060203" pitchFamily="34" charset="0"/>
              </a:rPr>
            </a:br>
            <a:r>
              <a:rPr lang="en-US" sz="2000">
                <a:solidFill>
                  <a:schemeClr val="bg1"/>
                </a:solidFill>
                <a:latin typeface="MetricHPE Light" panose="020B0303030202060203" pitchFamily="34" charset="77"/>
                <a:sym typeface="MetricHPE" panose="020B0503030202060203" pitchFamily="34" charset="0"/>
              </a:rPr>
              <a:t>peace of mind against security threats</a:t>
            </a:r>
          </a:p>
        </p:txBody>
      </p:sp>
      <p:sp>
        <p:nvSpPr>
          <p:cNvPr id="33" name="Element">
            <a:extLst>
              <a:ext uri="{FF2B5EF4-FFF2-40B4-BE49-F238E27FC236}">
                <a16:creationId xmlns:a16="http://schemas.microsoft.com/office/drawing/2014/main" id="{C00855E1-600C-35DB-42CC-AE03556C005B}"/>
              </a:ext>
            </a:extLst>
          </p:cNvPr>
          <p:cNvSpPr>
            <a:spLocks noChangeAspect="1"/>
          </p:cNvSpPr>
          <p:nvPr/>
        </p:nvSpPr>
        <p:spPr>
          <a:xfrm>
            <a:off x="477424" y="6267991"/>
            <a:ext cx="977975"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chemeClr val="bg1"/>
          </a:solidFill>
          <a:ln w="8283" cap="flat">
            <a:noFill/>
            <a:prstDash val="solid"/>
            <a:miter/>
          </a:ln>
        </p:spPr>
        <p:txBody>
          <a:bodyPr rtlCol="0" anchor="ctr"/>
          <a:lstStyle/>
          <a:p>
            <a:endParaRPr lang="en-US">
              <a:latin typeface="MetricHPE" panose="020B0503030202060203" pitchFamily="34" charset="0"/>
              <a:sym typeface="MetricHPE" panose="020B0503030202060203" pitchFamily="34" charset="0"/>
            </a:endParaRPr>
          </a:p>
        </p:txBody>
      </p:sp>
      <p:sp>
        <p:nvSpPr>
          <p:cNvPr id="15" name="Footer Placeholder 4">
            <a:extLst>
              <a:ext uri="{FF2B5EF4-FFF2-40B4-BE49-F238E27FC236}">
                <a16:creationId xmlns:a16="http://schemas.microsoft.com/office/drawing/2014/main" id="{AAFDE7C9-F58A-AEA0-853A-EC6813777457}"/>
              </a:ext>
            </a:extLst>
          </p:cNvPr>
          <p:cNvSpPr>
            <a:spLocks noGrp="1"/>
          </p:cNvSpPr>
          <p:nvPr>
            <p:ph type="ftr" sz="quarter" idx="10"/>
          </p:nvPr>
        </p:nvSpPr>
        <p:spPr>
          <a:xfrm>
            <a:off x="3721696" y="6129337"/>
            <a:ext cx="7481160" cy="411581"/>
          </a:xfrm>
        </p:spPr>
        <p:txBody>
          <a:bodyPr/>
          <a:lstStyle/>
          <a:p>
            <a:r>
              <a:rPr lang="en-US"/>
              <a:t>Confidential | Authorized HPE Partner Use Only</a:t>
            </a:r>
          </a:p>
        </p:txBody>
      </p:sp>
      <p:sp>
        <p:nvSpPr>
          <p:cNvPr id="4" name="Rectangle 3">
            <a:extLst>
              <a:ext uri="{FF2B5EF4-FFF2-40B4-BE49-F238E27FC236}">
                <a16:creationId xmlns:a16="http://schemas.microsoft.com/office/drawing/2014/main" id="{FBB3E0A9-41FF-215E-ADA2-0ED9BD560248}"/>
              </a:ext>
            </a:extLst>
          </p:cNvPr>
          <p:cNvSpPr/>
          <p:nvPr/>
        </p:nvSpPr>
        <p:spPr bwMode="ltGray">
          <a:xfrm>
            <a:off x="6699583" y="3598135"/>
            <a:ext cx="2286000" cy="118872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algn="ctr">
              <a:lnSpc>
                <a:spcPct val="107000"/>
              </a:lnSpc>
              <a:spcBef>
                <a:spcPts val="0"/>
              </a:spcBef>
              <a:spcAft>
                <a:spcPts val="0"/>
              </a:spcAft>
            </a:pPr>
            <a:r>
              <a:rPr lang="en-US" sz="1400" b="1">
                <a:solidFill>
                  <a:srgbClr val="000000"/>
                </a:solidFill>
                <a:effectLst/>
                <a:latin typeface="+mj-lt"/>
                <a:ea typeface="Calibri" panose="020F0502020204030204" pitchFamily="34" charset="0"/>
                <a:cs typeface="Times New Roman" panose="02020603050405020304" pitchFamily="18" charset="0"/>
              </a:rPr>
              <a:t>What are your IT security priorities?</a:t>
            </a:r>
            <a:endParaRPr lang="en-GB" sz="1400">
              <a:effectLst/>
              <a:latin typeface="+mj-lt"/>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3F453971-9DDF-A3CC-8DDB-8EC1FE017E2C}"/>
              </a:ext>
            </a:extLst>
          </p:cNvPr>
          <p:cNvSpPr/>
          <p:nvPr/>
        </p:nvSpPr>
        <p:spPr bwMode="ltGray">
          <a:xfrm>
            <a:off x="6699583" y="4943738"/>
            <a:ext cx="2286000" cy="118872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algn="ctr">
              <a:lnSpc>
                <a:spcPct val="107000"/>
              </a:lnSpc>
              <a:spcBef>
                <a:spcPts val="0"/>
              </a:spcBef>
              <a:spcAft>
                <a:spcPts val="0"/>
              </a:spcAft>
            </a:pPr>
            <a:r>
              <a:rPr lang="en-US" sz="1400" b="1">
                <a:solidFill>
                  <a:schemeClr val="tx1"/>
                </a:solidFill>
                <a:effectLst/>
                <a:latin typeface="+mj-lt"/>
                <a:ea typeface="Calibri" panose="020F0502020204030204" pitchFamily="34" charset="0"/>
                <a:cs typeface="Times New Roman" panose="02020603050405020304" pitchFamily="18" charset="0"/>
              </a:rPr>
              <a:t>How is your current infrastructure protecting you from cyberattacks? </a:t>
            </a:r>
            <a:endParaRPr lang="en-US" sz="1400">
              <a:solidFill>
                <a:schemeClr val="tx1"/>
              </a:solidFill>
              <a:effectLst/>
              <a:latin typeface="+mj-lt"/>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15A7C235-D1DC-B0B1-C7A0-ABAC8686A097}"/>
              </a:ext>
            </a:extLst>
          </p:cNvPr>
          <p:cNvSpPr/>
          <p:nvPr/>
        </p:nvSpPr>
        <p:spPr bwMode="ltGray">
          <a:xfrm>
            <a:off x="9147537" y="3598135"/>
            <a:ext cx="2286000" cy="118872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algn="ctr">
              <a:lnSpc>
                <a:spcPct val="107000"/>
              </a:lnSpc>
              <a:spcBef>
                <a:spcPts val="0"/>
              </a:spcBef>
              <a:spcAft>
                <a:spcPts val="0"/>
              </a:spcAft>
            </a:pPr>
            <a:r>
              <a:rPr lang="en-US" sz="1400" b="1">
                <a:solidFill>
                  <a:schemeClr val="tx1"/>
                </a:solidFill>
                <a:effectLst/>
                <a:latin typeface="+mj-lt"/>
                <a:ea typeface="Calibri" panose="020F0502020204030204" pitchFamily="34" charset="0"/>
                <a:cs typeface="Times New Roman" panose="02020603050405020304" pitchFamily="18" charset="0"/>
              </a:rPr>
              <a:t>Where does your chain of trust begin in your current infrastructure solution building?</a:t>
            </a:r>
            <a:endParaRPr lang="en-GB" sz="1400">
              <a:solidFill>
                <a:schemeClr val="tx1"/>
              </a:solidFill>
              <a:effectLst/>
              <a:latin typeface="+mj-lt"/>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AFD9A9F9-8DA1-BC6D-FF3B-BF6FE70F1112}"/>
              </a:ext>
            </a:extLst>
          </p:cNvPr>
          <p:cNvSpPr/>
          <p:nvPr/>
        </p:nvSpPr>
        <p:spPr bwMode="ltGray">
          <a:xfrm>
            <a:off x="9147537" y="4943738"/>
            <a:ext cx="2286000" cy="118872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algn="ctr">
              <a:lnSpc>
                <a:spcPct val="107000"/>
              </a:lnSpc>
              <a:spcBef>
                <a:spcPts val="0"/>
              </a:spcBef>
              <a:spcAft>
                <a:spcPts val="0"/>
              </a:spcAft>
            </a:pPr>
            <a:r>
              <a:rPr lang="en-US" sz="1400" b="1">
                <a:solidFill>
                  <a:srgbClr val="000000"/>
                </a:solidFill>
                <a:effectLst/>
                <a:latin typeface="+mj-lt"/>
                <a:ea typeface="Calibri" panose="020F0502020204030204" pitchFamily="34" charset="0"/>
                <a:cs typeface="Times New Roman" panose="02020603050405020304" pitchFamily="18" charset="0"/>
              </a:rPr>
              <a:t>What security measures do you take to secure you hardware and server infrastructure?</a:t>
            </a:r>
            <a:endParaRPr lang="en-GB" sz="1400">
              <a:effectLst/>
              <a:latin typeface="+mj-lt"/>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B8E957C-CBD3-380C-FD6A-33A1179F7F82}"/>
              </a:ext>
            </a:extLst>
          </p:cNvPr>
          <p:cNvSpPr/>
          <p:nvPr/>
        </p:nvSpPr>
        <p:spPr bwMode="ltGray">
          <a:xfrm>
            <a:off x="6233674" y="3198629"/>
            <a:ext cx="5486400" cy="274320"/>
          </a:xfrm>
          <a:prstGeom prst="rect">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algn="ctr">
              <a:lnSpc>
                <a:spcPct val="107000"/>
              </a:lnSpc>
              <a:spcBef>
                <a:spcPts val="0"/>
              </a:spcBef>
              <a:spcAft>
                <a:spcPts val="0"/>
              </a:spcAft>
            </a:pPr>
            <a:r>
              <a:rPr lang="en-US" b="1">
                <a:solidFill>
                  <a:schemeClr val="tx1"/>
                </a:solidFill>
                <a:latin typeface="+mj-lt"/>
                <a:ea typeface="Calibri" panose="020F0502020204030204" pitchFamily="34" charset="0"/>
                <a:cs typeface="Times New Roman" panose="02020603050405020304" pitchFamily="18" charset="0"/>
              </a:rPr>
              <a:t>Discovery Questions</a:t>
            </a:r>
            <a:endParaRPr lang="en-GB">
              <a:solidFill>
                <a:schemeClr val="tx1"/>
              </a:solidFill>
              <a:effectLst/>
              <a:latin typeface="+mj-lt"/>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BCBD2C39-ECFD-79A7-B4AE-E68AC9706603}"/>
              </a:ext>
            </a:extLst>
          </p:cNvPr>
          <p:cNvSpPr txBox="1"/>
          <p:nvPr/>
        </p:nvSpPr>
        <p:spPr>
          <a:xfrm>
            <a:off x="5905499" y="465384"/>
            <a:ext cx="6096001" cy="2478365"/>
          </a:xfrm>
          <a:prstGeom prst="rect">
            <a:avLst/>
          </a:prstGeom>
          <a:noFill/>
          <a:ln w="57150">
            <a:noFill/>
            <a:miter lim="800000"/>
          </a:ln>
        </p:spPr>
        <p:txBody>
          <a:bodyPr wrap="square" lIns="90000" tIns="90000" rIns="90000" bIns="90000" rtlCol="0" anchor="t" anchorCtr="0">
            <a:noAutofit/>
          </a:bodyPr>
          <a:lstStyle/>
          <a:p>
            <a:pPr algn="ctr"/>
            <a:r>
              <a:rPr lang="en-US" sz="1400" b="1" i="0" strike="noStrike" baseline="0">
                <a:solidFill>
                  <a:srgbClr val="000000"/>
                </a:solidFill>
                <a:latin typeface="MetricHPE" panose="020B0503030202060203" pitchFamily="34" charset="0"/>
              </a:rPr>
              <a:t>Engineered with a fundamental security approach </a:t>
            </a:r>
            <a:endParaRPr lang="en-US" sz="1400" b="1" i="0" u="sng" strike="noStrike" baseline="0">
              <a:solidFill>
                <a:srgbClr val="000000"/>
              </a:solidFill>
              <a:latin typeface="MetricHPE" panose="020B0503030202060203" pitchFamily="34" charset="0"/>
            </a:endParaRPr>
          </a:p>
          <a:p>
            <a:pPr marL="285750" indent="-285750">
              <a:buFont typeface="Arial" panose="020B0604020202020204" pitchFamily="34" charset="0"/>
              <a:buChar char="•"/>
            </a:pPr>
            <a:r>
              <a:rPr lang="en-US" sz="1400" b="1">
                <a:solidFill>
                  <a:srgbClr val="000000"/>
                </a:solidFill>
                <a:latin typeface="MetricHPE Light" panose="020B0303030202060203" pitchFamily="34" charset="0"/>
              </a:rPr>
              <a:t>D</a:t>
            </a:r>
            <a:r>
              <a:rPr lang="en-US" sz="1400" b="1" i="0" u="none" strike="noStrike" baseline="0">
                <a:solidFill>
                  <a:srgbClr val="000000"/>
                </a:solidFill>
                <a:latin typeface="MetricHPE Light" panose="020B0303030202060203" pitchFamily="34" charset="0"/>
              </a:rPr>
              <a:t>efend against increasingly complex threats</a:t>
            </a:r>
          </a:p>
          <a:p>
            <a:pPr marL="285750" indent="-285750">
              <a:buFont typeface="Arial" panose="020B0604020202020204" pitchFamily="34" charset="0"/>
              <a:buChar char="•"/>
            </a:pPr>
            <a:r>
              <a:rPr lang="en-US" sz="1400" b="1" i="0" u="none" strike="noStrike" baseline="0">
                <a:solidFill>
                  <a:srgbClr val="000000"/>
                </a:solidFill>
                <a:latin typeface="MetricHPE Light" panose="020B0303030202060203" pitchFamily="34" charset="0"/>
              </a:rPr>
              <a:t>Protect infrastructure, workloads, and data from threats to hardware, and risks from third-party software</a:t>
            </a:r>
          </a:p>
          <a:p>
            <a:pPr marL="285750" indent="-285750">
              <a:buFont typeface="Arial" panose="020B0604020202020204" pitchFamily="34" charset="0"/>
              <a:buChar char="•"/>
            </a:pPr>
            <a:r>
              <a:rPr lang="en-US" sz="1400" b="1" i="0" u="none" strike="noStrike" baseline="0">
                <a:solidFill>
                  <a:srgbClr val="000000"/>
                </a:solidFill>
                <a:latin typeface="MetricHPE Light" panose="020B0303030202060203" pitchFamily="34" charset="0"/>
              </a:rPr>
              <a:t>Built with a trusted edge-to-cloud security posture built on an HPE compute core hardened through a proven, zero-trust approach to security</a:t>
            </a:r>
          </a:p>
          <a:p>
            <a:pPr marL="285750" indent="-285750">
              <a:buFont typeface="Arial" panose="020B0604020202020204" pitchFamily="34" charset="0"/>
              <a:buChar char="•"/>
            </a:pPr>
            <a:r>
              <a:rPr lang="en-US" sz="1400" b="1">
                <a:solidFill>
                  <a:srgbClr val="000000"/>
                </a:solidFill>
                <a:latin typeface="MetricHPE Light" panose="020B0303030202060203" pitchFamily="34" charset="0"/>
              </a:rPr>
              <a:t>Extending protection to partner ecosystem</a:t>
            </a:r>
          </a:p>
          <a:p>
            <a:pPr marL="285750" indent="-285750">
              <a:buFont typeface="Arial" panose="020B0604020202020204" pitchFamily="34" charset="0"/>
              <a:buChar char="•"/>
            </a:pPr>
            <a:r>
              <a:rPr lang="en-US" sz="1400" b="1">
                <a:solidFill>
                  <a:srgbClr val="000000"/>
                </a:solidFill>
                <a:latin typeface="MetricHPE Light" panose="020B0303030202060203" pitchFamily="34" charset="0"/>
              </a:rPr>
              <a:t>Expanding trusted supply chain security</a:t>
            </a:r>
          </a:p>
          <a:p>
            <a:endParaRPr lang="en-US" sz="1400" b="1">
              <a:solidFill>
                <a:srgbClr val="000000"/>
              </a:solidFill>
              <a:latin typeface="MetricHPE" panose="020B0503030202060203" pitchFamily="34" charset="0"/>
            </a:endParaRPr>
          </a:p>
          <a:p>
            <a:r>
              <a:rPr lang="en-US" sz="1400" b="1">
                <a:solidFill>
                  <a:srgbClr val="000000"/>
                </a:solidFill>
                <a:latin typeface="MetricHPE" panose="020B0503030202060203" pitchFamily="34" charset="0"/>
              </a:rPr>
              <a:t>Key competitive differentiators</a:t>
            </a:r>
          </a:p>
          <a:p>
            <a:r>
              <a:rPr lang="en-US" sz="1400">
                <a:solidFill>
                  <a:srgbClr val="000000"/>
                </a:solidFill>
                <a:latin typeface="MetricHPE" panose="020B0503030202060203" pitchFamily="34" charset="0"/>
              </a:rPr>
              <a:t>HPE security starts at the silicon level and extends secure supply chain to more countries than competitors. </a:t>
            </a:r>
            <a:br>
              <a:rPr lang="en-US" sz="1400" b="1">
                <a:solidFill>
                  <a:srgbClr val="000000"/>
                </a:solidFill>
                <a:latin typeface="MetricHPE Light" panose="020B0303030202060203" pitchFamily="34" charset="0"/>
              </a:rPr>
            </a:br>
            <a:endParaRPr lang="en-US" sz="1400" b="1">
              <a:solidFill>
                <a:srgbClr val="000000"/>
              </a:solidFill>
              <a:latin typeface="MetricHPE Light" panose="020B0303030202060203" pitchFamily="34" charset="0"/>
            </a:endParaRPr>
          </a:p>
          <a:p>
            <a:pPr marL="742950" lvl="1" indent="-285750">
              <a:buFont typeface="Arial" panose="020B0604020202020204" pitchFamily="34" charset="0"/>
              <a:buChar char="•"/>
            </a:pPr>
            <a:endParaRPr lang="en-US" sz="1400" b="1">
              <a:latin typeface="MetricHPE Light" panose="020B0303030202060203" pitchFamily="34" charset="0"/>
            </a:endParaRPr>
          </a:p>
          <a:p>
            <a:endParaRPr lang="en-US" sz="1400" b="1" i="0" u="none" strike="noStrike" baseline="0">
              <a:solidFill>
                <a:srgbClr val="000000"/>
              </a:solidFill>
              <a:latin typeface="MetricHPE Light" panose="020B0303030202060203" pitchFamily="34" charset="0"/>
            </a:endParaRPr>
          </a:p>
          <a:p>
            <a:endParaRPr lang="en-US" sz="1400" b="1" i="0" u="none" strike="noStrike" baseline="0">
              <a:solidFill>
                <a:srgbClr val="000000"/>
              </a:solidFill>
              <a:latin typeface="MetricHPE Light" panose="020B0303030202060203" pitchFamily="34" charset="0"/>
            </a:endParaRPr>
          </a:p>
        </p:txBody>
      </p:sp>
      <p:sp>
        <p:nvSpPr>
          <p:cNvPr id="22" name="Rectangle 21">
            <a:extLst>
              <a:ext uri="{FF2B5EF4-FFF2-40B4-BE49-F238E27FC236}">
                <a16:creationId xmlns:a16="http://schemas.microsoft.com/office/drawing/2014/main" id="{51E5DE90-4DA2-3620-F814-9FC892A2B070}"/>
              </a:ext>
            </a:extLst>
          </p:cNvPr>
          <p:cNvSpPr/>
          <p:nvPr/>
        </p:nvSpPr>
        <p:spPr bwMode="ltGray">
          <a:xfrm>
            <a:off x="6233674" y="191064"/>
            <a:ext cx="5486400" cy="274320"/>
          </a:xfrm>
          <a:prstGeom prst="rect">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107000"/>
              </a:lnSpc>
            </a:pPr>
            <a:r>
              <a:rPr lang="en-US" b="1">
                <a:solidFill>
                  <a:schemeClr val="tx1"/>
                </a:solidFill>
                <a:latin typeface="+mj-lt"/>
                <a:cs typeface="Times New Roman" panose="02020603050405020304" pitchFamily="18" charset="0"/>
              </a:rPr>
              <a:t>Value Prop</a:t>
            </a:r>
            <a:endParaRPr lang="en-GB" b="1">
              <a:solidFill>
                <a:schemeClr val="tx1"/>
              </a:solidFill>
              <a:latin typeface="+mj-lt"/>
              <a:cs typeface="Times New Roman" panose="02020603050405020304" pitchFamily="18" charset="0"/>
            </a:endParaRPr>
          </a:p>
        </p:txBody>
      </p:sp>
      <p:sp>
        <p:nvSpPr>
          <p:cNvPr id="24" name="TextBox 23">
            <a:extLst>
              <a:ext uri="{FF2B5EF4-FFF2-40B4-BE49-F238E27FC236}">
                <a16:creationId xmlns:a16="http://schemas.microsoft.com/office/drawing/2014/main" id="{0B3729EC-687D-D562-3AAB-982AF5239723}"/>
              </a:ext>
            </a:extLst>
          </p:cNvPr>
          <p:cNvSpPr txBox="1"/>
          <p:nvPr/>
        </p:nvSpPr>
        <p:spPr>
          <a:xfrm>
            <a:off x="1519049" y="5928660"/>
            <a:ext cx="5012944" cy="680356"/>
          </a:xfrm>
          <a:prstGeom prst="rect">
            <a:avLst/>
          </a:prstGeom>
          <a:solidFill>
            <a:schemeClr val="accent2"/>
          </a:solidFill>
          <a:ln w="57150">
            <a:noFill/>
            <a:miter lim="800000"/>
          </a:ln>
        </p:spPr>
        <p:txBody>
          <a:bodyPr wrap="square" lIns="90000" tIns="90000" rIns="90000" bIns="90000" rtlCol="0" anchor="ctr" anchorCtr="0">
            <a:sp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800" b="1" i="0" u="none" strike="noStrike" kern="1200" cap="none" spc="0" normalizeH="0" baseline="0" noProof="0">
                <a:ln>
                  <a:noFill/>
                </a:ln>
                <a:solidFill>
                  <a:prstClr val="black"/>
                </a:solidFill>
                <a:effectLst/>
                <a:uLnTx/>
                <a:uFillTx/>
                <a:latin typeface="MetricHPE"/>
                <a:ea typeface="+mn-ea"/>
                <a:cs typeface="+mn-cs"/>
              </a:rPr>
              <a:t>Selling tip:</a:t>
            </a:r>
            <a:r>
              <a:rPr kumimoji="0" lang="en-US" sz="1800" b="0" i="0" u="none" strike="noStrike" kern="1200" cap="none" spc="0" normalizeH="0" baseline="0" noProof="0">
                <a:ln>
                  <a:noFill/>
                </a:ln>
                <a:solidFill>
                  <a:prstClr val="black"/>
                </a:solidFill>
                <a:effectLst/>
                <a:uLnTx/>
                <a:uFillTx/>
                <a:latin typeface="MetricHPE"/>
                <a:ea typeface="+mn-ea"/>
                <a:cs typeface="+mn-cs"/>
              </a:rPr>
              <a:t> Use these discovery questions to connect HPE ProLiant Gen11 value to your customer’s needs</a:t>
            </a:r>
            <a:endParaRPr kumimoji="0" lang="en-GB" sz="1800" b="0" i="0" u="none" strike="noStrike" kern="1200" cap="none" spc="0" normalizeH="0" baseline="0" noProof="0">
              <a:ln>
                <a:noFill/>
              </a:ln>
              <a:solidFill>
                <a:prstClr val="black"/>
              </a:solidFill>
              <a:effectLst/>
              <a:uLnTx/>
              <a:uFillTx/>
              <a:latin typeface="MetricHPE"/>
              <a:ea typeface="+mn-ea"/>
              <a:cs typeface="+mn-cs"/>
            </a:endParaRPr>
          </a:p>
        </p:txBody>
      </p:sp>
    </p:spTree>
    <p:extLst>
      <p:ext uri="{BB962C8B-B14F-4D97-AF65-F5344CB8AC3E}">
        <p14:creationId xmlns:p14="http://schemas.microsoft.com/office/powerpoint/2010/main" val="105714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7753FE-160B-31A6-9062-3D68E9C9E817}"/>
              </a:ext>
            </a:extLst>
          </p:cNvPr>
          <p:cNvSpPr/>
          <p:nvPr/>
        </p:nvSpPr>
        <p:spPr bwMode="ltGray">
          <a:xfrm>
            <a:off x="5705305" y="0"/>
            <a:ext cx="6486695"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1A868884-2315-D709-4B5F-F3A705D0DBC5}"/>
              </a:ext>
            </a:extLst>
          </p:cNvPr>
          <p:cNvSpPr txBox="1"/>
          <p:nvPr/>
        </p:nvSpPr>
        <p:spPr>
          <a:xfrm>
            <a:off x="5981770" y="487577"/>
            <a:ext cx="5905429" cy="2374440"/>
          </a:xfrm>
          <a:prstGeom prst="rect">
            <a:avLst/>
          </a:prstGeom>
          <a:noFill/>
          <a:ln w="57150">
            <a:noFill/>
            <a:miter lim="800000"/>
          </a:ln>
        </p:spPr>
        <p:txBody>
          <a:bodyPr wrap="square" lIns="90000" tIns="90000" rIns="90000" bIns="90000" rtlCol="0" anchor="t" anchorCtr="0">
            <a:noAutofit/>
          </a:bodyPr>
          <a:lstStyle/>
          <a:p>
            <a:pPr algn="ctr"/>
            <a:r>
              <a:rPr lang="en-US" sz="1400" b="1" i="0" strike="noStrike" baseline="0" dirty="0">
                <a:solidFill>
                  <a:srgbClr val="000000"/>
                </a:solidFill>
                <a:latin typeface="MetricHPE" panose="020B0503030202060203" pitchFamily="34" charset="0"/>
              </a:rPr>
              <a:t>Performance to accelerate any workload from the data center to the edge</a:t>
            </a:r>
          </a:p>
          <a:p>
            <a:pPr marL="285750" indent="-285750">
              <a:buFont typeface="Arial" panose="020B0604020202020204" pitchFamily="34" charset="0"/>
              <a:buChar char="•"/>
            </a:pPr>
            <a:r>
              <a:rPr lang="en-US" sz="1400" b="1" i="0" u="none" strike="noStrike" baseline="0" dirty="0">
                <a:solidFill>
                  <a:srgbClr val="000000"/>
                </a:solidFill>
                <a:latin typeface="MetricHPE Light" panose="020B0303030202060203" pitchFamily="34" charset="0"/>
              </a:rPr>
              <a:t>Deploy seamlessly with an open architecture</a:t>
            </a:r>
          </a:p>
          <a:p>
            <a:pPr marL="285750" indent="-285750">
              <a:buFont typeface="Arial" panose="020B0604020202020204" pitchFamily="34" charset="0"/>
              <a:buChar char="•"/>
            </a:pPr>
            <a:r>
              <a:rPr lang="en-US" sz="1400" b="1" dirty="0">
                <a:solidFill>
                  <a:srgbClr val="000000"/>
                </a:solidFill>
                <a:latin typeface="MetricHPE Light" panose="020B0303030202060203" pitchFamily="34" charset="0"/>
              </a:rPr>
              <a:t>Achieve</a:t>
            </a:r>
            <a:r>
              <a:rPr lang="en-US" sz="1400" b="1" i="0" u="none" strike="noStrike" baseline="0" dirty="0">
                <a:solidFill>
                  <a:srgbClr val="000000"/>
                </a:solidFill>
                <a:latin typeface="MetricHPE Light" panose="020B0303030202060203" pitchFamily="34" charset="0"/>
              </a:rPr>
              <a:t> optimal performance for demanding applications requiring the most advanced graphics and data acceleration</a:t>
            </a:r>
          </a:p>
          <a:p>
            <a:pPr marL="285750" indent="-285750">
              <a:buFont typeface="Arial" panose="020B0604020202020204" pitchFamily="34" charset="0"/>
              <a:buChar char="•"/>
            </a:pPr>
            <a:r>
              <a:rPr lang="en-US" sz="1400" b="1" i="0" u="none" strike="noStrike" baseline="0" dirty="0">
                <a:solidFill>
                  <a:srgbClr val="000000"/>
                </a:solidFill>
                <a:latin typeface="MetricHPE Light" panose="020B0303030202060203" pitchFamily="34" charset="0"/>
              </a:rPr>
              <a:t>Achieve efficiencies and performance economics to supercharge your apps and accelerate innovation everywhere your data lives</a:t>
            </a:r>
          </a:p>
          <a:p>
            <a:pPr marL="742950" lvl="1" indent="-285750">
              <a:buFont typeface="Arial" panose="020B0604020202020204" pitchFamily="34" charset="0"/>
              <a:buChar char="•"/>
            </a:pPr>
            <a:r>
              <a:rPr lang="en-US" sz="1400" b="1" dirty="0">
                <a:solidFill>
                  <a:srgbClr val="000000"/>
                </a:solidFill>
                <a:latin typeface="MetricHPE Light" panose="020B0303030202060203" pitchFamily="34" charset="0"/>
              </a:rPr>
              <a:t>Up to </a:t>
            </a:r>
            <a:r>
              <a:rPr lang="en-US" sz="1400" b="1" dirty="0">
                <a:solidFill>
                  <a:srgbClr val="000000"/>
                </a:solidFill>
                <a:latin typeface="MetricHPE" panose="020B0503030202060203" pitchFamily="34" charset="0"/>
              </a:rPr>
              <a:t>90% better price/performance</a:t>
            </a:r>
            <a:r>
              <a:rPr lang="en-US" sz="1400" b="1" baseline="30000" dirty="0">
                <a:solidFill>
                  <a:srgbClr val="000000"/>
                </a:solidFill>
                <a:latin typeface="MetricHPE Light" panose="020B0303030202060203" pitchFamily="34" charset="0"/>
              </a:rPr>
              <a:t>1</a:t>
            </a:r>
            <a:r>
              <a:rPr lang="en-US" sz="1400" b="1" dirty="0">
                <a:solidFill>
                  <a:srgbClr val="000000"/>
                </a:solidFill>
                <a:latin typeface="MetricHPE Light" panose="020B0303030202060203" pitchFamily="34" charset="0"/>
              </a:rPr>
              <a:t> compared to Gen10/Gen10 Plus</a:t>
            </a:r>
          </a:p>
          <a:p>
            <a:pPr marL="742950" lvl="1" indent="-285750">
              <a:buFont typeface="Arial" panose="020B0604020202020204" pitchFamily="34" charset="0"/>
              <a:buChar char="•"/>
            </a:pPr>
            <a:r>
              <a:rPr lang="en-US" sz="1400" b="1" dirty="0">
                <a:solidFill>
                  <a:srgbClr val="000000"/>
                </a:solidFill>
                <a:latin typeface="MetricHPE Light" panose="020B0303030202060203" pitchFamily="34" charset="0"/>
              </a:rPr>
              <a:t>Up to </a:t>
            </a:r>
            <a:r>
              <a:rPr lang="en-US" sz="1400" b="1" dirty="0">
                <a:solidFill>
                  <a:srgbClr val="000000"/>
                </a:solidFill>
                <a:latin typeface="MetricHPE" panose="020B0503030202060203" pitchFamily="34" charset="0"/>
              </a:rPr>
              <a:t>43% reclaimed rack space</a:t>
            </a:r>
            <a:r>
              <a:rPr lang="en-US" sz="1400" b="1" baseline="30000" dirty="0">
                <a:solidFill>
                  <a:srgbClr val="000000"/>
                </a:solidFill>
                <a:latin typeface="MetricHPE Light" panose="020B0303030202060203" pitchFamily="34" charset="0"/>
              </a:rPr>
              <a:t>2</a:t>
            </a:r>
            <a:r>
              <a:rPr lang="en-US" sz="1400" b="1" dirty="0">
                <a:solidFill>
                  <a:srgbClr val="000000"/>
                </a:solidFill>
                <a:latin typeface="MetricHPE Light" panose="020B0303030202060203" pitchFamily="34" charset="0"/>
              </a:rPr>
              <a:t> compared to Gen10</a:t>
            </a:r>
          </a:p>
          <a:p>
            <a:pPr marL="742950" lvl="1" indent="-285750">
              <a:buFont typeface="Arial" panose="020B0604020202020204" pitchFamily="34" charset="0"/>
              <a:buChar char="•"/>
            </a:pPr>
            <a:r>
              <a:rPr lang="en-US" sz="1400" b="1" i="0" u="none" strike="noStrike" baseline="0" dirty="0">
                <a:solidFill>
                  <a:srgbClr val="000000"/>
                </a:solidFill>
                <a:latin typeface="MetricHPE Light" panose="020B0303030202060203" pitchFamily="34" charset="0"/>
              </a:rPr>
              <a:t>Up to </a:t>
            </a:r>
            <a:r>
              <a:rPr lang="en-US" sz="1400" b="1" i="0" u="none" strike="noStrike" baseline="0" dirty="0">
                <a:solidFill>
                  <a:srgbClr val="000000"/>
                </a:solidFill>
                <a:latin typeface="MetricHPE" panose="020B0503030202060203" pitchFamily="34" charset="0"/>
              </a:rPr>
              <a:t>8:1 consolidation ratio</a:t>
            </a:r>
            <a:r>
              <a:rPr lang="en-US" sz="1400" b="1" i="0" u="none" strike="noStrike" baseline="30000" dirty="0">
                <a:solidFill>
                  <a:srgbClr val="000000"/>
                </a:solidFill>
                <a:latin typeface="MetricHPE Light" panose="020B0303030202060203" pitchFamily="34" charset="0"/>
              </a:rPr>
              <a:t>3</a:t>
            </a:r>
            <a:r>
              <a:rPr lang="en-US" sz="1400" b="1" i="0" u="none" strike="noStrike" baseline="0" dirty="0">
                <a:solidFill>
                  <a:srgbClr val="000000"/>
                </a:solidFill>
                <a:latin typeface="MetricHPE Light" panose="020B0303030202060203" pitchFamily="34" charset="0"/>
              </a:rPr>
              <a:t> Gen9 to Gen11 generating </a:t>
            </a:r>
            <a:br>
              <a:rPr lang="en-US" sz="1400" b="1" i="0" u="none" strike="noStrike" baseline="0" dirty="0">
                <a:solidFill>
                  <a:srgbClr val="000000"/>
                </a:solidFill>
                <a:latin typeface="MetricHPE Light" panose="020B0303030202060203" pitchFamily="34" charset="0"/>
              </a:rPr>
            </a:br>
            <a:r>
              <a:rPr lang="en-US" sz="1400" b="1" i="0" u="none" strike="noStrike" baseline="0" dirty="0">
                <a:solidFill>
                  <a:srgbClr val="000000"/>
                </a:solidFill>
                <a:latin typeface="MetricHPE" panose="020B0503030202060203" pitchFamily="34" charset="0"/>
              </a:rPr>
              <a:t>65% power savings</a:t>
            </a:r>
            <a:r>
              <a:rPr lang="en-US" sz="1400" b="1" i="0" u="none" strike="noStrike" baseline="0" dirty="0">
                <a:solidFill>
                  <a:srgbClr val="000000"/>
                </a:solidFill>
                <a:latin typeface="MetricHPE Light" panose="020B0303030202060203" pitchFamily="34" charset="0"/>
              </a:rPr>
              <a:t> per year after Gen9 to Gen11 consolidation</a:t>
            </a:r>
            <a:r>
              <a:rPr lang="en-US" sz="1400" b="1" i="0" u="none" strike="noStrike" baseline="30000" dirty="0">
                <a:solidFill>
                  <a:srgbClr val="000000"/>
                </a:solidFill>
                <a:latin typeface="MetricHPE Light" panose="020B0303030202060203" pitchFamily="34" charset="0"/>
              </a:rPr>
              <a:t>4</a:t>
            </a:r>
          </a:p>
          <a:p>
            <a:pPr marL="742950" lvl="1" indent="-285750">
              <a:buFont typeface="Arial" panose="020B0604020202020204" pitchFamily="34" charset="0"/>
              <a:buChar char="•"/>
            </a:pPr>
            <a:r>
              <a:rPr lang="en-US" sz="1400" b="1" dirty="0">
                <a:solidFill>
                  <a:srgbClr val="000000"/>
                </a:solidFill>
                <a:latin typeface="MetricHPE Light" panose="020B0303030202060203" pitchFamily="34" charset="0"/>
              </a:rPr>
              <a:t>6x better performance/Watt Gen11 vs. Gen8</a:t>
            </a:r>
            <a:r>
              <a:rPr lang="en-US" sz="1400" b="1" baseline="30000" dirty="0">
                <a:solidFill>
                  <a:srgbClr val="000000"/>
                </a:solidFill>
                <a:latin typeface="MetricHPE Light" panose="020B0303030202060203" pitchFamily="34" charset="0"/>
              </a:rPr>
              <a:t>5</a:t>
            </a:r>
            <a:endParaRPr lang="en-US" sz="1400" b="1" i="0" u="none" strike="noStrike" baseline="30000" dirty="0">
              <a:solidFill>
                <a:srgbClr val="000000"/>
              </a:solidFill>
              <a:latin typeface="MetricHPE Light" panose="020B0303030202060203" pitchFamily="34" charset="0"/>
            </a:endParaRPr>
          </a:p>
          <a:p>
            <a:endParaRPr lang="en-US" sz="1400" b="1" i="0" u="none" strike="noStrike" baseline="0" dirty="0">
              <a:solidFill>
                <a:srgbClr val="000000"/>
              </a:solidFill>
              <a:latin typeface="MetricHPE Light" panose="020B0303030202060203" pitchFamily="34" charset="0"/>
            </a:endParaRPr>
          </a:p>
          <a:p>
            <a:endParaRPr lang="en-US" sz="1400" b="1" i="0" u="none" strike="noStrike" baseline="0" dirty="0">
              <a:solidFill>
                <a:srgbClr val="000000"/>
              </a:solidFill>
              <a:latin typeface="MetricHPE Light" panose="020B0303030202060203" pitchFamily="34" charset="0"/>
            </a:endParaRPr>
          </a:p>
        </p:txBody>
      </p:sp>
      <p:graphicFrame>
        <p:nvGraphicFramePr>
          <p:cNvPr id="8" name="Object 7" hidden="1">
            <a:extLst>
              <a:ext uri="{FF2B5EF4-FFF2-40B4-BE49-F238E27FC236}">
                <a16:creationId xmlns:a16="http://schemas.microsoft.com/office/drawing/2014/main" id="{BD1ED998-0321-4D11-B374-7B67BFCCE9B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BD1ED998-0321-4D11-B374-7B67BFCCE9B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1" name="Content Placeholder 21">
            <a:extLst>
              <a:ext uri="{FF2B5EF4-FFF2-40B4-BE49-F238E27FC236}">
                <a16:creationId xmlns:a16="http://schemas.microsoft.com/office/drawing/2014/main" id="{61B0F2BF-C7B9-11EC-78C5-2A56AD8E4FF1}"/>
              </a:ext>
            </a:extLst>
          </p:cNvPr>
          <p:cNvSpPr txBox="1">
            <a:spLocks/>
          </p:cNvSpPr>
          <p:nvPr/>
        </p:nvSpPr>
        <p:spPr>
          <a:xfrm>
            <a:off x="-35344" y="712875"/>
            <a:ext cx="5752224" cy="1431464"/>
          </a:xfrm>
          <a:prstGeom prst="rect">
            <a:avLst/>
          </a:prstGeom>
          <a:ln w="57150">
            <a:noFill/>
            <a:miter lim="800000"/>
          </a:ln>
        </p:spPr>
        <p:txBody>
          <a:bodyPr vert="horz" lIns="91440" tIns="91440" rIns="9144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 typeface="" panose="020B0303030202060203" pitchFamily="34" charset="0"/>
              <a:buNone/>
              <a:tabLst/>
              <a:defRPr/>
            </a:pPr>
            <a:r>
              <a:rPr kumimoji="0" lang="en-US" sz="4000" b="0" i="0" u="none" strike="noStrike" kern="1200" cap="none" spc="0" normalizeH="0" baseline="0" noProof="0">
                <a:ln>
                  <a:noFill/>
                </a:ln>
                <a:solidFill>
                  <a:prstClr val="white"/>
                </a:solidFill>
                <a:effectLst/>
                <a:uLnTx/>
                <a:uFillTx/>
                <a:latin typeface="MetricHPE Light" panose="020B0303030202060203" pitchFamily="34" charset="77"/>
                <a:ea typeface="Calibri" panose="020F0502020204030204" pitchFamily="34" charset="0"/>
                <a:cs typeface="Times New Roman" panose="02020603050405020304" pitchFamily="18" charset="0"/>
                <a:sym typeface="MetricHPE" panose="020B0503030202060203" pitchFamily="34" charset="0"/>
              </a:rPr>
              <a:t>Optimized performance</a:t>
            </a:r>
            <a:br>
              <a:rPr kumimoji="0" lang="en-US" sz="4000" b="0" i="0" u="none" strike="noStrike" kern="1200" cap="none" spc="0" normalizeH="0" baseline="0" noProof="0">
                <a:ln>
                  <a:noFill/>
                </a:ln>
                <a:solidFill>
                  <a:prstClr val="white"/>
                </a:solidFill>
                <a:effectLst/>
                <a:uLnTx/>
                <a:uFillTx/>
                <a:latin typeface="MetricHPE Light" panose="020B0303030202060203" pitchFamily="34" charset="77"/>
                <a:ea typeface="Calibri" panose="020F0502020204030204" pitchFamily="34" charset="0"/>
                <a:cs typeface="Times New Roman" panose="02020603050405020304" pitchFamily="18" charset="0"/>
                <a:sym typeface="MetricHPE" panose="020B0503030202060203" pitchFamily="34" charset="0"/>
              </a:rPr>
            </a:br>
            <a:r>
              <a:rPr kumimoji="0" lang="en-US" sz="4000" b="0" i="0" u="none" strike="noStrike" kern="1200" cap="none" spc="0" normalizeH="0" baseline="0" noProof="0">
                <a:ln>
                  <a:noFill/>
                </a:ln>
                <a:solidFill>
                  <a:prstClr val="white"/>
                </a:solidFill>
                <a:effectLst/>
                <a:uLnTx/>
                <a:uFillTx/>
                <a:latin typeface="MetricHPE Light" panose="020B0303030202060203" pitchFamily="34" charset="77"/>
                <a:ea typeface="Calibri" panose="020F0502020204030204" pitchFamily="34" charset="0"/>
                <a:cs typeface="Times New Roman" panose="02020603050405020304" pitchFamily="18" charset="0"/>
                <a:sym typeface="MetricHPE" panose="020B0503030202060203" pitchFamily="34" charset="0"/>
              </a:rPr>
              <a:t>for your workloads</a:t>
            </a:r>
            <a:endParaRPr kumimoji="0" lang="en-US" sz="4000" b="0" i="0" u="none" strike="noStrike" kern="1200" cap="none" spc="0" normalizeH="0" baseline="0" noProof="0">
              <a:ln>
                <a:noFill/>
              </a:ln>
              <a:solidFill>
                <a:prstClr val="white"/>
              </a:solidFill>
              <a:effectLst/>
              <a:uLnTx/>
              <a:uFillTx/>
              <a:latin typeface="MetricHPE Light" panose="020B0303030202060203" pitchFamily="34" charset="77"/>
              <a:ea typeface="+mn-ea"/>
              <a:cs typeface="Times New Roman" panose="02020603050405020304" pitchFamily="18" charset="0"/>
              <a:sym typeface="MetricHPE" panose="020B0503030202060203" pitchFamily="34" charset="0"/>
            </a:endParaRPr>
          </a:p>
        </p:txBody>
      </p:sp>
      <p:sp>
        <p:nvSpPr>
          <p:cNvPr id="32" name="TextBox 31">
            <a:extLst>
              <a:ext uri="{FF2B5EF4-FFF2-40B4-BE49-F238E27FC236}">
                <a16:creationId xmlns:a16="http://schemas.microsoft.com/office/drawing/2014/main" id="{322BDF16-E817-8D26-2108-C22F7C1A2E83}"/>
              </a:ext>
            </a:extLst>
          </p:cNvPr>
          <p:cNvSpPr txBox="1"/>
          <p:nvPr/>
        </p:nvSpPr>
        <p:spPr>
          <a:xfrm>
            <a:off x="241122" y="5026959"/>
            <a:ext cx="5199292" cy="735756"/>
          </a:xfrm>
          <a:prstGeom prst="rect">
            <a:avLst/>
          </a:prstGeom>
          <a:noFill/>
          <a:ln w="57150">
            <a:noFill/>
            <a:miter lim="800000"/>
          </a:ln>
        </p:spPr>
        <p:txBody>
          <a:bodyPr wrap="square" lIns="90000" tIns="90000" rIns="90000" bIns="9000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 typeface="MetricHPE" panose="020B0503030202060203" pitchFamily="34" charset="0"/>
              <a:buNone/>
              <a:tabLst/>
              <a:defRPr/>
            </a:pPr>
            <a:r>
              <a:rPr kumimoji="0" lang="en-US" sz="2000" b="0" i="0" u="none" strike="noStrike" kern="1200" cap="none" spc="0" normalizeH="0" baseline="0" noProof="0">
                <a:ln>
                  <a:noFill/>
                </a:ln>
                <a:solidFill>
                  <a:prstClr val="white"/>
                </a:solidFill>
                <a:effectLst/>
                <a:uLnTx/>
                <a:uFillTx/>
                <a:latin typeface="MetricHPE Light" panose="020B0303030202060203" pitchFamily="34" charset="77"/>
                <a:ea typeface="+mn-ea"/>
                <a:cs typeface="+mn-cs"/>
                <a:sym typeface="MetricHPE" panose="020B0503030202060203" pitchFamily="34" charset="0"/>
              </a:rPr>
              <a:t>Accelerate innovation </a:t>
            </a:r>
            <a:br>
              <a:rPr kumimoji="0" lang="en-US" sz="2000" b="0" i="0" u="none" strike="noStrike" kern="1200" cap="none" spc="0" normalizeH="0" baseline="0" noProof="0">
                <a:ln>
                  <a:noFill/>
                </a:ln>
                <a:solidFill>
                  <a:prstClr val="white"/>
                </a:solidFill>
                <a:effectLst/>
                <a:uLnTx/>
                <a:uFillTx/>
                <a:latin typeface="MetricHPE Light" panose="020B0303030202060203" pitchFamily="34" charset="77"/>
                <a:ea typeface="+mn-ea"/>
                <a:cs typeface="+mn-cs"/>
                <a:sym typeface="MetricHPE" panose="020B0503030202060203" pitchFamily="34" charset="0"/>
              </a:rPr>
            </a:br>
            <a:r>
              <a:rPr kumimoji="0" lang="en-US" sz="2000" b="0" i="0" u="none" strike="noStrike" kern="1200" cap="none" spc="0" normalizeH="0" baseline="0" noProof="0">
                <a:ln>
                  <a:noFill/>
                </a:ln>
                <a:solidFill>
                  <a:prstClr val="white"/>
                </a:solidFill>
                <a:effectLst/>
                <a:uLnTx/>
                <a:uFillTx/>
                <a:latin typeface="MetricHPE Light" panose="020B0303030202060203" pitchFamily="34" charset="77"/>
                <a:ea typeface="+mn-ea"/>
                <a:cs typeface="+mn-cs"/>
                <a:sym typeface="MetricHPE" panose="020B0503030202060203" pitchFamily="34" charset="0"/>
              </a:rPr>
              <a:t>everywhere your data lives</a:t>
            </a:r>
          </a:p>
        </p:txBody>
      </p:sp>
      <p:sp>
        <p:nvSpPr>
          <p:cNvPr id="33" name="Rounded Rectangle 32">
            <a:extLst>
              <a:ext uri="{FF2B5EF4-FFF2-40B4-BE49-F238E27FC236}">
                <a16:creationId xmlns:a16="http://schemas.microsoft.com/office/drawing/2014/main" id="{A07AC448-C997-45E2-D8B8-69860F48ECB1}"/>
              </a:ext>
            </a:extLst>
          </p:cNvPr>
          <p:cNvSpPr/>
          <p:nvPr/>
        </p:nvSpPr>
        <p:spPr bwMode="ltGray">
          <a:xfrm>
            <a:off x="769204" y="2075753"/>
            <a:ext cx="4143128" cy="769155"/>
          </a:xfrm>
          <a:prstGeom prst="roundRect">
            <a:avLst>
              <a:gd name="adj" fmla="val 16413"/>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MetricHPE"/>
                <a:ea typeface="+mn-ea"/>
                <a:cs typeface="+mn-cs"/>
              </a:rPr>
              <a:t>Efficient</a:t>
            </a:r>
          </a:p>
        </p:txBody>
      </p:sp>
      <p:sp>
        <p:nvSpPr>
          <p:cNvPr id="34" name="Rounded Rectangle 33">
            <a:extLst>
              <a:ext uri="{FF2B5EF4-FFF2-40B4-BE49-F238E27FC236}">
                <a16:creationId xmlns:a16="http://schemas.microsoft.com/office/drawing/2014/main" id="{69D4439C-2A15-6984-792C-67DFA625A024}"/>
              </a:ext>
            </a:extLst>
          </p:cNvPr>
          <p:cNvSpPr/>
          <p:nvPr/>
        </p:nvSpPr>
        <p:spPr bwMode="ltGray">
          <a:xfrm>
            <a:off x="769204" y="3067459"/>
            <a:ext cx="4143128" cy="769155"/>
          </a:xfrm>
          <a:prstGeom prst="roundRect">
            <a:avLst>
              <a:gd name="adj" fmla="val 12268"/>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MetricHPE"/>
                <a:ea typeface="+mn-ea"/>
                <a:cs typeface="+mn-cs"/>
              </a:rPr>
              <a:t>Accelerated</a:t>
            </a:r>
          </a:p>
        </p:txBody>
      </p:sp>
      <p:sp>
        <p:nvSpPr>
          <p:cNvPr id="35" name="Rounded Rectangle 34">
            <a:extLst>
              <a:ext uri="{FF2B5EF4-FFF2-40B4-BE49-F238E27FC236}">
                <a16:creationId xmlns:a16="http://schemas.microsoft.com/office/drawing/2014/main" id="{C610EEE8-47BC-DBEA-C300-1CF2B85244C8}"/>
              </a:ext>
            </a:extLst>
          </p:cNvPr>
          <p:cNvSpPr/>
          <p:nvPr/>
        </p:nvSpPr>
        <p:spPr bwMode="ltGray">
          <a:xfrm>
            <a:off x="769204" y="4032513"/>
            <a:ext cx="4143128" cy="769155"/>
          </a:xfrm>
          <a:prstGeom prst="roundRect">
            <a:avLst>
              <a:gd name="adj" fmla="val 10724"/>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MetricHPE"/>
                <a:ea typeface="+mn-ea"/>
                <a:cs typeface="+mn-cs"/>
              </a:rPr>
              <a:t>Open</a:t>
            </a:r>
          </a:p>
        </p:txBody>
      </p:sp>
      <p:sp>
        <p:nvSpPr>
          <p:cNvPr id="36" name="Element">
            <a:extLst>
              <a:ext uri="{FF2B5EF4-FFF2-40B4-BE49-F238E27FC236}">
                <a16:creationId xmlns:a16="http://schemas.microsoft.com/office/drawing/2014/main" id="{D66ECA09-46CB-7B37-4B3C-6A3B24841AC1}"/>
              </a:ext>
            </a:extLst>
          </p:cNvPr>
          <p:cNvSpPr>
            <a:spLocks noChangeAspect="1"/>
          </p:cNvSpPr>
          <p:nvPr/>
        </p:nvSpPr>
        <p:spPr>
          <a:xfrm>
            <a:off x="367748" y="6246577"/>
            <a:ext cx="977975"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chemeClr val="bg1"/>
          </a:solidFill>
          <a:ln w="8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panose="020B0503030202060203" pitchFamily="34" charset="0"/>
              <a:ea typeface="+mn-ea"/>
              <a:cs typeface="+mn-cs"/>
              <a:sym typeface="MetricHPE" panose="020B0503030202060203" pitchFamily="34" charset="0"/>
            </a:endParaRPr>
          </a:p>
        </p:txBody>
      </p:sp>
      <p:sp>
        <p:nvSpPr>
          <p:cNvPr id="9" name="Slide Number Placeholder 8">
            <a:extLst>
              <a:ext uri="{FF2B5EF4-FFF2-40B4-BE49-F238E27FC236}">
                <a16:creationId xmlns:a16="http://schemas.microsoft.com/office/drawing/2014/main" id="{0454DA11-7FBC-114E-5F4A-460828BBCA60}"/>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7"/>
              </a:buBlip>
              <a:tabLst/>
              <a:defRPr/>
            </a:pPr>
            <a:fld id="{104FC826-72BB-4AF1-BA01-A94F7396A7DC}" type="slidenum">
              <a:rPr kumimoji="0" lang="en-US" sz="2000" b="0" i="0" u="none" strike="noStrike" kern="1200" cap="all" spc="0" normalizeH="0" baseline="10000" noProof="0" smtClean="0">
                <a:ln>
                  <a:noFill/>
                </a:ln>
                <a:effectLst/>
                <a:uLnTx/>
                <a:uFillTx/>
                <a:latin typeface="MetricHPE" panose="020B0503030202060203" pitchFamily="34" charset="0"/>
                <a:ea typeface="+mn-ea"/>
                <a:cs typeface="+mn-cs"/>
                <a:sym typeface="MetricHPE" panose="020B0503030202060203" pitchFamily="34" charset="0"/>
              </a:rPr>
              <a:pPr marL="205699" marR="0" lvl="0" indent="-205699" algn="l" defTabSz="1088421" rtl="0" eaLnBrk="1" fontAlgn="auto" latinLnBrk="0" hangingPunct="1">
                <a:lnSpc>
                  <a:spcPct val="90000"/>
                </a:lnSpc>
                <a:spcBef>
                  <a:spcPts val="0"/>
                </a:spcBef>
                <a:spcAft>
                  <a:spcPts val="0"/>
                </a:spcAft>
                <a:buClrTx/>
                <a:buSzPct val="120000"/>
                <a:buFontTx/>
                <a:buBlip>
                  <a:blip r:embed="rId7"/>
                </a:buBlip>
                <a:tabLst/>
                <a:defRPr/>
              </a:pPr>
              <a:t>11</a:t>
            </a:fld>
            <a:endParaRPr kumimoji="0" lang="en-US" sz="2000" b="0" i="0" u="none" strike="noStrike" kern="1200" cap="all" spc="0" normalizeH="0" baseline="10000" noProof="0">
              <a:ln>
                <a:noFill/>
              </a:ln>
              <a:effectLst/>
              <a:uLnTx/>
              <a:uFillTx/>
              <a:latin typeface="MetricHPE" panose="020B0503030202060203" pitchFamily="34" charset="0"/>
              <a:ea typeface="+mn-ea"/>
              <a:cs typeface="+mn-cs"/>
              <a:sym typeface="MetricHPE" panose="020B0503030202060203" pitchFamily="34" charset="0"/>
            </a:endParaRPr>
          </a:p>
        </p:txBody>
      </p:sp>
      <p:sp>
        <p:nvSpPr>
          <p:cNvPr id="11" name="Element">
            <a:extLst>
              <a:ext uri="{FF2B5EF4-FFF2-40B4-BE49-F238E27FC236}">
                <a16:creationId xmlns:a16="http://schemas.microsoft.com/office/drawing/2014/main" id="{C0186CCE-3583-9865-5952-55BC20CFC492}"/>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chemeClr val="bg1"/>
          </a:solidFill>
          <a:ln w="8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panose="020B0503030202060203" pitchFamily="34" charset="0"/>
              <a:ea typeface="+mn-ea"/>
              <a:cs typeface="+mn-cs"/>
              <a:sym typeface="MetricHPE" panose="020B0503030202060203" pitchFamily="34" charset="0"/>
            </a:endParaRPr>
          </a:p>
        </p:txBody>
      </p:sp>
      <p:sp>
        <p:nvSpPr>
          <p:cNvPr id="13" name="Footer Placeholder 4">
            <a:extLst>
              <a:ext uri="{FF2B5EF4-FFF2-40B4-BE49-F238E27FC236}">
                <a16:creationId xmlns:a16="http://schemas.microsoft.com/office/drawing/2014/main" id="{AAFDE7C9-F58A-AEA0-853A-EC6813777457}"/>
              </a:ext>
            </a:extLst>
          </p:cNvPr>
          <p:cNvSpPr>
            <a:spLocks noGrp="1"/>
          </p:cNvSpPr>
          <p:nvPr>
            <p:ph type="ftr" sz="quarter" idx="10"/>
          </p:nvPr>
        </p:nvSpPr>
        <p:spPr>
          <a:xfrm>
            <a:off x="3721696" y="6129337"/>
            <a:ext cx="7481160" cy="411581"/>
          </a:xfrm>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etricHPE" panose="020B0503030202060203" pitchFamily="34" charset="0"/>
                <a:ea typeface="+mn-ea"/>
                <a:cs typeface="+mn-cs"/>
                <a:sym typeface="MetricHPE" panose="020B0503030202060203" pitchFamily="34" charset="0"/>
              </a:rPr>
              <a:t>Confidential | Authorized HPE Partner Use Only</a:t>
            </a:r>
          </a:p>
        </p:txBody>
      </p:sp>
      <p:sp>
        <p:nvSpPr>
          <p:cNvPr id="6" name="Rectangle 5">
            <a:extLst>
              <a:ext uri="{FF2B5EF4-FFF2-40B4-BE49-F238E27FC236}">
                <a16:creationId xmlns:a16="http://schemas.microsoft.com/office/drawing/2014/main" id="{15B86EE4-BC1E-6E61-0C93-8FE94C5985C0}"/>
              </a:ext>
            </a:extLst>
          </p:cNvPr>
          <p:cNvSpPr/>
          <p:nvPr/>
        </p:nvSpPr>
        <p:spPr bwMode="ltGray">
          <a:xfrm>
            <a:off x="6699583" y="3592925"/>
            <a:ext cx="2286000" cy="118872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400" b="1">
                <a:solidFill>
                  <a:srgbClr val="000000"/>
                </a:solidFill>
                <a:latin typeface="+mj-lt"/>
                <a:cs typeface="Arial"/>
                <a:sym typeface="Arial"/>
              </a:rPr>
              <a:t>Do you have infrastructure that is more than </a:t>
            </a:r>
          </a:p>
          <a:p>
            <a:pPr algn="ctr"/>
            <a:r>
              <a:rPr lang="en-US" sz="1400" b="1">
                <a:solidFill>
                  <a:srgbClr val="000000"/>
                </a:solidFill>
                <a:latin typeface="+mj-lt"/>
                <a:cs typeface="Arial"/>
                <a:sym typeface="Arial"/>
              </a:rPr>
              <a:t>5 years old?</a:t>
            </a:r>
          </a:p>
        </p:txBody>
      </p:sp>
      <p:sp>
        <p:nvSpPr>
          <p:cNvPr id="7" name="Rectangle 6">
            <a:extLst>
              <a:ext uri="{FF2B5EF4-FFF2-40B4-BE49-F238E27FC236}">
                <a16:creationId xmlns:a16="http://schemas.microsoft.com/office/drawing/2014/main" id="{0CB2EAE8-ED1E-4043-1B3F-B6F670339526}"/>
              </a:ext>
            </a:extLst>
          </p:cNvPr>
          <p:cNvSpPr/>
          <p:nvPr/>
        </p:nvSpPr>
        <p:spPr bwMode="ltGray">
          <a:xfrm>
            <a:off x="6699583" y="4949297"/>
            <a:ext cx="2286000" cy="118872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400" b="1" i="0" u="none" strike="noStrike" baseline="0">
                <a:solidFill>
                  <a:srgbClr val="000000"/>
                </a:solidFill>
                <a:latin typeface="+mj-lt"/>
              </a:rPr>
              <a:t>What workloads </a:t>
            </a:r>
          </a:p>
          <a:p>
            <a:pPr algn="ctr"/>
            <a:r>
              <a:rPr lang="en-US" sz="1400" b="1" i="0" u="none" strike="noStrike" baseline="0">
                <a:solidFill>
                  <a:srgbClr val="000000"/>
                </a:solidFill>
                <a:latin typeface="+mj-lt"/>
              </a:rPr>
              <a:t>are you needing </a:t>
            </a:r>
          </a:p>
          <a:p>
            <a:pPr algn="ctr"/>
            <a:r>
              <a:rPr lang="en-US" sz="1400" b="1" i="0" u="none" strike="noStrike" baseline="0">
                <a:solidFill>
                  <a:srgbClr val="000000"/>
                </a:solidFill>
                <a:latin typeface="+mj-lt"/>
              </a:rPr>
              <a:t>to optimize performance for?</a:t>
            </a:r>
          </a:p>
        </p:txBody>
      </p:sp>
      <p:sp>
        <p:nvSpPr>
          <p:cNvPr id="12" name="Rectangle 11">
            <a:extLst>
              <a:ext uri="{FF2B5EF4-FFF2-40B4-BE49-F238E27FC236}">
                <a16:creationId xmlns:a16="http://schemas.microsoft.com/office/drawing/2014/main" id="{F5D2C8F8-B8A7-0878-6BD1-57144E5B7973}"/>
              </a:ext>
            </a:extLst>
          </p:cNvPr>
          <p:cNvSpPr/>
          <p:nvPr/>
        </p:nvSpPr>
        <p:spPr bwMode="ltGray">
          <a:xfrm>
            <a:off x="9147418" y="3592925"/>
            <a:ext cx="2286000" cy="118872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algn="ctr">
              <a:lnSpc>
                <a:spcPct val="107000"/>
              </a:lnSpc>
              <a:spcBef>
                <a:spcPts val="0"/>
              </a:spcBef>
              <a:spcAft>
                <a:spcPts val="0"/>
              </a:spcAft>
            </a:pPr>
            <a:r>
              <a:rPr lang="en-US" sz="1400" b="1">
                <a:solidFill>
                  <a:schemeClr val="tx1"/>
                </a:solidFill>
                <a:effectLst/>
                <a:latin typeface="+mj-lt"/>
                <a:ea typeface="Calibri" panose="020F0502020204030204" pitchFamily="34" charset="0"/>
                <a:cs typeface="Times New Roman" panose="02020603050405020304" pitchFamily="18" charset="0"/>
              </a:rPr>
              <a:t>How could your business benefit from better efficiency?</a:t>
            </a:r>
            <a:endParaRPr lang="en-GB" sz="1400">
              <a:solidFill>
                <a:schemeClr val="tx1"/>
              </a:solidFill>
              <a:effectLst/>
              <a:latin typeface="+mj-lt"/>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09938CAF-8E98-69C0-85D4-9C908D3B8B44}"/>
              </a:ext>
            </a:extLst>
          </p:cNvPr>
          <p:cNvSpPr/>
          <p:nvPr/>
        </p:nvSpPr>
        <p:spPr bwMode="ltGray">
          <a:xfrm>
            <a:off x="9147418" y="4949297"/>
            <a:ext cx="2286000" cy="118872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400" b="1" i="0" u="none" strike="noStrike" baseline="0" dirty="0">
                <a:solidFill>
                  <a:srgbClr val="000000"/>
                </a:solidFill>
                <a:latin typeface="+mj-lt"/>
              </a:rPr>
              <a:t>Do you have sustainable </a:t>
            </a:r>
          </a:p>
          <a:p>
            <a:pPr algn="ctr"/>
            <a:r>
              <a:rPr lang="en-US" sz="1400" b="1" i="0" u="none" strike="noStrike" baseline="0" dirty="0">
                <a:solidFill>
                  <a:srgbClr val="000000"/>
                </a:solidFill>
                <a:latin typeface="+mj-lt"/>
              </a:rPr>
              <a:t>IT goals </a:t>
            </a:r>
          </a:p>
          <a:p>
            <a:pPr algn="ctr"/>
            <a:r>
              <a:rPr lang="en-US" sz="1400" b="1" i="0" u="none" strike="noStrike" baseline="0" dirty="0">
                <a:solidFill>
                  <a:srgbClr val="000000"/>
                </a:solidFill>
                <a:latin typeface="+mj-lt"/>
              </a:rPr>
              <a:t>you need to meet?</a:t>
            </a:r>
          </a:p>
        </p:txBody>
      </p:sp>
      <p:sp>
        <p:nvSpPr>
          <p:cNvPr id="16" name="Rectangle 15">
            <a:extLst>
              <a:ext uri="{FF2B5EF4-FFF2-40B4-BE49-F238E27FC236}">
                <a16:creationId xmlns:a16="http://schemas.microsoft.com/office/drawing/2014/main" id="{C6B5D3CB-009F-F39C-56BE-2C507D2DCA1B}"/>
              </a:ext>
            </a:extLst>
          </p:cNvPr>
          <p:cNvSpPr/>
          <p:nvPr/>
        </p:nvSpPr>
        <p:spPr bwMode="ltGray">
          <a:xfrm>
            <a:off x="6233674" y="3193419"/>
            <a:ext cx="5486400" cy="274320"/>
          </a:xfrm>
          <a:prstGeom prst="rect">
            <a:avLst/>
          </a:prstGeom>
          <a:solidFill>
            <a:schemeClr val="accent5"/>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algn="ctr">
              <a:lnSpc>
                <a:spcPct val="107000"/>
              </a:lnSpc>
              <a:spcBef>
                <a:spcPts val="0"/>
              </a:spcBef>
              <a:spcAft>
                <a:spcPts val="0"/>
              </a:spcAft>
            </a:pPr>
            <a:r>
              <a:rPr lang="en-US" b="1">
                <a:solidFill>
                  <a:schemeClr val="tx1"/>
                </a:solidFill>
                <a:latin typeface="+mj-lt"/>
                <a:ea typeface="Calibri" panose="020F0502020204030204" pitchFamily="34" charset="0"/>
                <a:cs typeface="Times New Roman" panose="02020603050405020304" pitchFamily="18" charset="0"/>
              </a:rPr>
              <a:t>Discovery Questions</a:t>
            </a:r>
            <a:endParaRPr lang="en-GB">
              <a:solidFill>
                <a:schemeClr val="tx1"/>
              </a:solidFill>
              <a:effectLst/>
              <a:latin typeface="+mj-lt"/>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6B24A987-CED1-3BCC-7951-9B40DE59A604}"/>
              </a:ext>
            </a:extLst>
          </p:cNvPr>
          <p:cNvSpPr/>
          <p:nvPr/>
        </p:nvSpPr>
        <p:spPr bwMode="ltGray">
          <a:xfrm>
            <a:off x="6233674" y="222187"/>
            <a:ext cx="5486400" cy="274320"/>
          </a:xfrm>
          <a:prstGeom prst="rect">
            <a:avLst/>
          </a:prstGeom>
          <a:solidFill>
            <a:schemeClr val="accent5"/>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107000"/>
              </a:lnSpc>
            </a:pPr>
            <a:r>
              <a:rPr lang="en-US" b="1">
                <a:solidFill>
                  <a:schemeClr val="tx1"/>
                </a:solidFill>
                <a:latin typeface="+mj-lt"/>
                <a:cs typeface="Times New Roman" panose="02020603050405020304" pitchFamily="18" charset="0"/>
              </a:rPr>
              <a:t>Value Prop</a:t>
            </a:r>
            <a:endParaRPr lang="en-GB" b="1">
              <a:solidFill>
                <a:schemeClr val="tx1"/>
              </a:solidFill>
              <a:latin typeface="+mj-lt"/>
              <a:cs typeface="Times New Roman" panose="02020603050405020304" pitchFamily="18" charset="0"/>
            </a:endParaRPr>
          </a:p>
        </p:txBody>
      </p:sp>
      <p:sp>
        <p:nvSpPr>
          <p:cNvPr id="21" name="TextBox 20">
            <a:extLst>
              <a:ext uri="{FF2B5EF4-FFF2-40B4-BE49-F238E27FC236}">
                <a16:creationId xmlns:a16="http://schemas.microsoft.com/office/drawing/2014/main" id="{525C652A-1195-31BF-9631-A91077C392F1}"/>
              </a:ext>
            </a:extLst>
          </p:cNvPr>
          <p:cNvSpPr txBox="1"/>
          <p:nvPr/>
        </p:nvSpPr>
        <p:spPr>
          <a:xfrm>
            <a:off x="1519049" y="5928660"/>
            <a:ext cx="5012944" cy="680356"/>
          </a:xfrm>
          <a:prstGeom prst="rect">
            <a:avLst/>
          </a:prstGeom>
          <a:solidFill>
            <a:schemeClr val="accent2"/>
          </a:solidFill>
          <a:ln w="57150">
            <a:noFill/>
            <a:miter lim="800000"/>
          </a:ln>
        </p:spPr>
        <p:txBody>
          <a:bodyPr wrap="square" lIns="90000" tIns="90000" rIns="90000" bIns="90000" rtlCol="0" anchor="ctr" anchorCtr="0">
            <a:sp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800" b="1" i="0" u="none" strike="noStrike" kern="1200" cap="none" spc="0" normalizeH="0" baseline="0" noProof="0">
                <a:ln>
                  <a:noFill/>
                </a:ln>
                <a:solidFill>
                  <a:prstClr val="black"/>
                </a:solidFill>
                <a:effectLst/>
                <a:uLnTx/>
                <a:uFillTx/>
                <a:latin typeface="MetricHPE"/>
                <a:ea typeface="+mn-ea"/>
                <a:cs typeface="+mn-cs"/>
              </a:rPr>
              <a:t>Selling tip:</a:t>
            </a:r>
            <a:r>
              <a:rPr kumimoji="0" lang="en-US" sz="1800" b="0" i="0" u="none" strike="noStrike" kern="1200" cap="none" spc="0" normalizeH="0" baseline="0" noProof="0">
                <a:ln>
                  <a:noFill/>
                </a:ln>
                <a:solidFill>
                  <a:prstClr val="black"/>
                </a:solidFill>
                <a:effectLst/>
                <a:uLnTx/>
                <a:uFillTx/>
                <a:latin typeface="MetricHPE"/>
                <a:ea typeface="+mn-ea"/>
                <a:cs typeface="+mn-cs"/>
              </a:rPr>
              <a:t> Use these discovery questions to connect HPE ProLiant Gen11 value to your customer’s needs</a:t>
            </a:r>
            <a:endParaRPr kumimoji="0" lang="en-GB" sz="1800" b="0" i="0" u="none" strike="noStrike" kern="1200" cap="none" spc="0" normalizeH="0" baseline="0" noProof="0">
              <a:ln>
                <a:noFill/>
              </a:ln>
              <a:solidFill>
                <a:prstClr val="black"/>
              </a:solidFill>
              <a:effectLst/>
              <a:uLnTx/>
              <a:uFillTx/>
              <a:latin typeface="MetricHPE"/>
              <a:ea typeface="+mn-ea"/>
              <a:cs typeface="+mn-cs"/>
            </a:endParaRPr>
          </a:p>
        </p:txBody>
      </p:sp>
    </p:spTree>
    <p:extLst>
      <p:ext uri="{BB962C8B-B14F-4D97-AF65-F5344CB8AC3E}">
        <p14:creationId xmlns:p14="http://schemas.microsoft.com/office/powerpoint/2010/main" val="18385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198CB00-F5C4-667B-6435-68E5C1986A6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5" name="Object 4" hidden="1">
                        <a:extLst>
                          <a:ext uri="{FF2B5EF4-FFF2-40B4-BE49-F238E27FC236}">
                            <a16:creationId xmlns:a16="http://schemas.microsoft.com/office/drawing/2014/main" id="{9198CB00-F5C4-667B-6435-68E5C1986A6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9" name="Arrow: Right 48">
            <a:extLst>
              <a:ext uri="{FF2B5EF4-FFF2-40B4-BE49-F238E27FC236}">
                <a16:creationId xmlns:a16="http://schemas.microsoft.com/office/drawing/2014/main" id="{1428C57C-8F8A-9A4E-3695-2CFF36765560}"/>
              </a:ext>
            </a:extLst>
          </p:cNvPr>
          <p:cNvSpPr/>
          <p:nvPr/>
        </p:nvSpPr>
        <p:spPr bwMode="ltGray">
          <a:xfrm rot="20421249">
            <a:off x="-168596" y="1889399"/>
            <a:ext cx="12743222" cy="2734056"/>
          </a:xfrm>
          <a:prstGeom prst="rightArrow">
            <a:avLst>
              <a:gd name="adj1" fmla="val 41681"/>
              <a:gd name="adj2" fmla="val 50000"/>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tx1"/>
              </a:solidFill>
            </a:endParaRPr>
          </a:p>
        </p:txBody>
      </p:sp>
      <p:sp>
        <p:nvSpPr>
          <p:cNvPr id="2" name="Title 1">
            <a:extLst>
              <a:ext uri="{FF2B5EF4-FFF2-40B4-BE49-F238E27FC236}">
                <a16:creationId xmlns:a16="http://schemas.microsoft.com/office/drawing/2014/main" id="{99B98613-85CF-328C-8F11-3E65EDAA268D}"/>
              </a:ext>
            </a:extLst>
          </p:cNvPr>
          <p:cNvSpPr>
            <a:spLocks noGrp="1"/>
          </p:cNvSpPr>
          <p:nvPr>
            <p:ph type="title"/>
          </p:nvPr>
        </p:nvSpPr>
        <p:spPr/>
        <p:txBody>
          <a:bodyPr vert="horz"/>
          <a:lstStyle/>
          <a:p>
            <a:r>
              <a:rPr lang="en-US" sz="3600">
                <a:solidFill>
                  <a:srgbClr val="01A982"/>
                </a:solidFill>
              </a:rPr>
              <a:t>Accelerate</a:t>
            </a:r>
            <a:r>
              <a:rPr lang="en-US"/>
              <a:t> workload performance with HPE ProLiant Gen11 </a:t>
            </a:r>
          </a:p>
        </p:txBody>
      </p:sp>
      <p:sp>
        <p:nvSpPr>
          <p:cNvPr id="3" name="Slide Number Placeholder 2">
            <a:extLst>
              <a:ext uri="{FF2B5EF4-FFF2-40B4-BE49-F238E27FC236}">
                <a16:creationId xmlns:a16="http://schemas.microsoft.com/office/drawing/2014/main" id="{47EE376D-65CB-33BD-BB69-D08C3DD7CFCE}"/>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6"/>
              </a:buBlip>
              <a:tabLst/>
              <a:defRPr/>
            </a:pPr>
            <a:fld id="{104FC826-72BB-4AF1-BA01-A94F7396A7DC}" type="slidenum">
              <a:rPr kumimoji="0" lang="en-US" sz="2000" b="0" i="0" u="none" strike="noStrike" kern="1200" cap="all" spc="0" normalizeH="0" baseline="10000" noProof="0" smtClean="0">
                <a:ln>
                  <a:noFill/>
                </a:ln>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6"/>
                </a:buBlip>
                <a:tabLst/>
                <a:defRPr/>
              </a:pPr>
              <a:t>12</a:t>
            </a:fld>
            <a:endParaRPr kumimoji="0" lang="en-US" sz="2000" b="0" i="0" u="none" strike="noStrike" kern="1200" cap="all" spc="0" normalizeH="0" baseline="10000" noProof="0">
              <a:ln>
                <a:noFill/>
              </a:ln>
              <a:effectLst/>
              <a:uLnTx/>
              <a:uFillTx/>
              <a:latin typeface="MetricHPE"/>
              <a:ea typeface="+mn-ea"/>
              <a:cs typeface="+mn-cs"/>
            </a:endParaRPr>
          </a:p>
        </p:txBody>
      </p:sp>
      <p:grpSp>
        <p:nvGrpSpPr>
          <p:cNvPr id="7" name="Group 6">
            <a:extLst>
              <a:ext uri="{FF2B5EF4-FFF2-40B4-BE49-F238E27FC236}">
                <a16:creationId xmlns:a16="http://schemas.microsoft.com/office/drawing/2014/main" id="{C596FACB-E7C4-A1EA-A0DC-B87145C70378}"/>
              </a:ext>
            </a:extLst>
          </p:cNvPr>
          <p:cNvGrpSpPr>
            <a:grpSpLocks noChangeAspect="1"/>
          </p:cNvGrpSpPr>
          <p:nvPr/>
        </p:nvGrpSpPr>
        <p:grpSpPr>
          <a:xfrm>
            <a:off x="883270" y="3641415"/>
            <a:ext cx="2123999" cy="2458282"/>
            <a:chOff x="3452267" y="1618302"/>
            <a:chExt cx="2235308" cy="2587109"/>
          </a:xfrm>
        </p:grpSpPr>
        <p:sp>
          <p:nvSpPr>
            <p:cNvPr id="43" name="Rectangle: Rounded Corners 42">
              <a:extLst>
                <a:ext uri="{FF2B5EF4-FFF2-40B4-BE49-F238E27FC236}">
                  <a16:creationId xmlns:a16="http://schemas.microsoft.com/office/drawing/2014/main" id="{35144C7E-D5DC-C39C-0E7F-961DE4048B8C}"/>
                </a:ext>
              </a:extLst>
            </p:cNvPr>
            <p:cNvSpPr/>
            <p:nvPr/>
          </p:nvSpPr>
          <p:spPr bwMode="ltGray">
            <a:xfrm>
              <a:off x="3452267" y="1618302"/>
              <a:ext cx="2235308" cy="2515356"/>
            </a:xfrm>
            <a:prstGeom prst="roundRect">
              <a:avLst/>
            </a:prstGeom>
            <a:solidFill>
              <a:schemeClr val="tx1"/>
            </a:solidFill>
            <a:ln w="571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EC901"/>
                </a:solidFill>
                <a:effectLst/>
                <a:uLnTx/>
                <a:uFillTx/>
                <a:latin typeface="MetricHPE"/>
                <a:ea typeface="+mn-ea"/>
                <a:cs typeface="+mn-cs"/>
              </a:endParaRPr>
            </a:p>
          </p:txBody>
        </p:sp>
        <p:sp>
          <p:nvSpPr>
            <p:cNvPr id="44" name="Rectangle 43">
              <a:extLst>
                <a:ext uri="{FF2B5EF4-FFF2-40B4-BE49-F238E27FC236}">
                  <a16:creationId xmlns:a16="http://schemas.microsoft.com/office/drawing/2014/main" id="{655072EC-CFE3-35EB-73E0-6011F64C2072}"/>
                </a:ext>
              </a:extLst>
            </p:cNvPr>
            <p:cNvSpPr>
              <a:spLocks noChangeAspect="1"/>
            </p:cNvSpPr>
            <p:nvPr/>
          </p:nvSpPr>
          <p:spPr bwMode="ltGray">
            <a:xfrm>
              <a:off x="3614996" y="2828957"/>
              <a:ext cx="1909850" cy="108558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914400" rtl="0" eaLnBrk="1" fontAlgn="auto" latinLnBrk="0" hangingPunct="1">
                <a:lnSpc>
                  <a:spcPts val="6100"/>
                </a:lnSpc>
                <a:spcBef>
                  <a:spcPts val="0"/>
                </a:spcBef>
                <a:spcAft>
                  <a:spcPts val="0"/>
                </a:spcAft>
                <a:buClrTx/>
                <a:buSzTx/>
                <a:buFontTx/>
                <a:buNone/>
                <a:tabLst/>
                <a:defRPr/>
              </a:pPr>
              <a:r>
                <a:rPr kumimoji="0" lang="en-US" sz="7200" b="1" i="0" u="none" strike="noStrike" kern="1200" cap="all" spc="0" normalizeH="0" baseline="0" noProof="0">
                  <a:ln>
                    <a:noFill/>
                  </a:ln>
                  <a:solidFill>
                    <a:schemeClr val="bg1"/>
                  </a:solidFill>
                  <a:effectLst/>
                  <a:uLnTx/>
                  <a:uFillTx/>
                  <a:latin typeface="MetricHPE"/>
                  <a:ea typeface="+mn-ea"/>
                  <a:cs typeface="+mn-cs"/>
                </a:rPr>
                <a:t>43%</a:t>
              </a:r>
            </a:p>
          </p:txBody>
        </p:sp>
        <p:sp>
          <p:nvSpPr>
            <p:cNvPr id="45" name="TextBox 44">
              <a:extLst>
                <a:ext uri="{FF2B5EF4-FFF2-40B4-BE49-F238E27FC236}">
                  <a16:creationId xmlns:a16="http://schemas.microsoft.com/office/drawing/2014/main" id="{9159FA96-8893-5EBF-770D-2852DACAA834}"/>
                </a:ext>
              </a:extLst>
            </p:cNvPr>
            <p:cNvSpPr txBox="1"/>
            <p:nvPr/>
          </p:nvSpPr>
          <p:spPr>
            <a:xfrm>
              <a:off x="3614995" y="3680684"/>
              <a:ext cx="1909851" cy="524727"/>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lang="en-US" sz="1100" b="1">
                  <a:solidFill>
                    <a:schemeClr val="bg1"/>
                  </a:solidFill>
                  <a:latin typeface="MetricHPE"/>
                  <a:ea typeface="Calibri" panose="020F0502020204030204" pitchFamily="34" charset="0"/>
                  <a:cs typeface="Times New Roman" panose="02020603050405020304" pitchFamily="18" charset="0"/>
                  <a:sym typeface="MetricHPE" panose="020B0503030202060203" pitchFamily="34" charset="0"/>
                </a:rPr>
                <a:t>reclaimed</a:t>
              </a:r>
              <a:r>
                <a:rPr kumimoji="0" lang="en-US" sz="1100" b="1" i="0" u="none" strike="noStrike" kern="1200" cap="none" spc="0" normalizeH="0" baseline="0" noProof="0">
                  <a:ln>
                    <a:noFill/>
                  </a:ln>
                  <a:solidFill>
                    <a:schemeClr val="bg1"/>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 rack space </a:t>
              </a:r>
              <a:br>
                <a:rPr kumimoji="0" lang="en-US" sz="1100" b="1" i="0" u="none" strike="noStrike" kern="1200" cap="none" spc="0" normalizeH="0" baseline="0" noProof="0">
                  <a:ln>
                    <a:noFill/>
                  </a:ln>
                  <a:solidFill>
                    <a:schemeClr val="bg1"/>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br>
              <a:r>
                <a:rPr kumimoji="0" lang="en-US" sz="1100" b="1" i="0" u="none" strike="noStrike" kern="1200" cap="none" spc="0" normalizeH="0" baseline="0" noProof="0">
                  <a:ln>
                    <a:noFill/>
                  </a:ln>
                  <a:solidFill>
                    <a:schemeClr val="bg1"/>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Gen11 versus Gen10 Plus</a:t>
              </a:r>
              <a:r>
                <a:rPr lang="en-US" sz="1100" b="1" baseline="30000">
                  <a:solidFill>
                    <a:schemeClr val="bg1"/>
                  </a:solidFill>
                  <a:latin typeface="MetricHPE"/>
                  <a:ea typeface="Calibri" panose="020F0502020204030204" pitchFamily="34" charset="0"/>
                  <a:cs typeface="Times New Roman" panose="02020603050405020304" pitchFamily="18" charset="0"/>
                  <a:sym typeface="MetricHPE" panose="020B0503030202060203" pitchFamily="34" charset="0"/>
                </a:rPr>
                <a:t>1</a:t>
              </a:r>
              <a:br>
                <a:rPr kumimoji="0" lang="en-US" sz="1100" b="1" i="0" u="none" strike="noStrike" kern="1200" cap="none" spc="0" normalizeH="0" baseline="0" noProof="0">
                  <a:ln>
                    <a:noFill/>
                  </a:ln>
                  <a:solidFill>
                    <a:schemeClr val="bg1"/>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br>
              <a:endParaRPr kumimoji="0" lang="en-US" sz="1100" b="1" i="0" u="none" strike="noStrike" kern="1200" cap="none" spc="0" normalizeH="0" baseline="30000" noProof="0">
                <a:ln>
                  <a:noFill/>
                </a:ln>
                <a:solidFill>
                  <a:schemeClr val="bg1"/>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endParaRPr>
            </a:p>
          </p:txBody>
        </p:sp>
        <p:pic>
          <p:nvPicPr>
            <p:cNvPr id="46" name="Grafika 31">
              <a:extLst>
                <a:ext uri="{FF2B5EF4-FFF2-40B4-BE49-F238E27FC236}">
                  <a16:creationId xmlns:a16="http://schemas.microsoft.com/office/drawing/2014/main" id="{5845142E-8DE8-290D-8A33-E65B3F1466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55383" y="1958710"/>
              <a:ext cx="829075" cy="769856"/>
            </a:xfrm>
            <a:prstGeom prst="rect">
              <a:avLst/>
            </a:prstGeom>
          </p:spPr>
        </p:pic>
      </p:grpSp>
      <p:sp>
        <p:nvSpPr>
          <p:cNvPr id="57" name="TextBox 56">
            <a:extLst>
              <a:ext uri="{FF2B5EF4-FFF2-40B4-BE49-F238E27FC236}">
                <a16:creationId xmlns:a16="http://schemas.microsoft.com/office/drawing/2014/main" id="{8C5572D9-E60E-9BDB-F96B-8DA70641A194}"/>
              </a:ext>
            </a:extLst>
          </p:cNvPr>
          <p:cNvSpPr txBox="1"/>
          <p:nvPr/>
        </p:nvSpPr>
        <p:spPr>
          <a:xfrm>
            <a:off x="5504" y="2864520"/>
            <a:ext cx="921265" cy="461665"/>
          </a:xfrm>
          <a:prstGeom prst="rect">
            <a:avLst/>
          </a:prstGeom>
          <a:noFill/>
          <a:ln w="57150">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Up to:</a:t>
            </a:r>
            <a:endParaRPr kumimoji="0" lang="en-US" sz="2400" b="0" i="0" u="none" strike="noStrike" kern="1200" cap="none" spc="0" normalizeH="0" baseline="0" noProof="0">
              <a:ln>
                <a:noFill/>
              </a:ln>
              <a:effectLst/>
              <a:uLnTx/>
              <a:uFillTx/>
              <a:latin typeface="MetricHPE"/>
              <a:ea typeface="+mn-ea"/>
              <a:cs typeface="+mn-cs"/>
            </a:endParaRPr>
          </a:p>
        </p:txBody>
      </p:sp>
      <p:sp>
        <p:nvSpPr>
          <p:cNvPr id="4" name="TextBox 3">
            <a:extLst>
              <a:ext uri="{FF2B5EF4-FFF2-40B4-BE49-F238E27FC236}">
                <a16:creationId xmlns:a16="http://schemas.microsoft.com/office/drawing/2014/main" id="{89AAE84B-3C0F-54CC-A5D5-BE2F26B6B64E}"/>
              </a:ext>
            </a:extLst>
          </p:cNvPr>
          <p:cNvSpPr txBox="1"/>
          <p:nvPr/>
        </p:nvSpPr>
        <p:spPr>
          <a:xfrm>
            <a:off x="1389625" y="6104474"/>
            <a:ext cx="9885099" cy="523220"/>
          </a:xfrm>
          <a:prstGeom prst="rect">
            <a:avLst/>
          </a:prstGeom>
          <a:noFill/>
          <a:ln w="57150">
            <a:noFill/>
            <a:miter lim="800000"/>
          </a:ln>
        </p:spPr>
        <p:txBody>
          <a:bodyPr wrap="square">
            <a:spAutoFit/>
          </a:bodyPr>
          <a:lstStyle/>
          <a:p>
            <a:pPr>
              <a:defRPr/>
            </a:pPr>
            <a:r>
              <a:rPr kumimoji="0" lang="en-US" sz="700" b="0" i="0" u="none" strike="noStrike" kern="1200" cap="none" spc="0" normalizeH="0" baseline="0" noProof="0" dirty="0">
                <a:ln>
                  <a:noFill/>
                </a:ln>
                <a:effectLst/>
                <a:uLnTx/>
                <a:uFillTx/>
                <a:latin typeface="MetricHPE"/>
                <a:ea typeface="+mn-ea"/>
                <a:cs typeface="+mn-cs"/>
              </a:rPr>
              <a:t>SPEC  and the names SPECpower_ssj and SPECrate are registered trademarks of the Standard Performance Evaluation Corporation (SPEC). The stated results are published or under review as of 06-10-2023, see spec.org. All rights reserved.</a:t>
            </a:r>
          </a:p>
          <a:p>
            <a:pPr marL="92075" indent="-92075">
              <a:buFont typeface="+mj-lt"/>
              <a:buAutoNum type="arabicPeriod"/>
              <a:defRPr/>
            </a:pPr>
            <a:r>
              <a:rPr kumimoji="0" lang="en-US" sz="700" b="0" i="0" u="none" strike="noStrike" kern="1200" cap="none" spc="0" normalizeH="0" baseline="0" noProof="0" dirty="0">
                <a:ln>
                  <a:noFill/>
                </a:ln>
                <a:effectLst/>
                <a:uLnTx/>
                <a:uFillTx/>
                <a:latin typeface="MetricHPE"/>
                <a:ea typeface="+mn-ea"/>
                <a:cs typeface="+mn-cs"/>
              </a:rPr>
              <a:t>SPECpower_ssj 2008 (same performance envelope): #1169 and 1185</a:t>
            </a:r>
          </a:p>
          <a:p>
            <a:pPr marL="92075" indent="-92075">
              <a:buFont typeface="+mj-lt"/>
              <a:buAutoNum type="arabicPeriod"/>
              <a:defRPr/>
            </a:pPr>
            <a:r>
              <a:rPr lang="en-US" sz="700" dirty="0"/>
              <a:t>SPECrate2017_int_base: #20893, 36218, 37007, 37004 and pricing on April / June 2023.</a:t>
            </a:r>
            <a:endParaRPr kumimoji="0" lang="en-US" sz="700" b="0" i="0" u="none" strike="noStrike" kern="1200" cap="none" spc="0" normalizeH="0" baseline="0" noProof="0" dirty="0">
              <a:ln>
                <a:noFill/>
              </a:ln>
              <a:effectLst/>
              <a:uLnTx/>
              <a:uFillTx/>
              <a:latin typeface="MetricHPE"/>
              <a:ea typeface="+mn-ea"/>
              <a:cs typeface="+mn-cs"/>
            </a:endParaRPr>
          </a:p>
          <a:p>
            <a:pPr marL="92075" lvl="0" indent="-92075">
              <a:buFont typeface="+mj-lt"/>
              <a:buAutoNum type="arabicPeriod"/>
              <a:defRPr/>
            </a:pPr>
            <a:r>
              <a:rPr kumimoji="0" lang="en-US" sz="700" b="0" i="0" u="none" strike="noStrike" kern="1200" cap="none" spc="0" normalizeH="0" baseline="0" noProof="0" dirty="0">
                <a:ln>
                  <a:noFill/>
                </a:ln>
                <a:effectLst/>
                <a:uLnTx/>
                <a:uFillTx/>
                <a:latin typeface="MetricHPE"/>
                <a:ea typeface="+mn-ea"/>
                <a:cs typeface="+mn-cs"/>
              </a:rPr>
              <a:t>SPECpower_ssj 2008 (at 100% utilization): #1169 and 1185</a:t>
            </a:r>
          </a:p>
        </p:txBody>
      </p:sp>
      <p:grpSp>
        <p:nvGrpSpPr>
          <p:cNvPr id="9" name="Group 8">
            <a:extLst>
              <a:ext uri="{FF2B5EF4-FFF2-40B4-BE49-F238E27FC236}">
                <a16:creationId xmlns:a16="http://schemas.microsoft.com/office/drawing/2014/main" id="{05B7C39C-1923-1E0A-7499-95F64D90D138}"/>
              </a:ext>
            </a:extLst>
          </p:cNvPr>
          <p:cNvGrpSpPr/>
          <p:nvPr/>
        </p:nvGrpSpPr>
        <p:grpSpPr>
          <a:xfrm>
            <a:off x="4243589" y="2209220"/>
            <a:ext cx="2666782" cy="2439560"/>
            <a:chOff x="3834166" y="2281193"/>
            <a:chExt cx="2666782" cy="2439560"/>
          </a:xfrm>
        </p:grpSpPr>
        <p:sp>
          <p:nvSpPr>
            <p:cNvPr id="8" name="Oval 7">
              <a:extLst>
                <a:ext uri="{FF2B5EF4-FFF2-40B4-BE49-F238E27FC236}">
                  <a16:creationId xmlns:a16="http://schemas.microsoft.com/office/drawing/2014/main" id="{0759425E-0ABC-56DF-4FFC-37CD502223F2}"/>
                </a:ext>
              </a:extLst>
            </p:cNvPr>
            <p:cNvSpPr/>
            <p:nvPr/>
          </p:nvSpPr>
          <p:spPr bwMode="ltGray">
            <a:xfrm>
              <a:off x="4111429" y="2330761"/>
              <a:ext cx="2325719" cy="2358094"/>
            </a:xfrm>
            <a:prstGeom prst="ellipse">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tx1"/>
                </a:solidFill>
              </a:endParaRPr>
            </a:p>
          </p:txBody>
        </p:sp>
        <p:grpSp>
          <p:nvGrpSpPr>
            <p:cNvPr id="36" name="Group 35"/>
            <p:cNvGrpSpPr>
              <a:grpSpLocks noChangeAspect="1"/>
            </p:cNvGrpSpPr>
            <p:nvPr/>
          </p:nvGrpSpPr>
          <p:grpSpPr>
            <a:xfrm>
              <a:off x="3834166" y="2281193"/>
              <a:ext cx="2666782" cy="2439560"/>
              <a:chOff x="300910" y="1618302"/>
              <a:chExt cx="2806535" cy="2567406"/>
            </a:xfrm>
          </p:grpSpPr>
          <p:sp>
            <p:nvSpPr>
              <p:cNvPr id="37" name="Rectangle 36">
                <a:extLst>
                  <a:ext uri="{FF2B5EF4-FFF2-40B4-BE49-F238E27FC236}">
                    <a16:creationId xmlns:a16="http://schemas.microsoft.com/office/drawing/2014/main" id="{87363A03-0980-0637-27C1-7770619F93A1}"/>
                  </a:ext>
                </a:extLst>
              </p:cNvPr>
              <p:cNvSpPr>
                <a:spLocks noChangeAspect="1"/>
              </p:cNvSpPr>
              <p:nvPr/>
            </p:nvSpPr>
            <p:spPr bwMode="ltGray">
              <a:xfrm>
                <a:off x="873566" y="2588732"/>
                <a:ext cx="1909850" cy="49908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914400" rtl="0" eaLnBrk="1" fontAlgn="auto" latinLnBrk="0" hangingPunct="1">
                  <a:lnSpc>
                    <a:spcPts val="6100"/>
                  </a:lnSpc>
                  <a:spcBef>
                    <a:spcPts val="0"/>
                  </a:spcBef>
                  <a:spcAft>
                    <a:spcPts val="0"/>
                  </a:spcAft>
                  <a:buClrTx/>
                  <a:buSzTx/>
                  <a:buFontTx/>
                  <a:buNone/>
                  <a:tabLst/>
                  <a:defRPr/>
                </a:pPr>
                <a:r>
                  <a:rPr lang="en-US" sz="7200" b="1" cap="all" dirty="0">
                    <a:solidFill>
                      <a:schemeClr val="bg1"/>
                    </a:solidFill>
                    <a:latin typeface="MetricHPE"/>
                  </a:rPr>
                  <a:t>9</a:t>
                </a:r>
                <a:r>
                  <a:rPr kumimoji="0" lang="en-US" sz="7200" b="1" i="0" u="none" strike="noStrike" kern="1200" cap="all" spc="0" normalizeH="0" baseline="0" noProof="0" dirty="0">
                    <a:ln>
                      <a:noFill/>
                    </a:ln>
                    <a:solidFill>
                      <a:schemeClr val="bg1"/>
                    </a:solidFill>
                    <a:effectLst/>
                    <a:uLnTx/>
                    <a:uFillTx/>
                    <a:latin typeface="MetricHPE"/>
                    <a:ea typeface="+mn-ea"/>
                    <a:cs typeface="+mn-cs"/>
                  </a:rPr>
                  <a:t>0%</a:t>
                </a:r>
              </a:p>
            </p:txBody>
          </p:sp>
          <p:grpSp>
            <p:nvGrpSpPr>
              <p:cNvPr id="38" name="Group 37">
                <a:extLst>
                  <a:ext uri="{FF2B5EF4-FFF2-40B4-BE49-F238E27FC236}">
                    <a16:creationId xmlns:a16="http://schemas.microsoft.com/office/drawing/2014/main" id="{A522DEC6-F3ED-79FE-3C85-60D3560CCCCD}"/>
                  </a:ext>
                </a:extLst>
              </p:cNvPr>
              <p:cNvGrpSpPr>
                <a:grpSpLocks noChangeAspect="1"/>
              </p:cNvGrpSpPr>
              <p:nvPr/>
            </p:nvGrpSpPr>
            <p:grpSpPr>
              <a:xfrm rot="10800000">
                <a:off x="300910" y="1618302"/>
                <a:ext cx="2806535" cy="2567406"/>
                <a:chOff x="4414878" y="1947606"/>
                <a:chExt cx="3659483" cy="3347679"/>
              </a:xfrm>
              <a:solidFill>
                <a:schemeClr val="accent5"/>
              </a:solidFill>
            </p:grpSpPr>
            <p:sp>
              <p:nvSpPr>
                <p:cNvPr id="41" name="Circle: Hollow 49">
                  <a:extLst>
                    <a:ext uri="{FF2B5EF4-FFF2-40B4-BE49-F238E27FC236}">
                      <a16:creationId xmlns:a16="http://schemas.microsoft.com/office/drawing/2014/main" id="{8FB5EF4E-584E-5131-DA60-2F8418945BD5}"/>
                    </a:ext>
                  </a:extLst>
                </p:cNvPr>
                <p:cNvSpPr/>
                <p:nvPr/>
              </p:nvSpPr>
              <p:spPr bwMode="ltGray">
                <a:xfrm>
                  <a:off x="4414878" y="1947606"/>
                  <a:ext cx="3335292" cy="3347679"/>
                </a:xfrm>
                <a:prstGeom prst="donut">
                  <a:avLst>
                    <a:gd name="adj" fmla="val 3557"/>
                  </a:avLst>
                </a:prstGeom>
                <a:solidFill>
                  <a:srgbClr val="01A982"/>
                </a:solidFill>
                <a:ln w="571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black"/>
                    </a:solidFill>
                    <a:effectLst/>
                    <a:uLnTx/>
                    <a:uFillTx/>
                    <a:latin typeface="MetricHPE"/>
                    <a:ea typeface="+mn-ea"/>
                    <a:cs typeface="+mn-cs"/>
                  </a:endParaRPr>
                </a:p>
              </p:txBody>
            </p:sp>
            <p:sp>
              <p:nvSpPr>
                <p:cNvPr id="42" name="Arrow: Down 50">
                  <a:extLst>
                    <a:ext uri="{FF2B5EF4-FFF2-40B4-BE49-F238E27FC236}">
                      <a16:creationId xmlns:a16="http://schemas.microsoft.com/office/drawing/2014/main" id="{E9AAD60A-2B3D-3F80-FA78-D157747DBDC7}"/>
                    </a:ext>
                  </a:extLst>
                </p:cNvPr>
                <p:cNvSpPr/>
                <p:nvPr/>
              </p:nvSpPr>
              <p:spPr bwMode="ltGray">
                <a:xfrm>
                  <a:off x="7211107" y="3254383"/>
                  <a:ext cx="863254" cy="931656"/>
                </a:xfrm>
                <a:prstGeom prst="downArrow">
                  <a:avLst/>
                </a:prstGeom>
                <a:solidFill>
                  <a:srgbClr val="01A98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black"/>
                    </a:solidFill>
                    <a:effectLst/>
                    <a:uLnTx/>
                    <a:uFillTx/>
                    <a:latin typeface="MetricHPE"/>
                    <a:ea typeface="+mn-ea"/>
                    <a:cs typeface="+mn-cs"/>
                  </a:endParaRPr>
                </a:p>
              </p:txBody>
            </p:sp>
          </p:grpSp>
          <p:sp>
            <p:nvSpPr>
              <p:cNvPr id="39" name="TextBox 38">
                <a:extLst>
                  <a:ext uri="{FF2B5EF4-FFF2-40B4-BE49-F238E27FC236}">
                    <a16:creationId xmlns:a16="http://schemas.microsoft.com/office/drawing/2014/main" id="{7C430E3D-8CA6-0892-AB8F-238675FBF201}"/>
                  </a:ext>
                </a:extLst>
              </p:cNvPr>
              <p:cNvSpPr txBox="1"/>
              <p:nvPr/>
            </p:nvSpPr>
            <p:spPr>
              <a:xfrm>
                <a:off x="688438" y="3078321"/>
                <a:ext cx="2280105" cy="417839"/>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1100" b="1" i="0" u="none" strike="noStrike" kern="1200" cap="none" spc="0" normalizeH="0" baseline="0" noProof="0">
                    <a:ln>
                      <a:noFill/>
                    </a:ln>
                    <a:solidFill>
                      <a:schemeClr val="bg1"/>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better price/performance</a:t>
                </a:r>
                <a:br>
                  <a:rPr kumimoji="0" lang="en-US" sz="1100" b="1" i="0" u="none" strike="noStrike" kern="1200" cap="none" spc="0" normalizeH="0" baseline="0" noProof="0">
                    <a:ln>
                      <a:noFill/>
                    </a:ln>
                    <a:solidFill>
                      <a:schemeClr val="bg1"/>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br>
                <a:r>
                  <a:rPr kumimoji="0" lang="en-US" sz="1100" b="1" i="0" u="none" strike="noStrike" kern="1200" cap="none" spc="0" normalizeH="0" baseline="0" noProof="0">
                    <a:ln>
                      <a:noFill/>
                    </a:ln>
                    <a:solidFill>
                      <a:schemeClr val="bg1"/>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Gen11 versus Gen10/Gen10 Plus</a:t>
                </a:r>
                <a:r>
                  <a:rPr lang="en-US" sz="1100" b="1" baseline="30000">
                    <a:solidFill>
                      <a:schemeClr val="bg1"/>
                    </a:solidFill>
                    <a:latin typeface="MetricHPE"/>
                    <a:ea typeface="Calibri" panose="020F0502020204030204" pitchFamily="34" charset="0"/>
                    <a:cs typeface="Times New Roman" panose="02020603050405020304" pitchFamily="18" charset="0"/>
                    <a:sym typeface="MetricHPE" panose="020B0503030202060203" pitchFamily="34" charset="0"/>
                  </a:rPr>
                  <a:t>2</a:t>
                </a:r>
                <a:endParaRPr kumimoji="0" lang="en-US" sz="1100" b="1" i="0" u="none" strike="noStrike" kern="1200" cap="none" spc="0" normalizeH="0" baseline="30000" noProof="0">
                  <a:ln>
                    <a:noFill/>
                  </a:ln>
                  <a:solidFill>
                    <a:schemeClr val="bg1"/>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endParaRPr>
              </a:p>
            </p:txBody>
          </p:sp>
        </p:grpSp>
      </p:grpSp>
      <p:grpSp>
        <p:nvGrpSpPr>
          <p:cNvPr id="48" name="Group 47">
            <a:extLst>
              <a:ext uri="{FF2B5EF4-FFF2-40B4-BE49-F238E27FC236}">
                <a16:creationId xmlns:a16="http://schemas.microsoft.com/office/drawing/2014/main" id="{86F73F2B-155C-E43A-A417-AA0D70784252}"/>
              </a:ext>
            </a:extLst>
          </p:cNvPr>
          <p:cNvGrpSpPr/>
          <p:nvPr/>
        </p:nvGrpSpPr>
        <p:grpSpPr>
          <a:xfrm>
            <a:off x="8058155" y="938654"/>
            <a:ext cx="2123999" cy="2390102"/>
            <a:chOff x="9304973" y="2136657"/>
            <a:chExt cx="2123999" cy="2390102"/>
          </a:xfrm>
        </p:grpSpPr>
        <p:grpSp>
          <p:nvGrpSpPr>
            <p:cNvPr id="29" name="Group 28">
              <a:extLst>
                <a:ext uri="{FF2B5EF4-FFF2-40B4-BE49-F238E27FC236}">
                  <a16:creationId xmlns:a16="http://schemas.microsoft.com/office/drawing/2014/main" id="{AF58B849-C1FC-3471-FF13-69614978B983}"/>
                </a:ext>
              </a:extLst>
            </p:cNvPr>
            <p:cNvGrpSpPr/>
            <p:nvPr/>
          </p:nvGrpSpPr>
          <p:grpSpPr>
            <a:xfrm>
              <a:off x="9304973" y="2136657"/>
              <a:ext cx="2123999" cy="2390102"/>
              <a:chOff x="6517822" y="2044684"/>
              <a:chExt cx="2235308" cy="2515356"/>
            </a:xfrm>
          </p:grpSpPr>
          <p:sp>
            <p:nvSpPr>
              <p:cNvPr id="31" name="Rectangle: Rounded Corners 30">
                <a:extLst>
                  <a:ext uri="{FF2B5EF4-FFF2-40B4-BE49-F238E27FC236}">
                    <a16:creationId xmlns:a16="http://schemas.microsoft.com/office/drawing/2014/main" id="{6273651C-4B9B-E342-F327-C2038E12224F}"/>
                  </a:ext>
                </a:extLst>
              </p:cNvPr>
              <p:cNvSpPr/>
              <p:nvPr/>
            </p:nvSpPr>
            <p:spPr bwMode="ltGray">
              <a:xfrm>
                <a:off x="6517822" y="2044684"/>
                <a:ext cx="2235308" cy="2515356"/>
              </a:xfrm>
              <a:prstGeom prst="roundRect">
                <a:avLst/>
              </a:prstGeom>
              <a:solidFill>
                <a:schemeClr val="tx1"/>
              </a:solidFill>
              <a:ln w="571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bg1"/>
                  </a:solidFill>
                  <a:effectLst/>
                  <a:uLnTx/>
                  <a:uFillTx/>
                  <a:latin typeface="MetricHPE"/>
                  <a:ea typeface="+mn-ea"/>
                  <a:cs typeface="+mn-cs"/>
                </a:endParaRPr>
              </a:p>
            </p:txBody>
          </p:sp>
          <p:sp>
            <p:nvSpPr>
              <p:cNvPr id="32" name="Rectangle 31">
                <a:extLst>
                  <a:ext uri="{FF2B5EF4-FFF2-40B4-BE49-F238E27FC236}">
                    <a16:creationId xmlns:a16="http://schemas.microsoft.com/office/drawing/2014/main" id="{C1DC208F-0517-2F67-AD11-288B6573CCCD}"/>
                  </a:ext>
                </a:extLst>
              </p:cNvPr>
              <p:cNvSpPr>
                <a:spLocks noChangeAspect="1"/>
              </p:cNvSpPr>
              <p:nvPr/>
            </p:nvSpPr>
            <p:spPr bwMode="ltGray">
              <a:xfrm>
                <a:off x="6680551" y="3257311"/>
                <a:ext cx="1909850" cy="108558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914400" rtl="0" eaLnBrk="1" fontAlgn="auto" latinLnBrk="0" hangingPunct="1">
                  <a:lnSpc>
                    <a:spcPts val="6100"/>
                  </a:lnSpc>
                  <a:spcBef>
                    <a:spcPts val="0"/>
                  </a:spcBef>
                  <a:spcAft>
                    <a:spcPts val="0"/>
                  </a:spcAft>
                  <a:buClrTx/>
                  <a:buSzTx/>
                  <a:buFontTx/>
                  <a:buNone/>
                  <a:tabLst/>
                  <a:defRPr/>
                </a:pPr>
                <a:r>
                  <a:rPr lang="en-US" sz="7200" b="1" cap="all">
                    <a:solidFill>
                      <a:schemeClr val="bg1"/>
                    </a:solidFill>
                    <a:latin typeface="MetricHPE"/>
                  </a:rPr>
                  <a:t>25</a:t>
                </a:r>
                <a:r>
                  <a:rPr kumimoji="0" lang="en-US" sz="7200" b="1" i="0" u="none" strike="noStrike" kern="1200" cap="all" spc="0" normalizeH="0" baseline="0" noProof="0">
                    <a:ln>
                      <a:noFill/>
                    </a:ln>
                    <a:solidFill>
                      <a:schemeClr val="bg1"/>
                    </a:solidFill>
                    <a:effectLst/>
                    <a:uLnTx/>
                    <a:uFillTx/>
                    <a:latin typeface="MetricHPE"/>
                    <a:ea typeface="+mn-ea"/>
                    <a:cs typeface="+mn-cs"/>
                  </a:rPr>
                  <a:t>%</a:t>
                </a:r>
              </a:p>
            </p:txBody>
          </p:sp>
          <p:sp>
            <p:nvSpPr>
              <p:cNvPr id="33" name="TextBox 32">
                <a:extLst>
                  <a:ext uri="{FF2B5EF4-FFF2-40B4-BE49-F238E27FC236}">
                    <a16:creationId xmlns:a16="http://schemas.microsoft.com/office/drawing/2014/main" id="{F94030F7-14B6-BDE5-EE27-A466604964B8}"/>
                  </a:ext>
                </a:extLst>
              </p:cNvPr>
              <p:cNvSpPr txBox="1"/>
              <p:nvPr/>
            </p:nvSpPr>
            <p:spPr>
              <a:xfrm>
                <a:off x="6680550" y="4050029"/>
                <a:ext cx="1909851" cy="403263"/>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1050" b="1" i="0" u="none" strike="noStrike" kern="1200" cap="none" spc="0" normalizeH="0" baseline="0" noProof="0" dirty="0">
                    <a:ln>
                      <a:noFill/>
                    </a:ln>
                    <a:solidFill>
                      <a:schemeClr val="bg1"/>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more performance per kW Gen11 versus Gen10 Plus</a:t>
                </a:r>
                <a:r>
                  <a:rPr lang="en-US" sz="1050" b="1" baseline="30000" dirty="0">
                    <a:solidFill>
                      <a:schemeClr val="bg1"/>
                    </a:solidFill>
                    <a:latin typeface="MetricHPE"/>
                    <a:ea typeface="Calibri" panose="020F0502020204030204" pitchFamily="34" charset="0"/>
                    <a:cs typeface="Times New Roman" panose="02020603050405020304" pitchFamily="18" charset="0"/>
                    <a:sym typeface="MetricHPE" panose="020B0503030202060203" pitchFamily="34" charset="0"/>
                  </a:rPr>
                  <a:t>3</a:t>
                </a:r>
                <a:r>
                  <a:rPr kumimoji="0" lang="en-US" sz="1050" b="1" i="0" u="none" strike="noStrike" kern="1200" cap="none" spc="0" normalizeH="0" baseline="0" noProof="0" dirty="0">
                    <a:ln>
                      <a:noFill/>
                    </a:ln>
                    <a:solidFill>
                      <a:schemeClr val="bg1"/>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 </a:t>
                </a:r>
              </a:p>
            </p:txBody>
          </p:sp>
        </p:grpSp>
        <p:pic>
          <p:nvPicPr>
            <p:cNvPr id="35" name="Grafika 52">
              <a:extLst>
                <a:ext uri="{FF2B5EF4-FFF2-40B4-BE49-F238E27FC236}">
                  <a16:creationId xmlns:a16="http://schemas.microsoft.com/office/drawing/2014/main" id="{4EEDC9D2-FAFD-01EF-7A35-ACF62672A6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66993" y="2257776"/>
              <a:ext cx="799958" cy="1018130"/>
            </a:xfrm>
            <a:prstGeom prst="rect">
              <a:avLst/>
            </a:prstGeom>
          </p:spPr>
        </p:pic>
      </p:grpSp>
      <p:sp>
        <p:nvSpPr>
          <p:cNvPr id="6" name="Footer Placeholder 5">
            <a:extLst>
              <a:ext uri="{FF2B5EF4-FFF2-40B4-BE49-F238E27FC236}">
                <a16:creationId xmlns:a16="http://schemas.microsoft.com/office/drawing/2014/main" id="{F52704A5-87DF-85AB-E64B-6CB68F5011FE}"/>
              </a:ext>
            </a:extLst>
          </p:cNvPr>
          <p:cNvSpPr>
            <a:spLocks noGrp="1"/>
          </p:cNvSpPr>
          <p:nvPr>
            <p:ph type="ftr" sz="quarter" idx="10"/>
          </p:nvPr>
        </p:nvSpPr>
        <p:spPr/>
        <p:txBody>
          <a:bodyPr/>
          <a:lstStyle/>
          <a:p>
            <a:r>
              <a:rPr lang="en-US" dirty="0"/>
              <a:t>Confidential | Authorized HPE Partner Use Only</a:t>
            </a:r>
          </a:p>
        </p:txBody>
      </p:sp>
      <p:sp>
        <p:nvSpPr>
          <p:cNvPr id="10" name="TextBox 9">
            <a:extLst>
              <a:ext uri="{FF2B5EF4-FFF2-40B4-BE49-F238E27FC236}">
                <a16:creationId xmlns:a16="http://schemas.microsoft.com/office/drawing/2014/main" id="{CA902E23-2293-1FA0-46DA-D9E760E80BA6}"/>
              </a:ext>
            </a:extLst>
          </p:cNvPr>
          <p:cNvSpPr txBox="1"/>
          <p:nvPr/>
        </p:nvSpPr>
        <p:spPr>
          <a:xfrm>
            <a:off x="6820092" y="4826852"/>
            <a:ext cx="5120640" cy="1178954"/>
          </a:xfrm>
          <a:prstGeom prst="rect">
            <a:avLst/>
          </a:prstGeom>
          <a:solidFill>
            <a:schemeClr val="accent2"/>
          </a:solidFill>
          <a:ln w="57150">
            <a:noFill/>
            <a:miter lim="800000"/>
          </a:ln>
        </p:spPr>
        <p:txBody>
          <a:bodyPr wrap="square" lIns="90000" tIns="90000" rIns="90000" bIns="90000" rtlCol="0" anchor="ctr" anchorCtr="0">
            <a:spAutoFit/>
          </a:bodyPr>
          <a:lstStyle/>
          <a:p>
            <a:pPr algn="ctr">
              <a:lnSpc>
                <a:spcPct val="90000"/>
              </a:lnSpc>
              <a:spcBef>
                <a:spcPts val="400"/>
              </a:spcBef>
              <a:defRPr/>
            </a:pPr>
            <a:r>
              <a:rPr kumimoji="0" lang="en-US" sz="1800" b="1" i="0" u="none" strike="noStrike" kern="1200" cap="none" spc="0" normalizeH="0" baseline="0" noProof="0">
                <a:ln>
                  <a:noFill/>
                </a:ln>
                <a:solidFill>
                  <a:prstClr val="black"/>
                </a:solidFill>
                <a:effectLst/>
                <a:uLnTx/>
                <a:uFillTx/>
                <a:latin typeface="MetricHPE"/>
                <a:ea typeface="+mn-ea"/>
                <a:cs typeface="+mn-cs"/>
              </a:rPr>
              <a:t>Selling tip:</a:t>
            </a:r>
            <a:r>
              <a:rPr kumimoji="0" lang="en-US" sz="1800" b="0" i="0" u="none" strike="noStrike" kern="1200" cap="none" spc="0" normalizeH="0" baseline="0" noProof="0">
                <a:ln>
                  <a:noFill/>
                </a:ln>
                <a:solidFill>
                  <a:prstClr val="black"/>
                </a:solidFill>
                <a:effectLst/>
                <a:uLnTx/>
                <a:uFillTx/>
                <a:latin typeface="MetricHPE"/>
                <a:ea typeface="+mn-ea"/>
                <a:cs typeface="+mn-cs"/>
              </a:rPr>
              <a:t> </a:t>
            </a:r>
            <a:r>
              <a:rPr lang="en-US"/>
              <a:t>Gen11 price/performance improvements are dependent on core count from old (previous generations) to new (Gen11). As you go up in core count, there will be improved price/performance.</a:t>
            </a:r>
          </a:p>
        </p:txBody>
      </p:sp>
    </p:spTree>
    <p:extLst>
      <p:ext uri="{BB962C8B-B14F-4D97-AF65-F5344CB8AC3E}">
        <p14:creationId xmlns:p14="http://schemas.microsoft.com/office/powerpoint/2010/main" val="388697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198CB00-F5C4-667B-6435-68E5C1986A6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5" name="Object 4" hidden="1">
                        <a:extLst>
                          <a:ext uri="{FF2B5EF4-FFF2-40B4-BE49-F238E27FC236}">
                            <a16:creationId xmlns:a16="http://schemas.microsoft.com/office/drawing/2014/main" id="{9198CB00-F5C4-667B-6435-68E5C1986A6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9" name="Arrow: Right 48">
            <a:extLst>
              <a:ext uri="{FF2B5EF4-FFF2-40B4-BE49-F238E27FC236}">
                <a16:creationId xmlns:a16="http://schemas.microsoft.com/office/drawing/2014/main" id="{1428C57C-8F8A-9A4E-3695-2CFF36765560}"/>
              </a:ext>
            </a:extLst>
          </p:cNvPr>
          <p:cNvSpPr/>
          <p:nvPr/>
        </p:nvSpPr>
        <p:spPr bwMode="ltGray">
          <a:xfrm>
            <a:off x="1" y="1845531"/>
            <a:ext cx="12191998" cy="2734056"/>
          </a:xfrm>
          <a:prstGeom prst="rightArrow">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tx1"/>
              </a:solidFill>
            </a:endParaRPr>
          </a:p>
        </p:txBody>
      </p:sp>
      <p:sp>
        <p:nvSpPr>
          <p:cNvPr id="2" name="Title 1">
            <a:extLst>
              <a:ext uri="{FF2B5EF4-FFF2-40B4-BE49-F238E27FC236}">
                <a16:creationId xmlns:a16="http://schemas.microsoft.com/office/drawing/2014/main" id="{99B98613-85CF-328C-8F11-3E65EDAA268D}"/>
              </a:ext>
            </a:extLst>
          </p:cNvPr>
          <p:cNvSpPr>
            <a:spLocks noGrp="1"/>
          </p:cNvSpPr>
          <p:nvPr>
            <p:ph type="title"/>
          </p:nvPr>
        </p:nvSpPr>
        <p:spPr/>
        <p:txBody>
          <a:bodyPr vert="horz"/>
          <a:lstStyle/>
          <a:p>
            <a:r>
              <a:rPr lang="en-US" sz="3600">
                <a:solidFill>
                  <a:schemeClr val="accent3"/>
                </a:solidFill>
              </a:rPr>
              <a:t>Modernize</a:t>
            </a:r>
            <a:r>
              <a:rPr lang="en-US"/>
              <a:t> workload efficiency with HPE ProLiant Gen11 </a:t>
            </a:r>
          </a:p>
        </p:txBody>
      </p:sp>
      <p:sp>
        <p:nvSpPr>
          <p:cNvPr id="3" name="Slide Number Placeholder 2">
            <a:extLst>
              <a:ext uri="{FF2B5EF4-FFF2-40B4-BE49-F238E27FC236}">
                <a16:creationId xmlns:a16="http://schemas.microsoft.com/office/drawing/2014/main" id="{47EE376D-65CB-33BD-BB69-D08C3DD7CFCE}"/>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6"/>
              </a:buBlip>
              <a:tabLst/>
              <a:defRPr/>
            </a:pPr>
            <a:fld id="{104FC826-72BB-4AF1-BA01-A94F7396A7DC}" type="slidenum">
              <a:rPr kumimoji="0" lang="en-US" sz="2000" b="0" i="0" u="none" strike="noStrike" kern="1200" cap="all" spc="0" normalizeH="0" baseline="10000" noProof="0" smtClean="0">
                <a:ln>
                  <a:noFill/>
                </a:ln>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6"/>
                </a:buBlip>
                <a:tabLst/>
                <a:defRPr/>
              </a:pPr>
              <a:t>13</a:t>
            </a:fld>
            <a:endParaRPr kumimoji="0" lang="en-US" sz="2000" b="0" i="0" u="none" strike="noStrike" kern="1200" cap="all" spc="0" normalizeH="0" baseline="10000" noProof="0">
              <a:ln>
                <a:noFill/>
              </a:ln>
              <a:effectLst/>
              <a:uLnTx/>
              <a:uFillTx/>
              <a:latin typeface="MetricHPE"/>
              <a:ea typeface="+mn-ea"/>
              <a:cs typeface="+mn-cs"/>
            </a:endParaRPr>
          </a:p>
        </p:txBody>
      </p:sp>
      <p:sp>
        <p:nvSpPr>
          <p:cNvPr id="57" name="TextBox 56">
            <a:extLst>
              <a:ext uri="{FF2B5EF4-FFF2-40B4-BE49-F238E27FC236}">
                <a16:creationId xmlns:a16="http://schemas.microsoft.com/office/drawing/2014/main" id="{8C5572D9-E60E-9BDB-F96B-8DA70641A194}"/>
              </a:ext>
            </a:extLst>
          </p:cNvPr>
          <p:cNvSpPr txBox="1"/>
          <p:nvPr/>
        </p:nvSpPr>
        <p:spPr>
          <a:xfrm>
            <a:off x="-21329" y="2076216"/>
            <a:ext cx="957841" cy="461665"/>
          </a:xfrm>
          <a:prstGeom prst="rect">
            <a:avLst/>
          </a:prstGeom>
          <a:noFill/>
          <a:ln w="57150">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Up to:</a:t>
            </a:r>
            <a:endParaRPr kumimoji="0" lang="en-US" sz="2400" b="0" i="0" u="none" strike="noStrike" kern="1200" cap="none" spc="0" normalizeH="0" baseline="0" noProof="0">
              <a:ln>
                <a:noFill/>
              </a:ln>
              <a:effectLst/>
              <a:uLnTx/>
              <a:uFillTx/>
              <a:latin typeface="MetricHPE"/>
              <a:ea typeface="+mn-ea"/>
              <a:cs typeface="+mn-cs"/>
            </a:endParaRPr>
          </a:p>
        </p:txBody>
      </p:sp>
      <p:sp>
        <p:nvSpPr>
          <p:cNvPr id="4" name="TextBox 3">
            <a:extLst>
              <a:ext uri="{FF2B5EF4-FFF2-40B4-BE49-F238E27FC236}">
                <a16:creationId xmlns:a16="http://schemas.microsoft.com/office/drawing/2014/main" id="{89AAE84B-3C0F-54CC-A5D5-BE2F26B6B64E}"/>
              </a:ext>
            </a:extLst>
          </p:cNvPr>
          <p:cNvSpPr txBox="1"/>
          <p:nvPr/>
        </p:nvSpPr>
        <p:spPr>
          <a:xfrm>
            <a:off x="1389625" y="6104474"/>
            <a:ext cx="9885099" cy="738664"/>
          </a:xfrm>
          <a:prstGeom prst="rect">
            <a:avLst/>
          </a:prstGeom>
          <a:noFill/>
          <a:ln w="57150">
            <a:noFill/>
            <a:miter lim="800000"/>
          </a:ln>
        </p:spPr>
        <p:txBody>
          <a:bodyPr wrap="square">
            <a:spAutoFit/>
          </a:bodyPr>
          <a:lstStyle/>
          <a:p>
            <a:pPr>
              <a:defRPr/>
            </a:pPr>
            <a:r>
              <a:rPr kumimoji="0" lang="en-US" sz="700" b="0" i="0" u="none" strike="noStrike" kern="1200" cap="none" spc="0" normalizeH="0" baseline="0" noProof="0" dirty="0">
                <a:ln>
                  <a:noFill/>
                </a:ln>
                <a:effectLst/>
                <a:uLnTx/>
                <a:uFillTx/>
                <a:latin typeface="MetricHPE"/>
                <a:ea typeface="+mn-ea"/>
                <a:cs typeface="+mn-cs"/>
              </a:rPr>
              <a:t>SPEC  and the names SPECpower_ssj and SPECrate are registered trademarks of the Standard Performance Evaluation Corporation (SPEC). The stated results are published or under review as of 06-10-2023, see spec.org. All rights reserved.</a:t>
            </a:r>
          </a:p>
          <a:p>
            <a:pPr marL="92075" lvl="0" indent="-92075">
              <a:buFont typeface="+mj-lt"/>
              <a:buAutoNum type="arabicPeriod"/>
              <a:defRPr/>
            </a:pPr>
            <a:r>
              <a:rPr lang="en-US" sz="700" dirty="0">
                <a:latin typeface="MetricHPE"/>
              </a:rPr>
              <a:t>SPECrate2017_int_base (same performance envelope):  #36223, and 36691.</a:t>
            </a:r>
          </a:p>
          <a:p>
            <a:pPr marL="92075" lvl="0" indent="-92075">
              <a:buFont typeface="+mj-lt"/>
              <a:buAutoNum type="arabicPeriod"/>
              <a:defRPr/>
            </a:pPr>
            <a:r>
              <a:rPr kumimoji="0" lang="en-US" sz="700" b="0" i="0" u="none" strike="noStrike" kern="1200" cap="none" spc="0" normalizeH="0" baseline="0" noProof="0" dirty="0">
                <a:ln>
                  <a:noFill/>
                </a:ln>
                <a:effectLst/>
                <a:uLnTx/>
                <a:uFillTx/>
                <a:latin typeface="MetricHPE"/>
                <a:ea typeface="+mn-ea"/>
                <a:cs typeface="+mn-cs"/>
              </a:rPr>
              <a:t>SPECrate2017_int_base (same performance envelope): #36223, and 36691, and power values estimated via HPE Power Advisor.</a:t>
            </a:r>
          </a:p>
          <a:p>
            <a:pPr marL="92075" lvl="0" indent="-92075">
              <a:buFont typeface="+mj-lt"/>
              <a:buAutoNum type="arabicPeriod"/>
              <a:defRPr/>
            </a:pPr>
            <a:r>
              <a:rPr kumimoji="0" lang="en-US" sz="700" b="0" i="0" u="none" strike="noStrike" kern="1200" cap="none" spc="0" normalizeH="0" baseline="0" noProof="0" dirty="0">
                <a:ln>
                  <a:noFill/>
                </a:ln>
                <a:effectLst/>
                <a:uLnTx/>
                <a:uFillTx/>
                <a:latin typeface="MetricHPE"/>
                <a:ea typeface="+mn-ea"/>
                <a:cs typeface="+mn-cs"/>
              </a:rPr>
              <a:t>SPECpower_ssj 2008 (same performance envelope): SPECpower_ssj 2008: #1273 and 1274</a:t>
            </a:r>
          </a:p>
          <a:p>
            <a:pPr marL="92075" lvl="0" indent="-92075">
              <a:buFont typeface="+mj-lt"/>
              <a:buAutoNum type="arabicPeriod"/>
              <a:defRPr/>
            </a:pPr>
            <a:r>
              <a:rPr kumimoji="0" lang="en-US" sz="700" b="0" i="0" u="none" strike="noStrike" kern="1200" cap="none" spc="0" normalizeH="0" baseline="0" noProof="0" dirty="0">
                <a:ln>
                  <a:noFill/>
                </a:ln>
                <a:effectLst/>
                <a:uLnTx/>
                <a:uFillTx/>
                <a:latin typeface="MetricHPE"/>
                <a:ea typeface="+mn-ea"/>
                <a:cs typeface="+mn-cs"/>
              </a:rPr>
              <a:t>SPECpower_ssj 2008 (at 100% utilization): #1273 and 1274</a:t>
            </a:r>
          </a:p>
          <a:p>
            <a:pPr lvl="0">
              <a:defRPr/>
            </a:pPr>
            <a:endParaRPr kumimoji="0" lang="en-US" sz="700" b="0" i="0" u="none" strike="noStrike" kern="1200" cap="none" spc="0" normalizeH="0" baseline="0" noProof="0" dirty="0">
              <a:ln>
                <a:noFill/>
              </a:ln>
              <a:effectLst/>
              <a:uLnTx/>
              <a:uFillTx/>
              <a:latin typeface="MetricHPE"/>
              <a:ea typeface="+mn-ea"/>
              <a:cs typeface="+mn-cs"/>
            </a:endParaRPr>
          </a:p>
        </p:txBody>
      </p:sp>
      <p:grpSp>
        <p:nvGrpSpPr>
          <p:cNvPr id="36" name="Group 35"/>
          <p:cNvGrpSpPr>
            <a:grpSpLocks noChangeAspect="1"/>
          </p:cNvGrpSpPr>
          <p:nvPr/>
        </p:nvGrpSpPr>
        <p:grpSpPr>
          <a:xfrm>
            <a:off x="358918" y="1926489"/>
            <a:ext cx="2704921" cy="2439560"/>
            <a:chOff x="260771" y="1618302"/>
            <a:chExt cx="2846673" cy="2567406"/>
          </a:xfrm>
        </p:grpSpPr>
        <p:sp>
          <p:nvSpPr>
            <p:cNvPr id="37" name="Rectangle 36">
              <a:extLst>
                <a:ext uri="{FF2B5EF4-FFF2-40B4-BE49-F238E27FC236}">
                  <a16:creationId xmlns:a16="http://schemas.microsoft.com/office/drawing/2014/main" id="{87363A03-0980-0637-27C1-7770619F93A1}"/>
                </a:ext>
              </a:extLst>
            </p:cNvPr>
            <p:cNvSpPr>
              <a:spLocks noChangeAspect="1"/>
            </p:cNvSpPr>
            <p:nvPr/>
          </p:nvSpPr>
          <p:spPr bwMode="ltGray">
            <a:xfrm>
              <a:off x="873566" y="2636848"/>
              <a:ext cx="1909850" cy="49908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914400" rtl="0" eaLnBrk="1" fontAlgn="auto" latinLnBrk="0" hangingPunct="1">
                <a:lnSpc>
                  <a:spcPts val="6100"/>
                </a:lnSpc>
                <a:spcBef>
                  <a:spcPts val="0"/>
                </a:spcBef>
                <a:spcAft>
                  <a:spcPts val="0"/>
                </a:spcAft>
                <a:buClrTx/>
                <a:buSzTx/>
                <a:buFontTx/>
                <a:buNone/>
                <a:tabLst/>
                <a:defRPr/>
              </a:pPr>
              <a:r>
                <a:rPr lang="en-US" sz="7200" b="1" cap="all">
                  <a:solidFill>
                    <a:schemeClr val="tx1"/>
                  </a:solidFill>
                  <a:latin typeface="MetricHPE"/>
                </a:rPr>
                <a:t>8:1</a:t>
              </a:r>
              <a:endParaRPr kumimoji="0" lang="en-US" sz="7200" b="1" i="0" u="none" strike="noStrike" kern="1200" cap="all" spc="0" normalizeH="0" baseline="0" noProof="0">
                <a:ln>
                  <a:noFill/>
                </a:ln>
                <a:solidFill>
                  <a:schemeClr val="tx1"/>
                </a:solidFill>
                <a:effectLst/>
                <a:uLnTx/>
                <a:uFillTx/>
                <a:latin typeface="MetricHPE"/>
                <a:ea typeface="+mn-ea"/>
                <a:cs typeface="+mn-cs"/>
              </a:endParaRPr>
            </a:p>
          </p:txBody>
        </p:sp>
        <p:grpSp>
          <p:nvGrpSpPr>
            <p:cNvPr id="38" name="Group 37">
              <a:extLst>
                <a:ext uri="{FF2B5EF4-FFF2-40B4-BE49-F238E27FC236}">
                  <a16:creationId xmlns:a16="http://schemas.microsoft.com/office/drawing/2014/main" id="{A522DEC6-F3ED-79FE-3C85-60D3560CCCCD}"/>
                </a:ext>
              </a:extLst>
            </p:cNvPr>
            <p:cNvGrpSpPr>
              <a:grpSpLocks noChangeAspect="1"/>
            </p:cNvGrpSpPr>
            <p:nvPr/>
          </p:nvGrpSpPr>
          <p:grpSpPr>
            <a:xfrm rot="10800000">
              <a:off x="260771" y="1618302"/>
              <a:ext cx="2846673" cy="2567406"/>
              <a:chOff x="4414878" y="1947606"/>
              <a:chExt cx="3711819" cy="3347679"/>
            </a:xfrm>
            <a:solidFill>
              <a:schemeClr val="accent5"/>
            </a:solidFill>
          </p:grpSpPr>
          <p:sp>
            <p:nvSpPr>
              <p:cNvPr id="41" name="Circle: Hollow 49">
                <a:extLst>
                  <a:ext uri="{FF2B5EF4-FFF2-40B4-BE49-F238E27FC236}">
                    <a16:creationId xmlns:a16="http://schemas.microsoft.com/office/drawing/2014/main" id="{8FB5EF4E-584E-5131-DA60-2F8418945BD5}"/>
                  </a:ext>
                </a:extLst>
              </p:cNvPr>
              <p:cNvSpPr/>
              <p:nvPr/>
            </p:nvSpPr>
            <p:spPr bwMode="ltGray">
              <a:xfrm>
                <a:off x="4414878" y="1947606"/>
                <a:ext cx="3335292" cy="3347679"/>
              </a:xfrm>
              <a:prstGeom prst="donut">
                <a:avLst>
                  <a:gd name="adj" fmla="val 3557"/>
                </a:avLst>
              </a:prstGeom>
              <a:solidFill>
                <a:schemeClr val="accent3"/>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black"/>
                  </a:solidFill>
                  <a:effectLst/>
                  <a:uLnTx/>
                  <a:uFillTx/>
                  <a:latin typeface="MetricHPE"/>
                  <a:ea typeface="+mn-ea"/>
                  <a:cs typeface="+mn-cs"/>
                </a:endParaRPr>
              </a:p>
            </p:txBody>
          </p:sp>
          <p:sp>
            <p:nvSpPr>
              <p:cNvPr id="42" name="Arrow: Down 50">
                <a:extLst>
                  <a:ext uri="{FF2B5EF4-FFF2-40B4-BE49-F238E27FC236}">
                    <a16:creationId xmlns:a16="http://schemas.microsoft.com/office/drawing/2014/main" id="{E9AAD60A-2B3D-3F80-FA78-D157747DBDC7}"/>
                  </a:ext>
                </a:extLst>
              </p:cNvPr>
              <p:cNvSpPr/>
              <p:nvPr/>
            </p:nvSpPr>
            <p:spPr bwMode="ltGray">
              <a:xfrm rot="10800000">
                <a:off x="7263443" y="3151175"/>
                <a:ext cx="863254" cy="931656"/>
              </a:xfrm>
              <a:prstGeom prst="downArrow">
                <a:avLst/>
              </a:prstGeom>
              <a:solidFill>
                <a:schemeClr val="accent3"/>
              </a:solidFill>
              <a:ln w="571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black"/>
                  </a:solidFill>
                  <a:effectLst/>
                  <a:uLnTx/>
                  <a:uFillTx/>
                  <a:latin typeface="MetricHPE"/>
                  <a:ea typeface="+mn-ea"/>
                  <a:cs typeface="+mn-cs"/>
                </a:endParaRPr>
              </a:p>
            </p:txBody>
          </p:sp>
        </p:grpSp>
        <p:sp>
          <p:nvSpPr>
            <p:cNvPr id="39" name="TextBox 38">
              <a:extLst>
                <a:ext uri="{FF2B5EF4-FFF2-40B4-BE49-F238E27FC236}">
                  <a16:creationId xmlns:a16="http://schemas.microsoft.com/office/drawing/2014/main" id="{7C430E3D-8CA6-0892-AB8F-238675FBF201}"/>
                </a:ext>
              </a:extLst>
            </p:cNvPr>
            <p:cNvSpPr txBox="1"/>
            <p:nvPr/>
          </p:nvSpPr>
          <p:spPr>
            <a:xfrm>
              <a:off x="873566" y="3135928"/>
              <a:ext cx="1909850" cy="417839"/>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1100" b="1" i="0" u="none" strike="noStrike" kern="1200" cap="none" spc="0" normalizeH="0" baseline="0" noProof="0">
                  <a:ln>
                    <a:noFill/>
                  </a:ln>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Gen9 to Gen11 </a:t>
              </a:r>
            </a:p>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1100" b="1" i="0" u="none" strike="noStrike" kern="1200" cap="none" spc="0" normalizeH="0" baseline="0" noProof="0">
                  <a:ln>
                    <a:noFill/>
                  </a:ln>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server consolidation</a:t>
              </a:r>
              <a:r>
                <a:rPr kumimoji="0" lang="en-US" sz="1100" b="1" i="0" u="none" strike="noStrike" kern="1200" cap="none" spc="0" normalizeH="0" baseline="30000" noProof="0">
                  <a:ln>
                    <a:noFill/>
                  </a:ln>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1</a:t>
              </a:r>
            </a:p>
          </p:txBody>
        </p:sp>
      </p:grpSp>
      <p:grpSp>
        <p:nvGrpSpPr>
          <p:cNvPr id="48" name="Group 47">
            <a:extLst>
              <a:ext uri="{FF2B5EF4-FFF2-40B4-BE49-F238E27FC236}">
                <a16:creationId xmlns:a16="http://schemas.microsoft.com/office/drawing/2014/main" id="{86F73F2B-155C-E43A-A417-AA0D70784252}"/>
              </a:ext>
            </a:extLst>
          </p:cNvPr>
          <p:cNvGrpSpPr/>
          <p:nvPr/>
        </p:nvGrpSpPr>
        <p:grpSpPr>
          <a:xfrm>
            <a:off x="8429206" y="1951218"/>
            <a:ext cx="2123999" cy="2390102"/>
            <a:chOff x="9304973" y="2136657"/>
            <a:chExt cx="2123999" cy="2390102"/>
          </a:xfrm>
        </p:grpSpPr>
        <p:grpSp>
          <p:nvGrpSpPr>
            <p:cNvPr id="29" name="Group 28">
              <a:extLst>
                <a:ext uri="{FF2B5EF4-FFF2-40B4-BE49-F238E27FC236}">
                  <a16:creationId xmlns:a16="http://schemas.microsoft.com/office/drawing/2014/main" id="{AF58B849-C1FC-3471-FF13-69614978B983}"/>
                </a:ext>
              </a:extLst>
            </p:cNvPr>
            <p:cNvGrpSpPr/>
            <p:nvPr/>
          </p:nvGrpSpPr>
          <p:grpSpPr>
            <a:xfrm>
              <a:off x="9304973" y="2136657"/>
              <a:ext cx="2123999" cy="2390102"/>
              <a:chOff x="6517822" y="2044684"/>
              <a:chExt cx="2235308" cy="2515356"/>
            </a:xfrm>
          </p:grpSpPr>
          <p:sp>
            <p:nvSpPr>
              <p:cNvPr id="31" name="Rectangle: Rounded Corners 30">
                <a:extLst>
                  <a:ext uri="{FF2B5EF4-FFF2-40B4-BE49-F238E27FC236}">
                    <a16:creationId xmlns:a16="http://schemas.microsoft.com/office/drawing/2014/main" id="{6273651C-4B9B-E342-F327-C2038E12224F}"/>
                  </a:ext>
                </a:extLst>
              </p:cNvPr>
              <p:cNvSpPr/>
              <p:nvPr/>
            </p:nvSpPr>
            <p:spPr bwMode="ltGray">
              <a:xfrm>
                <a:off x="6517822" y="2044684"/>
                <a:ext cx="2235308" cy="2515356"/>
              </a:xfrm>
              <a:prstGeom prst="roundRect">
                <a:avLst/>
              </a:prstGeom>
              <a:solidFill>
                <a:schemeClr val="tx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bg1"/>
                  </a:solidFill>
                  <a:effectLst/>
                  <a:uLnTx/>
                  <a:uFillTx/>
                  <a:latin typeface="MetricHPE"/>
                  <a:ea typeface="+mn-ea"/>
                  <a:cs typeface="+mn-cs"/>
                </a:endParaRPr>
              </a:p>
            </p:txBody>
          </p:sp>
          <p:sp>
            <p:nvSpPr>
              <p:cNvPr id="32" name="Rectangle 31">
                <a:extLst>
                  <a:ext uri="{FF2B5EF4-FFF2-40B4-BE49-F238E27FC236}">
                    <a16:creationId xmlns:a16="http://schemas.microsoft.com/office/drawing/2014/main" id="{C1DC208F-0517-2F67-AD11-288B6573CCCD}"/>
                  </a:ext>
                </a:extLst>
              </p:cNvPr>
              <p:cNvSpPr>
                <a:spLocks noChangeAspect="1"/>
              </p:cNvSpPr>
              <p:nvPr/>
            </p:nvSpPr>
            <p:spPr bwMode="ltGray">
              <a:xfrm>
                <a:off x="6680551" y="3257311"/>
                <a:ext cx="1909850" cy="108558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914400" rtl="0" eaLnBrk="1" fontAlgn="auto" latinLnBrk="0" hangingPunct="1">
                  <a:lnSpc>
                    <a:spcPts val="6100"/>
                  </a:lnSpc>
                  <a:spcBef>
                    <a:spcPts val="0"/>
                  </a:spcBef>
                  <a:spcAft>
                    <a:spcPts val="0"/>
                  </a:spcAft>
                  <a:buClrTx/>
                  <a:buSzTx/>
                  <a:buFontTx/>
                  <a:buNone/>
                  <a:tabLst/>
                  <a:defRPr/>
                </a:pPr>
                <a:r>
                  <a:rPr kumimoji="0" lang="en-US" sz="7200" b="1" i="0" u="none" strike="noStrike" kern="1200" spc="0" baseline="0" noProof="0">
                    <a:ln>
                      <a:noFill/>
                    </a:ln>
                    <a:solidFill>
                      <a:schemeClr val="bg1"/>
                    </a:solidFill>
                    <a:effectLst/>
                    <a:uLnTx/>
                    <a:uFillTx/>
                    <a:latin typeface="MetricHPE"/>
                    <a:ea typeface="+mn-ea"/>
                    <a:cs typeface="+mn-cs"/>
                  </a:rPr>
                  <a:t>6x</a:t>
                </a:r>
                <a:endParaRPr kumimoji="0" lang="en-US" sz="7200" b="1" i="0" u="none" strike="noStrike" kern="1200" spc="0" noProof="0">
                  <a:ln>
                    <a:noFill/>
                  </a:ln>
                  <a:solidFill>
                    <a:schemeClr val="bg1"/>
                  </a:solidFill>
                  <a:effectLst/>
                  <a:uLnTx/>
                  <a:uFillTx/>
                  <a:latin typeface="MetricHPE"/>
                  <a:ea typeface="+mn-ea"/>
                  <a:cs typeface="+mn-cs"/>
                </a:endParaRPr>
              </a:p>
            </p:txBody>
          </p:sp>
          <p:sp>
            <p:nvSpPr>
              <p:cNvPr id="33" name="TextBox 32">
                <a:extLst>
                  <a:ext uri="{FF2B5EF4-FFF2-40B4-BE49-F238E27FC236}">
                    <a16:creationId xmlns:a16="http://schemas.microsoft.com/office/drawing/2014/main" id="{F94030F7-14B6-BDE5-EE27-A466604964B8}"/>
                  </a:ext>
                </a:extLst>
              </p:cNvPr>
              <p:cNvSpPr txBox="1"/>
              <p:nvPr/>
            </p:nvSpPr>
            <p:spPr>
              <a:xfrm>
                <a:off x="6680550" y="4050029"/>
                <a:ext cx="1909851" cy="417839"/>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1100" b="1" i="0" u="none" strike="noStrike" kern="1200" cap="none" spc="0" normalizeH="0" baseline="0" noProof="0">
                    <a:ln>
                      <a:noFill/>
                    </a:ln>
                    <a:solidFill>
                      <a:schemeClr val="bg1"/>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more performance per kW versus Gen8</a:t>
                </a:r>
                <a:r>
                  <a:rPr kumimoji="0" lang="en-US" sz="1100" b="1" i="0" u="none" strike="noStrike" kern="1200" cap="none" spc="0" normalizeH="0" baseline="30000" noProof="0">
                    <a:ln>
                      <a:noFill/>
                    </a:ln>
                    <a:solidFill>
                      <a:schemeClr val="bg1"/>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4</a:t>
                </a:r>
                <a:r>
                  <a:rPr kumimoji="0" lang="en-US" sz="1100" b="1" i="0" u="none" strike="noStrike" kern="1200" cap="none" spc="0" normalizeH="0" baseline="0" noProof="0">
                    <a:ln>
                      <a:noFill/>
                    </a:ln>
                    <a:solidFill>
                      <a:schemeClr val="bg1"/>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 </a:t>
                </a:r>
              </a:p>
            </p:txBody>
          </p:sp>
        </p:grpSp>
        <p:pic>
          <p:nvPicPr>
            <p:cNvPr id="35" name="Grafika 52">
              <a:extLst>
                <a:ext uri="{FF2B5EF4-FFF2-40B4-BE49-F238E27FC236}">
                  <a16:creationId xmlns:a16="http://schemas.microsoft.com/office/drawing/2014/main" id="{4EEDC9D2-FAFD-01EF-7A35-ACF62672A6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66993" y="2257776"/>
              <a:ext cx="799958" cy="1018130"/>
            </a:xfrm>
            <a:prstGeom prst="rect">
              <a:avLst/>
            </a:prstGeom>
          </p:spPr>
        </p:pic>
      </p:grpSp>
      <p:grpSp>
        <p:nvGrpSpPr>
          <p:cNvPr id="9" name="Group 8">
            <a:extLst>
              <a:ext uri="{FF2B5EF4-FFF2-40B4-BE49-F238E27FC236}">
                <a16:creationId xmlns:a16="http://schemas.microsoft.com/office/drawing/2014/main" id="{F3EC41AB-DF24-F72F-4F69-CC525F9A348A}"/>
              </a:ext>
            </a:extLst>
          </p:cNvPr>
          <p:cNvGrpSpPr>
            <a:grpSpLocks noChangeAspect="1"/>
          </p:cNvGrpSpPr>
          <p:nvPr/>
        </p:nvGrpSpPr>
        <p:grpSpPr>
          <a:xfrm>
            <a:off x="3242655" y="1951218"/>
            <a:ext cx="2123999" cy="2390102"/>
            <a:chOff x="9273767" y="1618302"/>
            <a:chExt cx="2235308" cy="2515356"/>
          </a:xfrm>
        </p:grpSpPr>
        <p:grpSp>
          <p:nvGrpSpPr>
            <p:cNvPr id="10" name="Group 9">
              <a:extLst>
                <a:ext uri="{FF2B5EF4-FFF2-40B4-BE49-F238E27FC236}">
                  <a16:creationId xmlns:a16="http://schemas.microsoft.com/office/drawing/2014/main" id="{1E8DE8B9-D1A5-ED8D-E3B4-69EEF1B97272}"/>
                </a:ext>
              </a:extLst>
            </p:cNvPr>
            <p:cNvGrpSpPr/>
            <p:nvPr/>
          </p:nvGrpSpPr>
          <p:grpSpPr>
            <a:xfrm>
              <a:off x="9273767" y="1618302"/>
              <a:ext cx="2235308" cy="2515356"/>
              <a:chOff x="6517822" y="2044684"/>
              <a:chExt cx="2235308" cy="2515356"/>
            </a:xfrm>
          </p:grpSpPr>
          <p:sp>
            <p:nvSpPr>
              <p:cNvPr id="12" name="Rectangle: Rounded Corners 11">
                <a:extLst>
                  <a:ext uri="{FF2B5EF4-FFF2-40B4-BE49-F238E27FC236}">
                    <a16:creationId xmlns:a16="http://schemas.microsoft.com/office/drawing/2014/main" id="{E6278CF7-7F67-DCB6-72F6-80D2E9DCE8E0}"/>
                  </a:ext>
                </a:extLst>
              </p:cNvPr>
              <p:cNvSpPr/>
              <p:nvPr/>
            </p:nvSpPr>
            <p:spPr bwMode="ltGray">
              <a:xfrm>
                <a:off x="6517822" y="2044684"/>
                <a:ext cx="2235308" cy="2515356"/>
              </a:xfrm>
              <a:prstGeom prst="roundRect">
                <a:avLst/>
              </a:prstGeom>
              <a:solidFill>
                <a:schemeClr val="tx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bg1"/>
                  </a:solidFill>
                  <a:effectLst/>
                  <a:uLnTx/>
                  <a:uFillTx/>
                  <a:latin typeface="MetricHPE"/>
                  <a:ea typeface="+mn-ea"/>
                  <a:cs typeface="+mn-cs"/>
                </a:endParaRPr>
              </a:p>
            </p:txBody>
          </p:sp>
          <p:sp>
            <p:nvSpPr>
              <p:cNvPr id="13" name="Rectangle 12">
                <a:extLst>
                  <a:ext uri="{FF2B5EF4-FFF2-40B4-BE49-F238E27FC236}">
                    <a16:creationId xmlns:a16="http://schemas.microsoft.com/office/drawing/2014/main" id="{FC59B1D2-1DCC-9F34-911C-D05B8883385E}"/>
                  </a:ext>
                </a:extLst>
              </p:cNvPr>
              <p:cNvSpPr>
                <a:spLocks noChangeAspect="1"/>
              </p:cNvSpPr>
              <p:nvPr/>
            </p:nvSpPr>
            <p:spPr bwMode="ltGray">
              <a:xfrm>
                <a:off x="6730839" y="3257311"/>
                <a:ext cx="1909850" cy="108558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914400" rtl="0" eaLnBrk="1" fontAlgn="auto" latinLnBrk="0" hangingPunct="1">
                  <a:lnSpc>
                    <a:spcPts val="6100"/>
                  </a:lnSpc>
                  <a:spcBef>
                    <a:spcPts val="0"/>
                  </a:spcBef>
                  <a:spcAft>
                    <a:spcPts val="0"/>
                  </a:spcAft>
                  <a:buClrTx/>
                  <a:buSzTx/>
                  <a:buFontTx/>
                  <a:buNone/>
                  <a:tabLst/>
                  <a:defRPr/>
                </a:pPr>
                <a:r>
                  <a:rPr kumimoji="0" lang="en-US" sz="7200" b="1" i="0" u="none" strike="noStrike" kern="1200" cap="all" spc="0" normalizeH="0" baseline="0" noProof="0">
                    <a:ln>
                      <a:noFill/>
                    </a:ln>
                    <a:solidFill>
                      <a:schemeClr val="bg1"/>
                    </a:solidFill>
                    <a:effectLst/>
                    <a:uLnTx/>
                    <a:uFillTx/>
                    <a:latin typeface="MetricHPE"/>
                    <a:ea typeface="+mn-ea"/>
                    <a:cs typeface="+mn-cs"/>
                  </a:rPr>
                  <a:t>65%</a:t>
                </a:r>
              </a:p>
            </p:txBody>
          </p:sp>
          <p:sp>
            <p:nvSpPr>
              <p:cNvPr id="14" name="TextBox 13">
                <a:extLst>
                  <a:ext uri="{FF2B5EF4-FFF2-40B4-BE49-F238E27FC236}">
                    <a16:creationId xmlns:a16="http://schemas.microsoft.com/office/drawing/2014/main" id="{DF7EDA5D-578B-3FBD-0182-5048FAB3A87B}"/>
                  </a:ext>
                </a:extLst>
              </p:cNvPr>
              <p:cNvSpPr txBox="1"/>
              <p:nvPr/>
            </p:nvSpPr>
            <p:spPr>
              <a:xfrm>
                <a:off x="6618399" y="4050029"/>
                <a:ext cx="2134730" cy="417839"/>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1100" b="1" i="0" u="none" strike="noStrike" kern="1200" cap="none" spc="0" normalizeH="0" baseline="0" noProof="0">
                    <a:ln>
                      <a:noFill/>
                    </a:ln>
                    <a:solidFill>
                      <a:schemeClr val="bg1"/>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power savings per year after Gen9 to Gen11 consolidation</a:t>
                </a:r>
                <a:r>
                  <a:rPr kumimoji="0" lang="en-US" sz="1100" b="1" i="0" u="none" strike="noStrike" kern="1200" cap="none" spc="0" normalizeH="0" baseline="30000" noProof="0">
                    <a:ln>
                      <a:noFill/>
                    </a:ln>
                    <a:solidFill>
                      <a:schemeClr val="bg1"/>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2</a:t>
                </a:r>
                <a:r>
                  <a:rPr kumimoji="0" lang="en-US" sz="1100" b="1" i="0" u="none" strike="noStrike" kern="1200" cap="none" spc="0" normalizeH="0" baseline="0" noProof="0">
                    <a:ln>
                      <a:noFill/>
                    </a:ln>
                    <a:solidFill>
                      <a:schemeClr val="bg1"/>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 </a:t>
                </a:r>
              </a:p>
            </p:txBody>
          </p:sp>
        </p:grpSp>
        <p:pic>
          <p:nvPicPr>
            <p:cNvPr id="11" name="Grafika 47">
              <a:extLst>
                <a:ext uri="{FF2B5EF4-FFF2-40B4-BE49-F238E27FC236}">
                  <a16:creationId xmlns:a16="http://schemas.microsoft.com/office/drawing/2014/main" id="{FDE8E8F6-9833-E25E-652B-FA444B3919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20769" y="1875922"/>
              <a:ext cx="841880" cy="955649"/>
            </a:xfrm>
            <a:prstGeom prst="rect">
              <a:avLst/>
            </a:prstGeom>
          </p:spPr>
        </p:pic>
      </p:grpSp>
      <p:grpSp>
        <p:nvGrpSpPr>
          <p:cNvPr id="15" name="Group 14">
            <a:extLst>
              <a:ext uri="{FF2B5EF4-FFF2-40B4-BE49-F238E27FC236}">
                <a16:creationId xmlns:a16="http://schemas.microsoft.com/office/drawing/2014/main" id="{D76757AD-5067-0248-E36C-2E03A0316311}"/>
              </a:ext>
            </a:extLst>
          </p:cNvPr>
          <p:cNvGrpSpPr>
            <a:grpSpLocks noChangeAspect="1"/>
          </p:cNvGrpSpPr>
          <p:nvPr/>
        </p:nvGrpSpPr>
        <p:grpSpPr>
          <a:xfrm>
            <a:off x="5545470" y="1926489"/>
            <a:ext cx="2704921" cy="2439560"/>
            <a:chOff x="260771" y="1618302"/>
            <a:chExt cx="2846673" cy="2567406"/>
          </a:xfrm>
        </p:grpSpPr>
        <p:sp>
          <p:nvSpPr>
            <p:cNvPr id="16" name="Rectangle 15">
              <a:extLst>
                <a:ext uri="{FF2B5EF4-FFF2-40B4-BE49-F238E27FC236}">
                  <a16:creationId xmlns:a16="http://schemas.microsoft.com/office/drawing/2014/main" id="{3468DA62-274B-BC4D-EB8E-A2A46A694B9B}"/>
                </a:ext>
              </a:extLst>
            </p:cNvPr>
            <p:cNvSpPr>
              <a:spLocks noChangeAspect="1"/>
            </p:cNvSpPr>
            <p:nvPr/>
          </p:nvSpPr>
          <p:spPr bwMode="ltGray">
            <a:xfrm>
              <a:off x="873564" y="2636848"/>
              <a:ext cx="1909850" cy="49908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914400" rtl="0" eaLnBrk="1" fontAlgn="auto" latinLnBrk="0" hangingPunct="1">
                <a:lnSpc>
                  <a:spcPts val="6100"/>
                </a:lnSpc>
                <a:spcBef>
                  <a:spcPts val="0"/>
                </a:spcBef>
                <a:spcAft>
                  <a:spcPts val="0"/>
                </a:spcAft>
                <a:buClrTx/>
                <a:buSzTx/>
                <a:buFontTx/>
                <a:buNone/>
                <a:tabLst/>
                <a:defRPr/>
              </a:pPr>
              <a:r>
                <a:rPr lang="en-US" sz="7200" b="1" cap="all">
                  <a:solidFill>
                    <a:schemeClr val="tx1"/>
                  </a:solidFill>
                  <a:latin typeface="MetricHPE"/>
                </a:rPr>
                <a:t>11:1</a:t>
              </a:r>
              <a:endParaRPr kumimoji="0" lang="en-US" sz="7200" b="1" i="0" u="none" strike="noStrike" kern="1200" cap="all" spc="0" normalizeH="0" baseline="0" noProof="0">
                <a:ln>
                  <a:noFill/>
                </a:ln>
                <a:solidFill>
                  <a:schemeClr val="tx1"/>
                </a:solidFill>
                <a:effectLst/>
                <a:uLnTx/>
                <a:uFillTx/>
                <a:latin typeface="MetricHPE"/>
                <a:ea typeface="+mn-ea"/>
                <a:cs typeface="+mn-cs"/>
              </a:endParaRPr>
            </a:p>
          </p:txBody>
        </p:sp>
        <p:grpSp>
          <p:nvGrpSpPr>
            <p:cNvPr id="17" name="Group 16">
              <a:extLst>
                <a:ext uri="{FF2B5EF4-FFF2-40B4-BE49-F238E27FC236}">
                  <a16:creationId xmlns:a16="http://schemas.microsoft.com/office/drawing/2014/main" id="{8D358547-2E4C-2189-2F9B-DA38974E1256}"/>
                </a:ext>
              </a:extLst>
            </p:cNvPr>
            <p:cNvGrpSpPr>
              <a:grpSpLocks noChangeAspect="1"/>
            </p:cNvGrpSpPr>
            <p:nvPr/>
          </p:nvGrpSpPr>
          <p:grpSpPr>
            <a:xfrm rot="10800000">
              <a:off x="260771" y="1618302"/>
              <a:ext cx="2846673" cy="2567406"/>
              <a:chOff x="4414878" y="1947606"/>
              <a:chExt cx="3711819" cy="3347679"/>
            </a:xfrm>
            <a:solidFill>
              <a:schemeClr val="accent5"/>
            </a:solidFill>
          </p:grpSpPr>
          <p:sp>
            <p:nvSpPr>
              <p:cNvPr id="19" name="Circle: Hollow 49">
                <a:extLst>
                  <a:ext uri="{FF2B5EF4-FFF2-40B4-BE49-F238E27FC236}">
                    <a16:creationId xmlns:a16="http://schemas.microsoft.com/office/drawing/2014/main" id="{665E50C2-CF54-A90B-C2F8-53DD87A5D2BB}"/>
                  </a:ext>
                </a:extLst>
              </p:cNvPr>
              <p:cNvSpPr/>
              <p:nvPr/>
            </p:nvSpPr>
            <p:spPr bwMode="ltGray">
              <a:xfrm>
                <a:off x="4414878" y="1947606"/>
                <a:ext cx="3335292" cy="3347679"/>
              </a:xfrm>
              <a:prstGeom prst="donut">
                <a:avLst>
                  <a:gd name="adj" fmla="val 3557"/>
                </a:avLst>
              </a:prstGeom>
              <a:solidFill>
                <a:schemeClr val="accent3"/>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black"/>
                  </a:solidFill>
                  <a:effectLst/>
                  <a:uLnTx/>
                  <a:uFillTx/>
                  <a:latin typeface="MetricHPE"/>
                  <a:ea typeface="+mn-ea"/>
                  <a:cs typeface="+mn-cs"/>
                </a:endParaRPr>
              </a:p>
            </p:txBody>
          </p:sp>
          <p:sp>
            <p:nvSpPr>
              <p:cNvPr id="20" name="Arrow: Down 50">
                <a:extLst>
                  <a:ext uri="{FF2B5EF4-FFF2-40B4-BE49-F238E27FC236}">
                    <a16:creationId xmlns:a16="http://schemas.microsoft.com/office/drawing/2014/main" id="{6DF199DA-BAE0-E792-7C5D-EE7177C0AD76}"/>
                  </a:ext>
                </a:extLst>
              </p:cNvPr>
              <p:cNvSpPr/>
              <p:nvPr/>
            </p:nvSpPr>
            <p:spPr bwMode="ltGray">
              <a:xfrm rot="10800000">
                <a:off x="7263443" y="3151175"/>
                <a:ext cx="863254" cy="931656"/>
              </a:xfrm>
              <a:prstGeom prst="downArrow">
                <a:avLst/>
              </a:prstGeom>
              <a:solidFill>
                <a:schemeClr val="accent3"/>
              </a:solidFill>
              <a:ln w="571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black"/>
                  </a:solidFill>
                  <a:effectLst/>
                  <a:uLnTx/>
                  <a:uFillTx/>
                  <a:latin typeface="MetricHPE"/>
                  <a:ea typeface="+mn-ea"/>
                  <a:cs typeface="+mn-cs"/>
                </a:endParaRPr>
              </a:p>
            </p:txBody>
          </p:sp>
        </p:grpSp>
        <p:sp>
          <p:nvSpPr>
            <p:cNvPr id="18" name="TextBox 17">
              <a:extLst>
                <a:ext uri="{FF2B5EF4-FFF2-40B4-BE49-F238E27FC236}">
                  <a16:creationId xmlns:a16="http://schemas.microsoft.com/office/drawing/2014/main" id="{0AFD1D55-FB6A-B1C4-8E3A-F98EA5E24108}"/>
                </a:ext>
              </a:extLst>
            </p:cNvPr>
            <p:cNvSpPr txBox="1"/>
            <p:nvPr/>
          </p:nvSpPr>
          <p:spPr>
            <a:xfrm>
              <a:off x="873564" y="3135928"/>
              <a:ext cx="1909850" cy="417839"/>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1100" b="1" i="0" u="none" strike="noStrike" kern="1200" cap="none" spc="0" normalizeH="0" baseline="0" noProof="0">
                  <a:ln>
                    <a:noFill/>
                  </a:ln>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Gen8 to Gen11</a:t>
              </a:r>
            </a:p>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1100" b="1" i="0" u="none" strike="noStrike" kern="1200" cap="none" spc="0" normalizeH="0" baseline="0" noProof="0">
                  <a:ln>
                    <a:noFill/>
                  </a:ln>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server consolidation</a:t>
              </a:r>
              <a:r>
                <a:rPr kumimoji="0" lang="en-US" sz="1100" b="1" i="0" u="none" strike="noStrike" kern="1200" cap="none" spc="0" normalizeH="0" baseline="30000" noProof="0">
                  <a:ln>
                    <a:noFill/>
                  </a:ln>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3</a:t>
              </a:r>
            </a:p>
          </p:txBody>
        </p:sp>
      </p:grpSp>
      <p:sp>
        <p:nvSpPr>
          <p:cNvPr id="6" name="Footer Placeholder 5">
            <a:extLst>
              <a:ext uri="{FF2B5EF4-FFF2-40B4-BE49-F238E27FC236}">
                <a16:creationId xmlns:a16="http://schemas.microsoft.com/office/drawing/2014/main" id="{35894F13-C808-654E-995C-C42C9A7D2F3F}"/>
              </a:ext>
            </a:extLst>
          </p:cNvPr>
          <p:cNvSpPr>
            <a:spLocks noGrp="1"/>
          </p:cNvSpPr>
          <p:nvPr>
            <p:ph type="ftr" sz="quarter" idx="10"/>
          </p:nvPr>
        </p:nvSpPr>
        <p:spPr/>
        <p:txBody>
          <a:bodyPr/>
          <a:lstStyle/>
          <a:p>
            <a:r>
              <a:rPr lang="en-US" dirty="0"/>
              <a:t>Confidential | Authorized HPE Partner Use Only</a:t>
            </a:r>
          </a:p>
        </p:txBody>
      </p:sp>
      <p:sp>
        <p:nvSpPr>
          <p:cNvPr id="8" name="TextBox 7">
            <a:extLst>
              <a:ext uri="{FF2B5EF4-FFF2-40B4-BE49-F238E27FC236}">
                <a16:creationId xmlns:a16="http://schemas.microsoft.com/office/drawing/2014/main" id="{A1F29FAA-C146-F46A-DB4C-E8D0476E79E1}"/>
              </a:ext>
            </a:extLst>
          </p:cNvPr>
          <p:cNvSpPr txBox="1"/>
          <p:nvPr/>
        </p:nvSpPr>
        <p:spPr>
          <a:xfrm>
            <a:off x="6820092" y="4694576"/>
            <a:ext cx="4846320" cy="1178954"/>
          </a:xfrm>
          <a:prstGeom prst="rect">
            <a:avLst/>
          </a:prstGeom>
          <a:solidFill>
            <a:schemeClr val="accent2"/>
          </a:solidFill>
          <a:ln w="57150">
            <a:noFill/>
            <a:miter lim="800000"/>
          </a:ln>
        </p:spPr>
        <p:txBody>
          <a:bodyPr wrap="square" lIns="90000" tIns="90000" rIns="90000" bIns="90000" rtlCol="0" anchor="ctr" anchorCtr="0">
            <a:spAutoFit/>
          </a:bodyPr>
          <a:lstStyle/>
          <a:p>
            <a:pPr algn="ctr">
              <a:lnSpc>
                <a:spcPct val="90000"/>
              </a:lnSpc>
              <a:spcBef>
                <a:spcPts val="400"/>
              </a:spcBef>
              <a:defRPr/>
            </a:pPr>
            <a:r>
              <a:rPr kumimoji="0" lang="en-US" sz="1800" b="1" i="0" u="none" strike="noStrike" kern="1200" cap="none" spc="0" normalizeH="0" baseline="0" noProof="0">
                <a:ln>
                  <a:noFill/>
                </a:ln>
                <a:solidFill>
                  <a:prstClr val="black"/>
                </a:solidFill>
                <a:effectLst/>
                <a:uLnTx/>
                <a:uFillTx/>
                <a:latin typeface="MetricHPE"/>
                <a:ea typeface="+mn-ea"/>
                <a:cs typeface="+mn-cs"/>
              </a:rPr>
              <a:t>Selling tip:</a:t>
            </a:r>
            <a:r>
              <a:rPr kumimoji="0" lang="en-US" sz="1800" b="0" i="0" u="none" strike="noStrike" kern="1200" cap="none" spc="0" normalizeH="0" baseline="0" noProof="0">
                <a:ln>
                  <a:noFill/>
                </a:ln>
                <a:solidFill>
                  <a:prstClr val="black"/>
                </a:solidFill>
                <a:effectLst/>
                <a:uLnTx/>
                <a:uFillTx/>
                <a:latin typeface="MetricHPE"/>
                <a:ea typeface="+mn-ea"/>
                <a:cs typeface="+mn-cs"/>
              </a:rPr>
              <a:t> Gen8/Gen9 </a:t>
            </a:r>
            <a:r>
              <a:rPr lang="en-US">
                <a:solidFill>
                  <a:prstClr val="black"/>
                </a:solidFill>
                <a:latin typeface="MetricHPE"/>
              </a:rPr>
              <a:t>to Gen11 consolidation ratios can provide compelling data points for resource savings such as power usage/costs, cooling, and datacenter footprint. </a:t>
            </a:r>
            <a:endParaRPr lang="en-US"/>
          </a:p>
        </p:txBody>
      </p:sp>
    </p:spTree>
    <p:extLst>
      <p:ext uri="{BB962C8B-B14F-4D97-AF65-F5344CB8AC3E}">
        <p14:creationId xmlns:p14="http://schemas.microsoft.com/office/powerpoint/2010/main" val="168763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FD449BB9-28B4-AA17-76E0-5704BDAD2982}"/>
              </a:ext>
            </a:extLst>
          </p:cNvPr>
          <p:cNvSpPr>
            <a:spLocks noGrp="1"/>
          </p:cNvSpPr>
          <p:nvPr>
            <p:ph type="title"/>
          </p:nvPr>
        </p:nvSpPr>
        <p:spPr>
          <a:xfrm>
            <a:off x="285743" y="391852"/>
            <a:ext cx="11239507" cy="401362"/>
          </a:xfrm>
        </p:spPr>
        <p:txBody>
          <a:bodyPr vert="horz"/>
          <a:lstStyle/>
          <a:p>
            <a:r>
              <a:rPr kumimoji="0" lang="en-US" sz="2800" b="1" i="0" u="none" strike="noStrike" kern="1200" cap="none" spc="0" normalizeH="0" baseline="0" noProof="0">
                <a:ln>
                  <a:noFill/>
                </a:ln>
                <a:solidFill>
                  <a:schemeClr val="tx1">
                    <a:lumMod val="100000"/>
                  </a:schemeClr>
                </a:solidFill>
                <a:effectLst/>
                <a:uLnTx/>
                <a:uFillTx/>
                <a:latin typeface="MetricHPE"/>
                <a:ea typeface="+mj-ea"/>
              </a:rPr>
              <a:t>HPE ProLiant Gen11 Servers for everywhere your apps and data live</a:t>
            </a:r>
            <a:endParaRPr lang="en-GB">
              <a:solidFill>
                <a:schemeClr val="tx1">
                  <a:lumMod val="100000"/>
                </a:schemeClr>
              </a:solidFill>
            </a:endParaRPr>
          </a:p>
        </p:txBody>
      </p:sp>
      <p:sp>
        <p:nvSpPr>
          <p:cNvPr id="3" name="Slide Number Placeholder 2">
            <a:extLst>
              <a:ext uri="{FF2B5EF4-FFF2-40B4-BE49-F238E27FC236}">
                <a16:creationId xmlns:a16="http://schemas.microsoft.com/office/drawing/2014/main" id="{5B5F2B0C-7B79-262C-6D94-846398460456}"/>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3"/>
              </a:buBlip>
              <a:tabLst/>
              <a:defRPr/>
            </a:pPr>
            <a:fld id="{104FC826-72BB-4AF1-BA01-A94F7396A7DC}" type="slidenum">
              <a:rPr kumimoji="0" lang="en-US" sz="2000" b="0" i="0" u="none" strike="noStrike" kern="1200" cap="all" spc="0" normalizeH="0" baseline="10000" noProof="0" smtClean="0">
                <a:ln>
                  <a:noFill/>
                </a:ln>
                <a:solidFill>
                  <a:prstClr val="black">
                    <a:lumMod val="100000"/>
                  </a:prstClr>
                </a:solidFill>
                <a:effectLst/>
                <a:uLnTx/>
                <a:uFillTx/>
                <a:latin typeface="MetricHPE"/>
                <a:ea typeface="+mn-ea"/>
                <a:cs typeface="+mn-cs"/>
                <a:sym typeface="MetricHPE" panose="020B0503030202060203" pitchFamily="34" charset="0"/>
              </a:rPr>
              <a:pPr marL="205699" marR="0" lvl="0" indent="-205699" algn="l" defTabSz="1088421" rtl="0" eaLnBrk="1" fontAlgn="auto" latinLnBrk="0" hangingPunct="1">
                <a:lnSpc>
                  <a:spcPct val="90000"/>
                </a:lnSpc>
                <a:spcBef>
                  <a:spcPts val="0"/>
                </a:spcBef>
                <a:spcAft>
                  <a:spcPts val="0"/>
                </a:spcAft>
                <a:buClrTx/>
                <a:buSzPct val="120000"/>
                <a:buFontTx/>
                <a:buBlip>
                  <a:blip r:embed="rId3"/>
                </a:buBlip>
                <a:tabLst/>
                <a:defRPr/>
              </a:pPr>
              <a:t>14</a:t>
            </a:fld>
            <a:endParaRPr kumimoji="0" lang="en-US" sz="2000" b="0" i="0" u="none" strike="noStrike" kern="1200" cap="all" spc="0" normalizeH="0" baseline="10000" noProof="0">
              <a:ln>
                <a:noFill/>
              </a:ln>
              <a:solidFill>
                <a:prstClr val="black">
                  <a:lumMod val="100000"/>
                </a:prstClr>
              </a:solidFill>
              <a:effectLst/>
              <a:uLnTx/>
              <a:uFillTx/>
              <a:latin typeface="MetricHPE"/>
              <a:ea typeface="+mn-ea"/>
              <a:cs typeface="+mn-cs"/>
              <a:sym typeface="MetricHPE" panose="020B0503030202060203" pitchFamily="34" charset="0"/>
            </a:endParaRPr>
          </a:p>
        </p:txBody>
      </p:sp>
      <p:sp>
        <p:nvSpPr>
          <p:cNvPr id="4" name="Title 13">
            <a:extLst>
              <a:ext uri="{FF2B5EF4-FFF2-40B4-BE49-F238E27FC236}">
                <a16:creationId xmlns:a16="http://schemas.microsoft.com/office/drawing/2014/main" id="{EC9EBD88-AABC-3992-B383-59B3CA73EEB0}"/>
              </a:ext>
            </a:extLst>
          </p:cNvPr>
          <p:cNvSpPr txBox="1">
            <a:spLocks/>
          </p:cNvSpPr>
          <p:nvPr/>
        </p:nvSpPr>
        <p:spPr>
          <a:xfrm>
            <a:off x="285743" y="391852"/>
            <a:ext cx="11498270" cy="401638"/>
          </a:xfrm>
          <a:prstGeom prst="rect">
            <a:avLst/>
          </a:prstGeom>
        </p:spPr>
        <p:txBody>
          <a:bodyPr vert="horz"/>
          <a:lst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MetricHPE"/>
              <a:ea typeface="+mj-ea"/>
              <a:cs typeface="+mj-cs"/>
            </a:endParaRPr>
          </a:p>
        </p:txBody>
      </p:sp>
      <p:sp>
        <p:nvSpPr>
          <p:cNvPr id="20" name="TextBox 219">
            <a:extLst>
              <a:ext uri="{FF2B5EF4-FFF2-40B4-BE49-F238E27FC236}">
                <a16:creationId xmlns:a16="http://schemas.microsoft.com/office/drawing/2014/main" id="{F04C2B91-6E3B-E55F-23EF-92768A1D914F}"/>
              </a:ext>
            </a:extLst>
          </p:cNvPr>
          <p:cNvSpPr txBox="1"/>
          <p:nvPr/>
        </p:nvSpPr>
        <p:spPr>
          <a:xfrm>
            <a:off x="114748" y="914482"/>
            <a:ext cx="2023354" cy="233172"/>
          </a:xfrm>
          <a:prstGeom prst="rect">
            <a:avLst/>
          </a:prstGeom>
          <a:solidFill>
            <a:schemeClr val="accent5"/>
          </a:solidFill>
          <a:ln w="57150">
            <a:noFill/>
            <a:miter lim="800000"/>
          </a:ln>
        </p:spPr>
        <p:txBody>
          <a:bodyPr wrap="square" lIns="72000" tIns="72000" rIns="72000" bIns="72000" rtlCol="0" anchor="ctr">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MetricHPE" panose="020B0503030202060203" pitchFamily="34" charset="77"/>
                <a:ea typeface="+mn-ea"/>
                <a:cs typeface="+mn-cs"/>
              </a:rPr>
              <a:t>Edge optimized</a:t>
            </a:r>
          </a:p>
        </p:txBody>
      </p:sp>
      <p:cxnSp>
        <p:nvCxnSpPr>
          <p:cNvPr id="27" name="Straight Connector 26">
            <a:extLst>
              <a:ext uri="{FF2B5EF4-FFF2-40B4-BE49-F238E27FC236}">
                <a16:creationId xmlns:a16="http://schemas.microsoft.com/office/drawing/2014/main" id="{A08429D5-4674-C85E-C771-9D03FD25944A}"/>
              </a:ext>
            </a:extLst>
          </p:cNvPr>
          <p:cNvCxnSpPr>
            <a:cxnSpLocks/>
          </p:cNvCxnSpPr>
          <p:nvPr/>
        </p:nvCxnSpPr>
        <p:spPr>
          <a:xfrm>
            <a:off x="2314613" y="889955"/>
            <a:ext cx="0" cy="530352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10BDD55-43A3-523E-C267-3B1BD95B5AA0}"/>
              </a:ext>
            </a:extLst>
          </p:cNvPr>
          <p:cNvCxnSpPr>
            <a:cxnSpLocks/>
          </p:cNvCxnSpPr>
          <p:nvPr/>
        </p:nvCxnSpPr>
        <p:spPr>
          <a:xfrm>
            <a:off x="4762733" y="889955"/>
            <a:ext cx="0" cy="530352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extBox 219">
            <a:extLst>
              <a:ext uri="{FF2B5EF4-FFF2-40B4-BE49-F238E27FC236}">
                <a16:creationId xmlns:a16="http://schemas.microsoft.com/office/drawing/2014/main" id="{3780E0A5-59D7-B275-0E00-9FF9BB7B0120}"/>
              </a:ext>
            </a:extLst>
          </p:cNvPr>
          <p:cNvSpPr txBox="1"/>
          <p:nvPr/>
        </p:nvSpPr>
        <p:spPr>
          <a:xfrm>
            <a:off x="5010425" y="914482"/>
            <a:ext cx="2023354" cy="233172"/>
          </a:xfrm>
          <a:prstGeom prst="rect">
            <a:avLst/>
          </a:prstGeom>
          <a:solidFill>
            <a:schemeClr val="accent5"/>
          </a:solidFill>
          <a:ln w="57150">
            <a:noFill/>
            <a:miter lim="800000"/>
          </a:ln>
        </p:spPr>
        <p:txBody>
          <a:bodyPr wrap="square" lIns="72000" tIns="72000" rIns="72000" bIns="72000" rtlCol="0" anchor="ctr">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MetricHPE" panose="020B0503030202060203" pitchFamily="34" charset="77"/>
                <a:ea typeface="+mn-ea"/>
                <a:cs typeface="+mn-cs"/>
              </a:rPr>
              <a:t>Density optimized</a:t>
            </a:r>
          </a:p>
        </p:txBody>
      </p:sp>
      <p:sp>
        <p:nvSpPr>
          <p:cNvPr id="37" name="TextBox 181">
            <a:extLst>
              <a:ext uri="{FF2B5EF4-FFF2-40B4-BE49-F238E27FC236}">
                <a16:creationId xmlns:a16="http://schemas.microsoft.com/office/drawing/2014/main" id="{E5E76546-3CDA-6E5C-DAFF-07027822CF37}"/>
              </a:ext>
            </a:extLst>
          </p:cNvPr>
          <p:cNvSpPr txBox="1"/>
          <p:nvPr/>
        </p:nvSpPr>
        <p:spPr>
          <a:xfrm>
            <a:off x="4816919" y="1160211"/>
            <a:ext cx="2410366" cy="892552"/>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1U, 2P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ProLiant DL360 Gen11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etricHPE"/>
                <a:ea typeface="+mn-ea"/>
                <a:cs typeface="+mn-cs"/>
              </a:rPr>
              <a:t>4</a:t>
            </a:r>
            <a:r>
              <a:rPr kumimoji="0" lang="en-US" sz="1100" b="0" i="0" u="none" strike="noStrike" kern="0" cap="none" spc="0" normalizeH="0" baseline="30000" noProof="0" dirty="0">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a:t>
            </a:r>
            <a:r>
              <a:rPr lang="en-US" sz="1100" kern="0" dirty="0">
                <a:solidFill>
                  <a:prstClr val="black"/>
                </a:solidFill>
                <a:latin typeface="MetricHPE"/>
              </a:rPr>
              <a:t>and 5</a:t>
            </a:r>
            <a:r>
              <a:rPr kumimoji="0" lang="en-US" sz="1100" b="0" i="0" u="none" strike="noStrike" kern="0" cap="none" spc="0" normalizeH="0" baseline="30000" noProof="0" dirty="0" err="1">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a:t>
            </a:r>
            <a:r>
              <a:rPr lang="en-US" sz="1100" kern="0" dirty="0">
                <a:solidFill>
                  <a:prstClr val="black"/>
                </a:solidFill>
                <a:latin typeface="MetricHPE"/>
              </a:rPr>
              <a:t>Gen </a:t>
            </a:r>
            <a:r>
              <a:rPr kumimoji="0" lang="en-US" sz="1100" b="0" i="0" u="none" strike="noStrike" kern="0" cap="none" spc="0" normalizeH="0" baseline="0" noProof="0" dirty="0">
                <a:ln>
                  <a:noFill/>
                </a:ln>
                <a:solidFill>
                  <a:prstClr val="black"/>
                </a:solidFill>
                <a:effectLst/>
                <a:uLnTx/>
                <a:uFillTx/>
                <a:latin typeface="MetricHPE"/>
                <a:ea typeface="+mn-ea"/>
                <a:cs typeface="+mn-cs"/>
              </a:rPr>
              <a:t>Intel® Xeon® </a:t>
            </a:r>
            <a:br>
              <a:rPr kumimoji="0" lang="en-US" sz="1100" b="0" i="0" u="none" strike="noStrike" kern="0" cap="none" spc="0" normalizeH="0" baseline="0" noProof="0" dirty="0">
                <a:ln>
                  <a:noFill/>
                </a:ln>
                <a:solidFill>
                  <a:prstClr val="black"/>
                </a:solidFill>
                <a:effectLst/>
                <a:uLnTx/>
                <a:uFillTx/>
                <a:latin typeface="MetricHPE"/>
                <a:ea typeface="+mn-ea"/>
                <a:cs typeface="+mn-cs"/>
              </a:rPr>
            </a:br>
            <a:r>
              <a:rPr kumimoji="0" lang="en-US" sz="1100" b="0" i="0" u="none" strike="noStrike" kern="0" cap="none" spc="0" normalizeH="0" baseline="0" noProof="0" dirty="0">
                <a:ln>
                  <a:noFill/>
                </a:ln>
                <a:solidFill>
                  <a:prstClr val="black"/>
                </a:solidFill>
                <a:effectLst/>
                <a:uLnTx/>
                <a:uFillTx/>
                <a:latin typeface="MetricHPE"/>
                <a:ea typeface="+mn-ea"/>
                <a:cs typeface="+mn-cs"/>
              </a:rPr>
              <a:t>Scalable Processor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MetricHPE"/>
              <a:ea typeface="+mn-ea"/>
              <a:cs typeface="+mn-cs"/>
            </a:endParaRPr>
          </a:p>
        </p:txBody>
      </p:sp>
      <p:pic>
        <p:nvPicPr>
          <p:cNvPr id="38" name="Picture 222" descr="A picture containing indoor&#10;&#10;Description automatically generated">
            <a:extLst>
              <a:ext uri="{FF2B5EF4-FFF2-40B4-BE49-F238E27FC236}">
                <a16:creationId xmlns:a16="http://schemas.microsoft.com/office/drawing/2014/main" id="{5B81E3C9-30E8-4739-D97B-4A30123393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8182"/>
          <a:stretch/>
        </p:blipFill>
        <p:spPr>
          <a:xfrm>
            <a:off x="5092102" y="1864405"/>
            <a:ext cx="1860000" cy="617459"/>
          </a:xfrm>
          <a:prstGeom prst="rect">
            <a:avLst/>
          </a:prstGeom>
        </p:spPr>
      </p:pic>
      <p:sp>
        <p:nvSpPr>
          <p:cNvPr id="39" name="TextBox 191">
            <a:extLst>
              <a:ext uri="{FF2B5EF4-FFF2-40B4-BE49-F238E27FC236}">
                <a16:creationId xmlns:a16="http://schemas.microsoft.com/office/drawing/2014/main" id="{E671BDF7-F87E-D752-B634-E203A16565E4}"/>
              </a:ext>
            </a:extLst>
          </p:cNvPr>
          <p:cNvSpPr txBox="1"/>
          <p:nvPr/>
        </p:nvSpPr>
        <p:spPr>
          <a:xfrm>
            <a:off x="4864126" y="3820202"/>
            <a:ext cx="2315953" cy="707886"/>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2U, 2P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ProLiant DL380 Gen11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etricHPE"/>
                <a:ea typeface="+mn-ea"/>
                <a:cs typeface="+mn-cs"/>
              </a:rPr>
              <a:t>4</a:t>
            </a:r>
            <a:r>
              <a:rPr kumimoji="0" lang="en-US" sz="1100" b="0" i="0" u="none" strike="noStrike" kern="0" cap="none" spc="0" normalizeH="0" baseline="30000" noProof="0" dirty="0">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a:t>
            </a:r>
            <a:r>
              <a:rPr lang="en-US" sz="1100" kern="0" dirty="0">
                <a:solidFill>
                  <a:prstClr val="black"/>
                </a:solidFill>
                <a:latin typeface="MetricHPE"/>
              </a:rPr>
              <a:t>and 5</a:t>
            </a:r>
            <a:r>
              <a:rPr kumimoji="0" lang="en-US" sz="1100" b="0" i="0" u="none" strike="noStrike" kern="0" cap="none" spc="0" normalizeH="0" baseline="30000" noProof="0" dirty="0" err="1">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Gen Intel® Xeon® </a:t>
            </a:r>
            <a:br>
              <a:rPr kumimoji="0" lang="en-US" sz="1100" b="0" i="0" u="none" strike="noStrike" kern="0" cap="none" spc="0" normalizeH="0" baseline="0" noProof="0" dirty="0">
                <a:ln>
                  <a:noFill/>
                </a:ln>
                <a:solidFill>
                  <a:prstClr val="black"/>
                </a:solidFill>
                <a:effectLst/>
                <a:uLnTx/>
                <a:uFillTx/>
                <a:latin typeface="MetricHPE"/>
                <a:ea typeface="+mn-ea"/>
                <a:cs typeface="+mn-cs"/>
              </a:rPr>
            </a:br>
            <a:r>
              <a:rPr kumimoji="0" lang="en-US" sz="1100" b="0" i="0" u="none" strike="noStrike" kern="0" cap="none" spc="0" normalizeH="0" baseline="0" noProof="0" dirty="0">
                <a:ln>
                  <a:noFill/>
                </a:ln>
                <a:solidFill>
                  <a:prstClr val="black"/>
                </a:solidFill>
                <a:effectLst/>
                <a:uLnTx/>
                <a:uFillTx/>
                <a:latin typeface="MetricHPE"/>
                <a:ea typeface="+mn-ea"/>
                <a:cs typeface="+mn-cs"/>
              </a:rPr>
              <a:t>Scalable Processor</a:t>
            </a:r>
            <a:endParaRPr kumimoji="0" lang="en-US" sz="1200" b="0" i="0" u="none" strike="noStrike" kern="0" cap="none" spc="0" normalizeH="0" baseline="0" noProof="0" dirty="0">
              <a:ln>
                <a:noFill/>
              </a:ln>
              <a:solidFill>
                <a:prstClr val="black"/>
              </a:solidFill>
              <a:effectLst/>
              <a:uLnTx/>
              <a:uFillTx/>
              <a:latin typeface="MetricHPE Light" panose="020B0303030202060203" pitchFamily="34" charset="77"/>
              <a:ea typeface="+mn-ea"/>
              <a:cs typeface="+mn-cs"/>
            </a:endParaRPr>
          </a:p>
        </p:txBody>
      </p:sp>
      <p:pic>
        <p:nvPicPr>
          <p:cNvPr id="40" name="Picture 183" descr="A picture containing electronics, computer&#10;&#10;Description automatically generated">
            <a:extLst>
              <a:ext uri="{FF2B5EF4-FFF2-40B4-BE49-F238E27FC236}">
                <a16:creationId xmlns:a16="http://schemas.microsoft.com/office/drawing/2014/main" id="{034C091E-51BD-4CD3-3D0A-23B1810691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7307"/>
          <a:stretch/>
        </p:blipFill>
        <p:spPr>
          <a:xfrm>
            <a:off x="5082883" y="4532851"/>
            <a:ext cx="1878438" cy="738664"/>
          </a:xfrm>
          <a:prstGeom prst="rect">
            <a:avLst/>
          </a:prstGeom>
        </p:spPr>
      </p:pic>
      <p:cxnSp>
        <p:nvCxnSpPr>
          <p:cNvPr id="41" name="Straight Connector 40">
            <a:extLst>
              <a:ext uri="{FF2B5EF4-FFF2-40B4-BE49-F238E27FC236}">
                <a16:creationId xmlns:a16="http://schemas.microsoft.com/office/drawing/2014/main" id="{D12463D0-0465-6C24-9B9B-80BD89DCEE1A}"/>
              </a:ext>
            </a:extLst>
          </p:cNvPr>
          <p:cNvCxnSpPr>
            <a:cxnSpLocks/>
          </p:cNvCxnSpPr>
          <p:nvPr/>
        </p:nvCxnSpPr>
        <p:spPr>
          <a:xfrm>
            <a:off x="7277811" y="889955"/>
            <a:ext cx="0" cy="530352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Box 219">
            <a:extLst>
              <a:ext uri="{FF2B5EF4-FFF2-40B4-BE49-F238E27FC236}">
                <a16:creationId xmlns:a16="http://schemas.microsoft.com/office/drawing/2014/main" id="{6939C7EB-06CE-AB52-5A03-59657C9E9B3D}"/>
              </a:ext>
            </a:extLst>
          </p:cNvPr>
          <p:cNvSpPr txBox="1"/>
          <p:nvPr/>
        </p:nvSpPr>
        <p:spPr>
          <a:xfrm>
            <a:off x="7527830" y="914482"/>
            <a:ext cx="2023354" cy="233172"/>
          </a:xfrm>
          <a:prstGeom prst="rect">
            <a:avLst/>
          </a:prstGeom>
          <a:solidFill>
            <a:schemeClr val="accent5"/>
          </a:solidFill>
          <a:ln w="57150">
            <a:noFill/>
            <a:miter lim="800000"/>
          </a:ln>
        </p:spPr>
        <p:txBody>
          <a:bodyPr wrap="square" lIns="72000" tIns="72000" rIns="72000" bIns="72000" rtlCol="0" anchor="ctr">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MetricHPE" panose="020B0503030202060203" pitchFamily="34" charset="77"/>
                <a:ea typeface="+mn-ea"/>
                <a:cs typeface="+mn-cs"/>
              </a:rPr>
              <a:t>Accelerator optimized</a:t>
            </a:r>
          </a:p>
        </p:txBody>
      </p:sp>
      <p:sp>
        <p:nvSpPr>
          <p:cNvPr id="45" name="TextBox 220">
            <a:extLst>
              <a:ext uri="{FF2B5EF4-FFF2-40B4-BE49-F238E27FC236}">
                <a16:creationId xmlns:a16="http://schemas.microsoft.com/office/drawing/2014/main" id="{BA79757F-047D-F3F9-E6F8-CF5DB18EAE13}"/>
              </a:ext>
            </a:extLst>
          </p:cNvPr>
          <p:cNvSpPr txBox="1"/>
          <p:nvPr/>
        </p:nvSpPr>
        <p:spPr>
          <a:xfrm>
            <a:off x="7334325" y="1160211"/>
            <a:ext cx="2410365" cy="707886"/>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2U, 2P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ProLiant DL380a Gen11 </a:t>
            </a:r>
            <a:br>
              <a:rPr kumimoji="0" lang="en-US" sz="1200" b="0" i="0" u="none" strike="noStrike" kern="0" cap="none" spc="0" normalizeH="0" baseline="0" noProof="0" dirty="0">
                <a:ln>
                  <a:noFill/>
                </a:ln>
                <a:solidFill>
                  <a:prstClr val="black"/>
                </a:solidFill>
                <a:effectLst/>
                <a:uLnTx/>
                <a:uFillTx/>
                <a:latin typeface="MetricHPE"/>
                <a:ea typeface="+mn-ea"/>
                <a:cs typeface="+mn-cs"/>
              </a:rPr>
            </a:br>
            <a:r>
              <a:rPr kumimoji="0" lang="en-US" sz="1100" b="0" i="0" u="none" strike="noStrike" kern="0" cap="none" spc="0" normalizeH="0" baseline="0" noProof="0" dirty="0">
                <a:ln>
                  <a:noFill/>
                </a:ln>
                <a:solidFill>
                  <a:prstClr val="black"/>
                </a:solidFill>
                <a:effectLst/>
                <a:uLnTx/>
                <a:uFillTx/>
                <a:latin typeface="MetricHPE"/>
                <a:ea typeface="+mn-ea"/>
                <a:cs typeface="+mn-cs"/>
              </a:rPr>
              <a:t>4</a:t>
            </a:r>
            <a:r>
              <a:rPr kumimoji="0" lang="en-US" sz="1100" b="0" i="0" u="none" strike="noStrike" kern="0" cap="none" spc="0" normalizeH="0" baseline="30000" noProof="0" dirty="0">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a:t>
            </a:r>
            <a:r>
              <a:rPr lang="en-US" sz="1100" kern="0" dirty="0">
                <a:solidFill>
                  <a:prstClr val="black"/>
                </a:solidFill>
                <a:latin typeface="MetricHPE"/>
              </a:rPr>
              <a:t>and 5</a:t>
            </a:r>
            <a:r>
              <a:rPr kumimoji="0" lang="en-US" sz="1100" b="0" i="0" u="none" strike="noStrike" kern="0" cap="none" spc="0" normalizeH="0" baseline="30000" noProof="0" dirty="0" err="1">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Gen Intel® Xeon® </a:t>
            </a:r>
            <a:br>
              <a:rPr kumimoji="0" lang="en-US" sz="1100" b="0" i="0" u="none" strike="noStrike" kern="0" cap="none" spc="0" normalizeH="0" baseline="0" noProof="0" dirty="0">
                <a:ln>
                  <a:noFill/>
                </a:ln>
                <a:solidFill>
                  <a:prstClr val="black"/>
                </a:solidFill>
                <a:effectLst/>
                <a:uLnTx/>
                <a:uFillTx/>
                <a:latin typeface="MetricHPE"/>
                <a:ea typeface="+mn-ea"/>
                <a:cs typeface="+mn-cs"/>
              </a:rPr>
            </a:br>
            <a:r>
              <a:rPr kumimoji="0" lang="en-US" sz="1100" b="0" i="0" u="none" strike="noStrike" kern="0" cap="none" spc="0" normalizeH="0" baseline="0" noProof="0" dirty="0">
                <a:ln>
                  <a:noFill/>
                </a:ln>
                <a:solidFill>
                  <a:prstClr val="black"/>
                </a:solidFill>
                <a:effectLst/>
                <a:uLnTx/>
                <a:uFillTx/>
                <a:latin typeface="MetricHPE"/>
                <a:ea typeface="+mn-ea"/>
                <a:cs typeface="+mn-cs"/>
              </a:rPr>
              <a:t>Scalable processor</a:t>
            </a:r>
            <a:endParaRPr kumimoji="0" lang="en-US" sz="1200" b="0" i="0" u="none" strike="noStrike" kern="0" cap="none" spc="0" normalizeH="0" baseline="0" noProof="0" dirty="0">
              <a:ln>
                <a:noFill/>
              </a:ln>
              <a:solidFill>
                <a:prstClr val="black"/>
              </a:solidFill>
              <a:effectLst/>
              <a:uLnTx/>
              <a:uFillTx/>
              <a:latin typeface="MetricHPE"/>
              <a:ea typeface="+mn-ea"/>
              <a:cs typeface="+mn-cs"/>
            </a:endParaRPr>
          </a:p>
        </p:txBody>
      </p:sp>
      <p:pic>
        <p:nvPicPr>
          <p:cNvPr id="46" name="Picture 45">
            <a:extLst>
              <a:ext uri="{FF2B5EF4-FFF2-40B4-BE49-F238E27FC236}">
                <a16:creationId xmlns:a16="http://schemas.microsoft.com/office/drawing/2014/main" id="{1F01BF87-EF62-C37B-6989-E14C9094D2E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6965" b="-1"/>
          <a:stretch/>
        </p:blipFill>
        <p:spPr>
          <a:xfrm>
            <a:off x="7588180" y="1864405"/>
            <a:ext cx="1902654" cy="759755"/>
          </a:xfrm>
          <a:prstGeom prst="rect">
            <a:avLst/>
          </a:prstGeom>
        </p:spPr>
      </p:pic>
      <p:sp>
        <p:nvSpPr>
          <p:cNvPr id="5" name="TextBox 219">
            <a:extLst>
              <a:ext uri="{FF2B5EF4-FFF2-40B4-BE49-F238E27FC236}">
                <a16:creationId xmlns:a16="http://schemas.microsoft.com/office/drawing/2014/main" id="{FDD7D13B-EAD7-AF43-7F44-E584B80780BC}"/>
              </a:ext>
            </a:extLst>
          </p:cNvPr>
          <p:cNvSpPr txBox="1"/>
          <p:nvPr/>
        </p:nvSpPr>
        <p:spPr>
          <a:xfrm>
            <a:off x="2537271" y="914482"/>
            <a:ext cx="2023354" cy="233172"/>
          </a:xfrm>
          <a:prstGeom prst="rect">
            <a:avLst/>
          </a:prstGeom>
          <a:solidFill>
            <a:schemeClr val="accent5"/>
          </a:solidFill>
          <a:ln w="57150">
            <a:noFill/>
            <a:miter lim="800000"/>
          </a:ln>
        </p:spPr>
        <p:txBody>
          <a:bodyPr wrap="square" lIns="72000" tIns="72000" rIns="72000" bIns="72000" rtlCol="0" anchor="ctr">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MetricHPE" panose="020B0503030202060203" pitchFamily="34" charset="77"/>
                <a:ea typeface="+mn-ea"/>
                <a:cs typeface="+mn-cs"/>
              </a:rPr>
              <a:t>Edge optimized</a:t>
            </a:r>
          </a:p>
        </p:txBody>
      </p:sp>
      <p:sp>
        <p:nvSpPr>
          <p:cNvPr id="6" name="TextBox 220">
            <a:extLst>
              <a:ext uri="{FF2B5EF4-FFF2-40B4-BE49-F238E27FC236}">
                <a16:creationId xmlns:a16="http://schemas.microsoft.com/office/drawing/2014/main" id="{E146AF9A-F364-2E21-D7F0-4846F89952DE}"/>
              </a:ext>
            </a:extLst>
          </p:cNvPr>
          <p:cNvSpPr txBox="1"/>
          <p:nvPr/>
        </p:nvSpPr>
        <p:spPr>
          <a:xfrm>
            <a:off x="2254154" y="2405615"/>
            <a:ext cx="2589588" cy="707886"/>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1U, 1P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ProLiant DL320 Gen11</a:t>
            </a:r>
            <a:br>
              <a:rPr kumimoji="0" lang="en-US" sz="1200" b="0" i="0" u="none" strike="noStrike" kern="0" cap="none" spc="0" normalizeH="0" baseline="0" noProof="0" dirty="0">
                <a:ln>
                  <a:noFill/>
                </a:ln>
                <a:solidFill>
                  <a:prstClr val="black"/>
                </a:solidFill>
                <a:effectLst/>
                <a:uLnTx/>
                <a:uFillTx/>
                <a:latin typeface="MetricHPE Light" panose="020B0303030202060203" pitchFamily="34" charset="77"/>
                <a:ea typeface="+mn-ea"/>
                <a:cs typeface="+mn-cs"/>
              </a:rPr>
            </a:br>
            <a:r>
              <a:rPr kumimoji="0" lang="en-US" sz="1100" b="0" i="0" u="none" strike="noStrike" kern="0" cap="none" spc="0" normalizeH="0" baseline="0" noProof="0" dirty="0">
                <a:ln>
                  <a:noFill/>
                </a:ln>
                <a:solidFill>
                  <a:prstClr val="black"/>
                </a:solidFill>
                <a:effectLst/>
                <a:uLnTx/>
                <a:uFillTx/>
                <a:latin typeface="MetricHPE"/>
                <a:ea typeface="+mn-ea"/>
                <a:cs typeface="+mn-cs"/>
              </a:rPr>
              <a:t>4</a:t>
            </a:r>
            <a:r>
              <a:rPr kumimoji="0" lang="en-US" sz="1100" b="0" i="0" u="none" strike="noStrike" kern="0" cap="none" spc="0" normalizeH="0" baseline="30000" noProof="0" dirty="0">
                <a:ln>
                  <a:noFill/>
                </a:ln>
                <a:solidFill>
                  <a:prstClr val="black"/>
                </a:solidFill>
                <a:effectLst/>
                <a:uLnTx/>
                <a:uFillTx/>
                <a:latin typeface="MetricHPE"/>
                <a:ea typeface="+mn-ea"/>
                <a:cs typeface="+mn-cs"/>
              </a:rPr>
              <a:t>th </a:t>
            </a:r>
            <a:r>
              <a:rPr lang="en-US" sz="1100" kern="0" dirty="0">
                <a:solidFill>
                  <a:prstClr val="black"/>
                </a:solidFill>
                <a:latin typeface="MetricHPE"/>
              </a:rPr>
              <a:t>and 5</a:t>
            </a:r>
            <a:r>
              <a:rPr kumimoji="0" lang="en-US" sz="1100" b="0" i="0" u="none" strike="noStrike" kern="0" cap="none" spc="0" normalizeH="0" baseline="30000" noProof="0" dirty="0" err="1">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Light" panose="020B0303030202060203" pitchFamily="34" charset="77"/>
                <a:ea typeface="+mn-ea"/>
                <a:cs typeface="+mn-cs"/>
              </a:rPr>
              <a:t> Gen Intel® Xeon® </a:t>
            </a:r>
            <a:br>
              <a:rPr kumimoji="0" lang="en-US" sz="1100" b="0" i="0" u="none" strike="noStrike" kern="0" cap="none" spc="0" normalizeH="0" baseline="0" noProof="0" dirty="0">
                <a:ln>
                  <a:noFill/>
                </a:ln>
                <a:solidFill>
                  <a:prstClr val="black"/>
                </a:solidFill>
                <a:effectLst/>
                <a:uLnTx/>
                <a:uFillTx/>
                <a:latin typeface="MetricHPE Light" panose="020B0303030202060203" pitchFamily="34" charset="77"/>
                <a:ea typeface="+mn-ea"/>
                <a:cs typeface="+mn-cs"/>
              </a:rPr>
            </a:br>
            <a:r>
              <a:rPr kumimoji="0" lang="en-US" sz="1100" b="0" i="0" u="none" strike="noStrike" kern="0" cap="none" spc="0" normalizeH="0" baseline="0" noProof="0" dirty="0">
                <a:ln>
                  <a:noFill/>
                </a:ln>
                <a:solidFill>
                  <a:prstClr val="black"/>
                </a:solidFill>
                <a:effectLst/>
                <a:uLnTx/>
                <a:uFillTx/>
                <a:latin typeface="MetricHPE Light" panose="020B0303030202060203" pitchFamily="34" charset="77"/>
                <a:ea typeface="+mn-ea"/>
                <a:cs typeface="+mn-cs"/>
              </a:rPr>
              <a:t>Scalable Processor</a:t>
            </a:r>
            <a:endParaRPr kumimoji="0" lang="en-US" sz="1200" b="0" i="0" u="none" strike="noStrike" kern="0" cap="none" spc="0" normalizeH="0" baseline="0" noProof="0" dirty="0">
              <a:ln>
                <a:noFill/>
              </a:ln>
              <a:solidFill>
                <a:prstClr val="black"/>
              </a:solidFill>
              <a:effectLst/>
              <a:uLnTx/>
              <a:uFillTx/>
              <a:latin typeface="MetricHPE Light" panose="020B0303030202060203" pitchFamily="34" charset="77"/>
              <a:ea typeface="+mn-ea"/>
              <a:cs typeface="+mn-cs"/>
            </a:endParaRPr>
          </a:p>
        </p:txBody>
      </p:sp>
      <p:pic>
        <p:nvPicPr>
          <p:cNvPr id="7" name="Picture 222" descr="A picture containing indoor&#10;&#10;Description automatically generated">
            <a:extLst>
              <a:ext uri="{FF2B5EF4-FFF2-40B4-BE49-F238E27FC236}">
                <a16:creationId xmlns:a16="http://schemas.microsoft.com/office/drawing/2014/main" id="{96539FF0-5C8F-FF20-1C54-8826EDCE75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7994"/>
          <a:stretch/>
        </p:blipFill>
        <p:spPr>
          <a:xfrm>
            <a:off x="2621556" y="3105191"/>
            <a:ext cx="1854784" cy="625366"/>
          </a:xfrm>
          <a:prstGeom prst="rect">
            <a:avLst/>
          </a:prstGeom>
        </p:spPr>
      </p:pic>
      <p:sp>
        <p:nvSpPr>
          <p:cNvPr id="13" name="TextBox 201">
            <a:extLst>
              <a:ext uri="{FF2B5EF4-FFF2-40B4-BE49-F238E27FC236}">
                <a16:creationId xmlns:a16="http://schemas.microsoft.com/office/drawing/2014/main" id="{A05FE84D-3E1B-55FC-98FE-347BEF87BA1F}"/>
              </a:ext>
            </a:extLst>
          </p:cNvPr>
          <p:cNvSpPr txBox="1"/>
          <p:nvPr/>
        </p:nvSpPr>
        <p:spPr>
          <a:xfrm>
            <a:off x="55532" y="4533239"/>
            <a:ext cx="2141787" cy="707886"/>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4U, 2P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ProLiant ML350 Gen11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etricHPE"/>
                <a:ea typeface="+mn-ea"/>
                <a:cs typeface="+mn-cs"/>
              </a:rPr>
              <a:t>4</a:t>
            </a:r>
            <a:r>
              <a:rPr kumimoji="0" lang="en-US" sz="1100" b="0" i="0" u="none" strike="noStrike" kern="0" cap="none" spc="0" normalizeH="0" baseline="30000" noProof="0" dirty="0">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a:t>
            </a:r>
            <a:r>
              <a:rPr lang="en-US" sz="1100" kern="0" dirty="0">
                <a:solidFill>
                  <a:prstClr val="black"/>
                </a:solidFill>
                <a:latin typeface="MetricHPE"/>
              </a:rPr>
              <a:t>and 5</a:t>
            </a:r>
            <a:r>
              <a:rPr kumimoji="0" lang="en-US" sz="1100" b="0" i="0" u="none" strike="noStrike" kern="0" cap="none" spc="0" normalizeH="0" baseline="30000" noProof="0" dirty="0" err="1">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Gen Intel® Xeon® </a:t>
            </a:r>
            <a:br>
              <a:rPr kumimoji="0" lang="en-US" sz="1100" b="0" i="0" u="none" strike="noStrike" kern="0" cap="none" spc="0" normalizeH="0" baseline="0" noProof="0" dirty="0">
                <a:ln>
                  <a:noFill/>
                </a:ln>
                <a:solidFill>
                  <a:prstClr val="black"/>
                </a:solidFill>
                <a:effectLst/>
                <a:uLnTx/>
                <a:uFillTx/>
                <a:latin typeface="MetricHPE"/>
                <a:ea typeface="+mn-ea"/>
                <a:cs typeface="+mn-cs"/>
              </a:rPr>
            </a:br>
            <a:r>
              <a:rPr kumimoji="0" lang="en-US" sz="1100" b="0" i="0" u="none" strike="noStrike" kern="0" cap="none" spc="0" normalizeH="0" baseline="0" noProof="0" dirty="0">
                <a:ln>
                  <a:noFill/>
                </a:ln>
                <a:solidFill>
                  <a:prstClr val="black"/>
                </a:solidFill>
                <a:effectLst/>
                <a:uLnTx/>
                <a:uFillTx/>
                <a:latin typeface="MetricHPE"/>
                <a:ea typeface="+mn-ea"/>
                <a:cs typeface="+mn-cs"/>
              </a:rPr>
              <a:t>Scalable Processor</a:t>
            </a:r>
            <a:endParaRPr kumimoji="0" lang="en-US" sz="1200" b="0" i="0" u="none" strike="noStrike" kern="0" cap="none" spc="0" normalizeH="0" baseline="0" noProof="0" dirty="0">
              <a:ln>
                <a:noFill/>
              </a:ln>
              <a:solidFill>
                <a:prstClr val="black"/>
              </a:solidFill>
              <a:effectLst/>
              <a:uLnTx/>
              <a:uFillTx/>
              <a:latin typeface="MetricHPE"/>
              <a:ea typeface="+mn-ea"/>
              <a:cs typeface="+mn-cs"/>
            </a:endParaRPr>
          </a:p>
        </p:txBody>
      </p:sp>
      <p:pic>
        <p:nvPicPr>
          <p:cNvPr id="14" name="Picture 13" descr="A picture containing text, computer&#10;&#10;Description automatically generated">
            <a:extLst>
              <a:ext uri="{FF2B5EF4-FFF2-40B4-BE49-F238E27FC236}">
                <a16:creationId xmlns:a16="http://schemas.microsoft.com/office/drawing/2014/main" id="{C50A69F0-13D5-C185-95F7-8CC933CAC36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9155" y="5147994"/>
            <a:ext cx="1394540" cy="1150496"/>
          </a:xfrm>
          <a:prstGeom prst="rect">
            <a:avLst/>
          </a:prstGeom>
        </p:spPr>
      </p:pic>
      <p:sp>
        <p:nvSpPr>
          <p:cNvPr id="29" name="TextBox 201">
            <a:extLst>
              <a:ext uri="{FF2B5EF4-FFF2-40B4-BE49-F238E27FC236}">
                <a16:creationId xmlns:a16="http://schemas.microsoft.com/office/drawing/2014/main" id="{97C9B0BF-B779-89ED-85C2-B1600B3443EC}"/>
              </a:ext>
            </a:extLst>
          </p:cNvPr>
          <p:cNvSpPr txBox="1"/>
          <p:nvPr/>
        </p:nvSpPr>
        <p:spPr>
          <a:xfrm>
            <a:off x="11694" y="2778058"/>
            <a:ext cx="2229463" cy="707886"/>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Tower, 1P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ProLiant ML110 Gen11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etricHPE"/>
                <a:ea typeface="+mn-ea"/>
                <a:cs typeface="+mn-cs"/>
              </a:rPr>
              <a:t>4</a:t>
            </a:r>
            <a:r>
              <a:rPr kumimoji="0" lang="en-US" sz="1100" b="0" i="0" u="none" strike="noStrike" kern="0" cap="none" spc="0" normalizeH="0" baseline="30000" noProof="0" dirty="0">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a:t>
            </a:r>
            <a:r>
              <a:rPr lang="en-US" sz="1100" kern="0" dirty="0">
                <a:solidFill>
                  <a:prstClr val="black"/>
                </a:solidFill>
                <a:latin typeface="MetricHPE"/>
              </a:rPr>
              <a:t>and 5</a:t>
            </a:r>
            <a:r>
              <a:rPr kumimoji="0" lang="en-US" sz="1100" b="0" i="0" u="none" strike="noStrike" kern="0" cap="none" spc="0" normalizeH="0" baseline="30000" noProof="0" dirty="0" err="1">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Gen Intel® Xeon® </a:t>
            </a:r>
            <a:br>
              <a:rPr kumimoji="0" lang="en-US" sz="1100" b="0" i="0" u="none" strike="noStrike" kern="0" cap="none" spc="0" normalizeH="0" baseline="0" noProof="0" dirty="0">
                <a:ln>
                  <a:noFill/>
                </a:ln>
                <a:solidFill>
                  <a:prstClr val="black"/>
                </a:solidFill>
                <a:effectLst/>
                <a:uLnTx/>
                <a:uFillTx/>
                <a:latin typeface="MetricHPE"/>
                <a:ea typeface="+mn-ea"/>
                <a:cs typeface="+mn-cs"/>
              </a:rPr>
            </a:br>
            <a:r>
              <a:rPr kumimoji="0" lang="en-US" sz="1100" b="0" i="0" u="none" strike="noStrike" kern="0" cap="none" spc="0" normalizeH="0" baseline="0" noProof="0" dirty="0">
                <a:ln>
                  <a:noFill/>
                </a:ln>
                <a:solidFill>
                  <a:prstClr val="black"/>
                </a:solidFill>
                <a:effectLst/>
                <a:uLnTx/>
                <a:uFillTx/>
                <a:latin typeface="MetricHPE"/>
                <a:ea typeface="+mn-ea"/>
                <a:cs typeface="+mn-cs"/>
              </a:rPr>
              <a:t>Scalable Processor</a:t>
            </a:r>
            <a:endParaRPr kumimoji="0" lang="en-US" sz="1200" b="0" i="0" u="none" strike="noStrike" kern="0" cap="none" spc="0" normalizeH="0" baseline="0" noProof="0" dirty="0">
              <a:ln>
                <a:noFill/>
              </a:ln>
              <a:solidFill>
                <a:prstClr val="black"/>
              </a:solidFill>
              <a:effectLst/>
              <a:uLnTx/>
              <a:uFillTx/>
              <a:latin typeface="MetricHPE Light" panose="020B0303030202060203" pitchFamily="34" charset="77"/>
              <a:ea typeface="+mn-ea"/>
              <a:cs typeface="+mn-cs"/>
            </a:endParaRPr>
          </a:p>
        </p:txBody>
      </p:sp>
      <p:pic>
        <p:nvPicPr>
          <p:cNvPr id="48" name="Picture 47">
            <a:extLst>
              <a:ext uri="{FF2B5EF4-FFF2-40B4-BE49-F238E27FC236}">
                <a16:creationId xmlns:a16="http://schemas.microsoft.com/office/drawing/2014/main" id="{40EC57E9-231D-4673-1852-28635AC5FCE4}"/>
              </a:ext>
            </a:extLst>
          </p:cNvPr>
          <p:cNvPicPr>
            <a:picLocks noChangeAspect="1"/>
          </p:cNvPicPr>
          <p:nvPr/>
        </p:nvPicPr>
        <p:blipFill>
          <a:blip r:embed="rId9"/>
          <a:stretch>
            <a:fillRect/>
          </a:stretch>
        </p:blipFill>
        <p:spPr>
          <a:xfrm>
            <a:off x="922604" y="3463093"/>
            <a:ext cx="407642" cy="894622"/>
          </a:xfrm>
          <a:prstGeom prst="rect">
            <a:avLst/>
          </a:prstGeom>
        </p:spPr>
      </p:pic>
      <p:cxnSp>
        <p:nvCxnSpPr>
          <p:cNvPr id="49" name="Straight Connector 48">
            <a:extLst>
              <a:ext uri="{FF2B5EF4-FFF2-40B4-BE49-F238E27FC236}">
                <a16:creationId xmlns:a16="http://schemas.microsoft.com/office/drawing/2014/main" id="{32F98BB8-8068-6527-02CE-2B855B78B288}"/>
              </a:ext>
            </a:extLst>
          </p:cNvPr>
          <p:cNvCxnSpPr>
            <a:cxnSpLocks/>
          </p:cNvCxnSpPr>
          <p:nvPr/>
        </p:nvCxnSpPr>
        <p:spPr>
          <a:xfrm>
            <a:off x="9792889" y="870044"/>
            <a:ext cx="0" cy="530352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TextBox 219">
            <a:extLst>
              <a:ext uri="{FF2B5EF4-FFF2-40B4-BE49-F238E27FC236}">
                <a16:creationId xmlns:a16="http://schemas.microsoft.com/office/drawing/2014/main" id="{A6FEFB11-9470-F0D9-E7BA-DB2580673D3A}"/>
              </a:ext>
            </a:extLst>
          </p:cNvPr>
          <p:cNvSpPr txBox="1"/>
          <p:nvPr/>
        </p:nvSpPr>
        <p:spPr>
          <a:xfrm>
            <a:off x="7527830" y="4064042"/>
            <a:ext cx="2023354" cy="233172"/>
          </a:xfrm>
          <a:prstGeom prst="rect">
            <a:avLst/>
          </a:prstGeom>
          <a:solidFill>
            <a:schemeClr val="accent5"/>
          </a:solidFill>
          <a:ln w="57150">
            <a:noFill/>
            <a:miter lim="800000"/>
          </a:ln>
        </p:spPr>
        <p:txBody>
          <a:bodyPr wrap="square" lIns="72000" tIns="72000" rIns="72000" bIns="72000" rtlCol="0" anchor="ctr">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MetricHPE" panose="020B0503030202060203" pitchFamily="34" charset="77"/>
                <a:ea typeface="+mn-ea"/>
                <a:cs typeface="+mn-cs"/>
              </a:rPr>
              <a:t>Big Data optimized</a:t>
            </a:r>
          </a:p>
        </p:txBody>
      </p:sp>
      <p:sp>
        <p:nvSpPr>
          <p:cNvPr id="52" name="TextBox 201">
            <a:extLst>
              <a:ext uri="{FF2B5EF4-FFF2-40B4-BE49-F238E27FC236}">
                <a16:creationId xmlns:a16="http://schemas.microsoft.com/office/drawing/2014/main" id="{FD25077F-6420-DB9F-E9A4-BC2853FBCBD8}"/>
              </a:ext>
            </a:extLst>
          </p:cNvPr>
          <p:cNvSpPr txBox="1"/>
          <p:nvPr/>
        </p:nvSpPr>
        <p:spPr>
          <a:xfrm>
            <a:off x="7351835" y="4342722"/>
            <a:ext cx="2375344" cy="892552"/>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2U, 4P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ProLiant DL560 Gen11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etricHPE"/>
                <a:ea typeface="+mn-ea"/>
                <a:cs typeface="+mn-cs"/>
              </a:rPr>
              <a:t>4</a:t>
            </a:r>
            <a:r>
              <a:rPr kumimoji="0" lang="en-US" sz="1100" b="0" i="0" u="none" strike="noStrike" kern="0" cap="none" spc="0" normalizeH="0" baseline="30000" noProof="0" dirty="0">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a:t>
            </a:r>
            <a:r>
              <a:rPr lang="en-US" sz="1100" kern="0" dirty="0">
                <a:solidFill>
                  <a:prstClr val="black"/>
                </a:solidFill>
                <a:latin typeface="MetricHPE"/>
              </a:rPr>
              <a:t>and 5</a:t>
            </a:r>
            <a:r>
              <a:rPr kumimoji="0" lang="en-US" sz="1100" b="0" i="0" u="none" strike="noStrike" kern="0" cap="none" spc="0" normalizeH="0" baseline="30000" noProof="0" dirty="0" err="1">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Gen Intel® Xeon®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etricHPE"/>
                <a:ea typeface="+mn-ea"/>
                <a:cs typeface="+mn-cs"/>
              </a:rPr>
              <a:t>Scalable Processor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MetricHPE"/>
              <a:ea typeface="+mn-ea"/>
              <a:cs typeface="+mn-cs"/>
            </a:endParaRPr>
          </a:p>
        </p:txBody>
      </p:sp>
      <p:sp>
        <p:nvSpPr>
          <p:cNvPr id="54" name="TextBox 219">
            <a:extLst>
              <a:ext uri="{FF2B5EF4-FFF2-40B4-BE49-F238E27FC236}">
                <a16:creationId xmlns:a16="http://schemas.microsoft.com/office/drawing/2014/main" id="{B8F35588-EB2B-19EE-44D1-6C414869BC1F}"/>
              </a:ext>
            </a:extLst>
          </p:cNvPr>
          <p:cNvSpPr txBox="1"/>
          <p:nvPr/>
        </p:nvSpPr>
        <p:spPr>
          <a:xfrm>
            <a:off x="9968884" y="914482"/>
            <a:ext cx="2023354" cy="233172"/>
          </a:xfrm>
          <a:prstGeom prst="rect">
            <a:avLst/>
          </a:prstGeom>
          <a:solidFill>
            <a:schemeClr val="accent5"/>
          </a:solidFill>
          <a:ln w="57150">
            <a:noFill/>
            <a:miter lim="800000"/>
          </a:ln>
        </p:spPr>
        <p:txBody>
          <a:bodyPr wrap="square" lIns="72000" tIns="72000" rIns="72000" bIns="72000" rtlCol="0" anchor="ctr">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MetricHPE" panose="020B0503030202060203" pitchFamily="34" charset="77"/>
                <a:ea typeface="+mn-ea"/>
                <a:cs typeface="+mn-cs"/>
              </a:rPr>
              <a:t>Blade optimized</a:t>
            </a:r>
          </a:p>
        </p:txBody>
      </p:sp>
      <p:sp>
        <p:nvSpPr>
          <p:cNvPr id="55" name="TextBox 201">
            <a:extLst>
              <a:ext uri="{FF2B5EF4-FFF2-40B4-BE49-F238E27FC236}">
                <a16:creationId xmlns:a16="http://schemas.microsoft.com/office/drawing/2014/main" id="{5110D13F-84B4-89F7-9746-E72525771399}"/>
              </a:ext>
            </a:extLst>
          </p:cNvPr>
          <p:cNvSpPr txBox="1"/>
          <p:nvPr/>
        </p:nvSpPr>
        <p:spPr>
          <a:xfrm>
            <a:off x="9792889" y="1160211"/>
            <a:ext cx="2375344" cy="892552"/>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Blade, 2P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Synergy 480 Gen11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etricHPE"/>
                <a:ea typeface="+mn-ea"/>
                <a:cs typeface="+mn-cs"/>
              </a:rPr>
              <a:t>4</a:t>
            </a:r>
            <a:r>
              <a:rPr kumimoji="0" lang="en-US" sz="1100" b="0" i="0" u="none" strike="noStrike" kern="0" cap="none" spc="0" normalizeH="0" baseline="30000" noProof="0" dirty="0">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a:t>
            </a:r>
            <a:r>
              <a:rPr lang="en-US" sz="1100" kern="0" dirty="0">
                <a:solidFill>
                  <a:prstClr val="black"/>
                </a:solidFill>
                <a:latin typeface="MetricHPE"/>
              </a:rPr>
              <a:t>and 5</a:t>
            </a:r>
            <a:r>
              <a:rPr kumimoji="0" lang="en-US" sz="1100" b="0" i="0" u="none" strike="noStrike" kern="0" cap="none" spc="0" normalizeH="0" baseline="30000" noProof="0" dirty="0" err="1">
                <a:ln>
                  <a:noFill/>
                </a:ln>
                <a:solidFill>
                  <a:prstClr val="black"/>
                </a:solidFill>
                <a:effectLst/>
                <a:uLnTx/>
                <a:uFillTx/>
                <a:latin typeface="MetricHPE"/>
                <a:ea typeface="+mn-ea"/>
                <a:cs typeface="+mn-cs"/>
              </a:rPr>
              <a:t>th</a:t>
            </a:r>
            <a:r>
              <a:rPr kumimoji="0" lang="en-US" sz="1100" b="0" i="0" u="none" strike="noStrike" kern="0" cap="none" spc="0" normalizeH="0" baseline="30000" noProof="0" dirty="0">
                <a:ln>
                  <a:noFill/>
                </a:ln>
                <a:solidFill>
                  <a:prstClr val="black"/>
                </a:solidFill>
                <a:effectLst/>
                <a:uLnTx/>
                <a:uFillTx/>
                <a:latin typeface="MetricHPE"/>
                <a:ea typeface="+mn-ea"/>
                <a:cs typeface="+mn-cs"/>
              </a:rPr>
              <a:t> </a:t>
            </a:r>
            <a:r>
              <a:rPr kumimoji="0" lang="en-US" sz="1100" b="0" i="0" u="none" strike="noStrike" kern="0" cap="none" spc="0" normalizeH="0" baseline="0" noProof="0" dirty="0">
                <a:ln>
                  <a:noFill/>
                </a:ln>
                <a:solidFill>
                  <a:prstClr val="black"/>
                </a:solidFill>
                <a:effectLst/>
                <a:uLnTx/>
                <a:uFillTx/>
                <a:latin typeface="MetricHPE"/>
                <a:ea typeface="+mn-ea"/>
                <a:cs typeface="+mn-cs"/>
              </a:rPr>
              <a:t>Gen Intel® Xeon®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etricHPE"/>
                <a:ea typeface="+mn-ea"/>
                <a:cs typeface="+mn-cs"/>
              </a:rPr>
              <a:t>Scalable Processor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MetricHPE"/>
              <a:ea typeface="+mn-ea"/>
              <a:cs typeface="+mn-cs"/>
            </a:endParaRPr>
          </a:p>
        </p:txBody>
      </p:sp>
      <p:pic>
        <p:nvPicPr>
          <p:cNvPr id="57" name="Picture 56" descr="A close-up of a server&#10;&#10;Description automatically generated with medium confidence">
            <a:extLst>
              <a:ext uri="{FF2B5EF4-FFF2-40B4-BE49-F238E27FC236}">
                <a16:creationId xmlns:a16="http://schemas.microsoft.com/office/drawing/2014/main" id="{C94A76C4-88FF-0115-A866-4372CDD6CCF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289" r="819"/>
          <a:stretch/>
        </p:blipFill>
        <p:spPr>
          <a:xfrm>
            <a:off x="10682768" y="1833925"/>
            <a:ext cx="595586" cy="1360637"/>
          </a:xfrm>
          <a:prstGeom prst="rect">
            <a:avLst/>
          </a:prstGeom>
        </p:spPr>
      </p:pic>
      <p:pic>
        <p:nvPicPr>
          <p:cNvPr id="59" name="Picture 58" descr="A picture containing electronics&#10;&#10;Description automatically generated">
            <a:extLst>
              <a:ext uri="{FF2B5EF4-FFF2-40B4-BE49-F238E27FC236}">
                <a16:creationId xmlns:a16="http://schemas.microsoft.com/office/drawing/2014/main" id="{38C9989C-9C74-BAAA-F456-244F1069D19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559699" y="5072778"/>
            <a:ext cx="1959616" cy="628821"/>
          </a:xfrm>
          <a:prstGeom prst="rect">
            <a:avLst/>
          </a:prstGeom>
        </p:spPr>
      </p:pic>
      <p:sp>
        <p:nvSpPr>
          <p:cNvPr id="22" name="Footer Placeholder 21">
            <a:extLst>
              <a:ext uri="{FF2B5EF4-FFF2-40B4-BE49-F238E27FC236}">
                <a16:creationId xmlns:a16="http://schemas.microsoft.com/office/drawing/2014/main" id="{8484537E-43E8-C618-6068-329E15BE16D3}"/>
              </a:ext>
            </a:extLst>
          </p:cNvPr>
          <p:cNvSpPr>
            <a:spLocks noGrp="1"/>
          </p:cNvSpPr>
          <p:nvPr>
            <p:ph type="ftr" sz="quarter" idx="10"/>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panose="020B0503030202060203" pitchFamily="34" charset="0"/>
                <a:ea typeface="+mn-ea"/>
                <a:cs typeface="+mn-cs"/>
                <a:sym typeface="MetricHPE" panose="020B0503030202060203" pitchFamily="34" charset="0"/>
              </a:rPr>
              <a:t>Confidential | Authorized HPE Partner Use Only</a:t>
            </a:r>
          </a:p>
        </p:txBody>
      </p:sp>
      <p:pic>
        <p:nvPicPr>
          <p:cNvPr id="23" name="Picture 213" descr="A picture containing text, indoor, computer, electronics&#10;&#10;Description automatically generated">
            <a:extLst>
              <a:ext uri="{FF2B5EF4-FFF2-40B4-BE49-F238E27FC236}">
                <a16:creationId xmlns:a16="http://schemas.microsoft.com/office/drawing/2014/main" id="{93B35EE1-307A-A386-8E29-BBE8BE99C8C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9965"/>
          <a:stretch/>
        </p:blipFill>
        <p:spPr>
          <a:xfrm>
            <a:off x="10058366" y="4227142"/>
            <a:ext cx="1844390" cy="538610"/>
          </a:xfrm>
          <a:prstGeom prst="rect">
            <a:avLst/>
          </a:prstGeom>
        </p:spPr>
      </p:pic>
      <p:sp>
        <p:nvSpPr>
          <p:cNvPr id="24" name="TextBox 219">
            <a:extLst>
              <a:ext uri="{FF2B5EF4-FFF2-40B4-BE49-F238E27FC236}">
                <a16:creationId xmlns:a16="http://schemas.microsoft.com/office/drawing/2014/main" id="{0C404439-E97D-485F-527A-8ABCCC5BFDA9}"/>
              </a:ext>
            </a:extLst>
          </p:cNvPr>
          <p:cNvSpPr txBox="1"/>
          <p:nvPr/>
        </p:nvSpPr>
        <p:spPr>
          <a:xfrm>
            <a:off x="9968884" y="3451093"/>
            <a:ext cx="2023354" cy="233172"/>
          </a:xfrm>
          <a:prstGeom prst="rect">
            <a:avLst/>
          </a:prstGeom>
          <a:solidFill>
            <a:schemeClr val="accent5"/>
          </a:solidFill>
          <a:ln w="57150">
            <a:noFill/>
            <a:miter lim="800000"/>
          </a:ln>
        </p:spPr>
        <p:txBody>
          <a:bodyPr wrap="square" lIns="72000" tIns="72000" rIns="72000" bIns="72000" rtlCol="0" anchor="ctr">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MetricHPE" panose="020B0503030202060203" pitchFamily="34" charset="77"/>
                <a:ea typeface="+mn-ea"/>
                <a:cs typeface="+mn-cs"/>
              </a:rPr>
              <a:t>Cloud optimized</a:t>
            </a:r>
          </a:p>
        </p:txBody>
      </p:sp>
      <p:sp>
        <p:nvSpPr>
          <p:cNvPr id="28" name="TextBox 201">
            <a:extLst>
              <a:ext uri="{FF2B5EF4-FFF2-40B4-BE49-F238E27FC236}">
                <a16:creationId xmlns:a16="http://schemas.microsoft.com/office/drawing/2014/main" id="{20123909-D4F8-F9A7-1F95-704784F0439A}"/>
              </a:ext>
            </a:extLst>
          </p:cNvPr>
          <p:cNvSpPr txBox="1"/>
          <p:nvPr/>
        </p:nvSpPr>
        <p:spPr>
          <a:xfrm>
            <a:off x="9792889" y="3678894"/>
            <a:ext cx="2375344" cy="538609"/>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MetricHPE"/>
                <a:ea typeface="+mn-ea"/>
                <a:cs typeface="+mn-cs"/>
              </a:rPr>
              <a:t>1U, 1P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MetricHPE"/>
                <a:ea typeface="+mn-ea"/>
                <a:cs typeface="+mn-cs"/>
              </a:rPr>
              <a:t>HPE ProLiant RL300 Gen11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MetricHPE"/>
                <a:ea typeface="+mn-ea"/>
                <a:cs typeface="+mn-cs"/>
              </a:rPr>
              <a:t>Ampere® Altra® and Ampere® Altra® Max</a:t>
            </a:r>
            <a:endParaRPr kumimoji="0" lang="en-US" sz="1200" b="0" i="0" u="none" strike="noStrike" kern="0" cap="none" spc="0" normalizeH="0" baseline="0" noProof="0">
              <a:ln>
                <a:noFill/>
              </a:ln>
              <a:solidFill>
                <a:prstClr val="black"/>
              </a:solidFill>
              <a:effectLst/>
              <a:uLnTx/>
              <a:uFillTx/>
              <a:latin typeface="MetricHPE"/>
              <a:ea typeface="+mn-ea"/>
              <a:cs typeface="+mn-cs"/>
            </a:endParaRPr>
          </a:p>
        </p:txBody>
      </p:sp>
      <p:sp>
        <p:nvSpPr>
          <p:cNvPr id="2" name="TextBox 201">
            <a:extLst>
              <a:ext uri="{FF2B5EF4-FFF2-40B4-BE49-F238E27FC236}">
                <a16:creationId xmlns:a16="http://schemas.microsoft.com/office/drawing/2014/main" id="{70BBADB5-00AA-9293-35A3-5B6E9E215E51}"/>
              </a:ext>
            </a:extLst>
          </p:cNvPr>
          <p:cNvSpPr txBox="1"/>
          <p:nvPr/>
        </p:nvSpPr>
        <p:spPr>
          <a:xfrm>
            <a:off x="11694" y="1160211"/>
            <a:ext cx="2229463" cy="707886"/>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Tower, 1P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ProLiant ML30 Gen11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etricHPE"/>
                <a:ea typeface="+mn-ea"/>
                <a:cs typeface="+mn-cs"/>
              </a:rPr>
              <a:t>Intel® Xeon® </a:t>
            </a:r>
            <a:br>
              <a:rPr kumimoji="0" lang="en-US" sz="1100" b="0" i="0" u="none" strike="noStrike" kern="0" cap="none" spc="0" normalizeH="0" baseline="0" noProof="0" dirty="0">
                <a:ln>
                  <a:noFill/>
                </a:ln>
                <a:solidFill>
                  <a:prstClr val="black"/>
                </a:solidFill>
                <a:effectLst/>
                <a:uLnTx/>
                <a:uFillTx/>
                <a:latin typeface="MetricHPE"/>
                <a:ea typeface="+mn-ea"/>
                <a:cs typeface="+mn-cs"/>
              </a:rPr>
            </a:br>
            <a:r>
              <a:rPr kumimoji="0" lang="en-US" sz="1100" b="0" i="0" u="none" strike="noStrike" kern="0" cap="none" spc="0" normalizeH="0" baseline="0" noProof="0" dirty="0">
                <a:ln>
                  <a:noFill/>
                </a:ln>
                <a:solidFill>
                  <a:prstClr val="black"/>
                </a:solidFill>
                <a:effectLst/>
                <a:uLnTx/>
                <a:uFillTx/>
                <a:latin typeface="MetricHPE"/>
                <a:ea typeface="+mn-ea"/>
                <a:cs typeface="+mn-cs"/>
              </a:rPr>
              <a:t>E-2400 Processor</a:t>
            </a:r>
            <a:endParaRPr kumimoji="0" lang="en-US" sz="1200" b="0" i="0" u="none" strike="noStrike" kern="0" cap="none" spc="0" normalizeH="0" baseline="0" noProof="0" dirty="0">
              <a:ln>
                <a:noFill/>
              </a:ln>
              <a:solidFill>
                <a:prstClr val="black"/>
              </a:solidFill>
              <a:effectLst/>
              <a:uLnTx/>
              <a:uFillTx/>
              <a:latin typeface="MetricHPE Light" panose="020B0303030202060203" pitchFamily="34" charset="77"/>
              <a:ea typeface="+mn-ea"/>
              <a:cs typeface="+mn-cs"/>
            </a:endParaRPr>
          </a:p>
        </p:txBody>
      </p:sp>
      <p:pic>
        <p:nvPicPr>
          <p:cNvPr id="25" name="Picture 24">
            <a:extLst>
              <a:ext uri="{FF2B5EF4-FFF2-40B4-BE49-F238E27FC236}">
                <a16:creationId xmlns:a16="http://schemas.microsoft.com/office/drawing/2014/main" id="{B926C5B3-6ADE-DEE8-25A8-9E1E73D2111C}"/>
              </a:ext>
            </a:extLst>
          </p:cNvPr>
          <p:cNvPicPr>
            <a:picLocks noChangeAspect="1"/>
          </p:cNvPicPr>
          <p:nvPr/>
        </p:nvPicPr>
        <p:blipFill>
          <a:blip r:embed="rId13"/>
          <a:stretch>
            <a:fillRect/>
          </a:stretch>
        </p:blipFill>
        <p:spPr>
          <a:xfrm>
            <a:off x="865297" y="1772608"/>
            <a:ext cx="522257" cy="949559"/>
          </a:xfrm>
          <a:prstGeom prst="rect">
            <a:avLst/>
          </a:prstGeom>
        </p:spPr>
      </p:pic>
      <p:sp>
        <p:nvSpPr>
          <p:cNvPr id="26" name="TextBox 220">
            <a:extLst>
              <a:ext uri="{FF2B5EF4-FFF2-40B4-BE49-F238E27FC236}">
                <a16:creationId xmlns:a16="http://schemas.microsoft.com/office/drawing/2014/main" id="{C81F1533-808A-44B1-13CA-A51BAD950CF9}"/>
              </a:ext>
            </a:extLst>
          </p:cNvPr>
          <p:cNvSpPr txBox="1"/>
          <p:nvPr/>
        </p:nvSpPr>
        <p:spPr>
          <a:xfrm>
            <a:off x="2469639" y="1160211"/>
            <a:ext cx="2158619" cy="707886"/>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1U, 1P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ProLiant DL20 Gen11</a:t>
            </a:r>
            <a:br>
              <a:rPr kumimoji="0" lang="en-US" sz="1200" b="0" i="0" u="none" strike="noStrike" kern="0" cap="none" spc="0" normalizeH="0" baseline="0" noProof="0" dirty="0">
                <a:ln>
                  <a:noFill/>
                </a:ln>
                <a:solidFill>
                  <a:prstClr val="black"/>
                </a:solidFill>
                <a:effectLst/>
                <a:uLnTx/>
                <a:uFillTx/>
                <a:latin typeface="MetricHPE Light" panose="020B0303030202060203" pitchFamily="34" charset="77"/>
                <a:ea typeface="+mn-ea"/>
                <a:cs typeface="+mn-cs"/>
              </a:rPr>
            </a:br>
            <a:r>
              <a:rPr kumimoji="0" lang="en-US" sz="1100" b="0" i="0" u="none" strike="noStrike" kern="0" cap="none" spc="0" normalizeH="0" baseline="0" noProof="0" dirty="0">
                <a:ln>
                  <a:noFill/>
                </a:ln>
                <a:solidFill>
                  <a:prstClr val="black"/>
                </a:solidFill>
                <a:effectLst/>
                <a:uLnTx/>
                <a:uFillTx/>
                <a:latin typeface="MetricHPE"/>
                <a:ea typeface="+mn-ea"/>
                <a:cs typeface="+mn-cs"/>
              </a:rPr>
              <a:t>Intel® Xeon® </a:t>
            </a:r>
            <a:br>
              <a:rPr kumimoji="0" lang="en-US" sz="1100" b="0" i="0" u="none" strike="noStrike" kern="0" cap="none" spc="0" normalizeH="0" baseline="0" noProof="0" dirty="0">
                <a:ln>
                  <a:noFill/>
                </a:ln>
                <a:solidFill>
                  <a:prstClr val="black"/>
                </a:solidFill>
                <a:effectLst/>
                <a:uLnTx/>
                <a:uFillTx/>
                <a:latin typeface="MetricHPE"/>
                <a:ea typeface="+mn-ea"/>
                <a:cs typeface="+mn-cs"/>
              </a:rPr>
            </a:br>
            <a:r>
              <a:rPr kumimoji="0" lang="en-US" sz="1100" b="0" i="0" u="none" strike="noStrike" kern="0" cap="none" spc="0" normalizeH="0" baseline="0" noProof="0" dirty="0">
                <a:ln>
                  <a:noFill/>
                </a:ln>
                <a:solidFill>
                  <a:prstClr val="black"/>
                </a:solidFill>
                <a:effectLst/>
                <a:uLnTx/>
                <a:uFillTx/>
                <a:latin typeface="MetricHPE"/>
                <a:ea typeface="+mn-ea"/>
                <a:cs typeface="+mn-cs"/>
              </a:rPr>
              <a:t>E-2400 Processor</a:t>
            </a:r>
            <a:endParaRPr kumimoji="0" lang="en-US" sz="1200" b="0" i="0" u="none" strike="noStrike" kern="0" cap="none" spc="0" normalizeH="0" baseline="0" noProof="0" dirty="0">
              <a:ln>
                <a:noFill/>
              </a:ln>
              <a:solidFill>
                <a:prstClr val="black"/>
              </a:solidFill>
              <a:effectLst/>
              <a:uLnTx/>
              <a:uFillTx/>
              <a:latin typeface="MetricHPE Light" panose="020B0303030202060203" pitchFamily="34" charset="77"/>
              <a:ea typeface="+mn-ea"/>
              <a:cs typeface="+mn-cs"/>
            </a:endParaRPr>
          </a:p>
        </p:txBody>
      </p:sp>
      <p:pic>
        <p:nvPicPr>
          <p:cNvPr id="30" name="Picture 29">
            <a:extLst>
              <a:ext uri="{FF2B5EF4-FFF2-40B4-BE49-F238E27FC236}">
                <a16:creationId xmlns:a16="http://schemas.microsoft.com/office/drawing/2014/main" id="{FF866B70-C396-313A-C7A5-DC1EEBB5A80C}"/>
              </a:ext>
            </a:extLst>
          </p:cNvPr>
          <p:cNvPicPr>
            <a:picLocks noChangeAspect="1"/>
          </p:cNvPicPr>
          <p:nvPr/>
        </p:nvPicPr>
        <p:blipFill rotWithShape="1">
          <a:blip r:embed="rId14"/>
          <a:srcRect t="20486"/>
          <a:stretch/>
        </p:blipFill>
        <p:spPr>
          <a:xfrm>
            <a:off x="2647065" y="1864405"/>
            <a:ext cx="1803766" cy="411155"/>
          </a:xfrm>
          <a:prstGeom prst="rect">
            <a:avLst/>
          </a:prstGeom>
        </p:spPr>
      </p:pic>
    </p:spTree>
    <p:extLst>
      <p:ext uri="{BB962C8B-B14F-4D97-AF65-F5344CB8AC3E}">
        <p14:creationId xmlns:p14="http://schemas.microsoft.com/office/powerpoint/2010/main" val="260079596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9FED918-81DE-433E-86CC-A250DD1D3CDA}"/>
              </a:ext>
            </a:extLst>
          </p:cNvPr>
          <p:cNvSpPr/>
          <p:nvPr/>
        </p:nvSpPr>
        <p:spPr bwMode="ltGray">
          <a:xfrm>
            <a:off x="8551795" y="4182114"/>
            <a:ext cx="3259205" cy="1548556"/>
          </a:xfrm>
          <a:prstGeom prst="rect">
            <a:avLst/>
          </a:prstGeom>
          <a:solidFill>
            <a:schemeClr val="tx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schemeClr val="bg1"/>
              </a:solidFill>
            </a:endParaRPr>
          </a:p>
        </p:txBody>
      </p:sp>
      <p:sp>
        <p:nvSpPr>
          <p:cNvPr id="36" name="Text Placeholder 35">
            <a:extLst>
              <a:ext uri="{FF2B5EF4-FFF2-40B4-BE49-F238E27FC236}">
                <a16:creationId xmlns:a16="http://schemas.microsoft.com/office/drawing/2014/main" id="{DA0A0D69-BBAE-4806-BA30-F9FD5B166AC4}"/>
              </a:ext>
            </a:extLst>
          </p:cNvPr>
          <p:cNvSpPr>
            <a:spLocks noGrp="1"/>
          </p:cNvSpPr>
          <p:nvPr>
            <p:ph type="body" sz="quarter" idx="13"/>
          </p:nvPr>
        </p:nvSpPr>
        <p:spPr/>
        <p:txBody>
          <a:bodyPr/>
          <a:lstStyle/>
          <a:p>
            <a:r>
              <a:rPr lang="en-US" dirty="0"/>
              <a:t>Unified Compute Management: Real-time management and device onboarding</a:t>
            </a:r>
          </a:p>
        </p:txBody>
      </p:sp>
      <p:sp>
        <p:nvSpPr>
          <p:cNvPr id="41" name="Title 40">
            <a:extLst>
              <a:ext uri="{FF2B5EF4-FFF2-40B4-BE49-F238E27FC236}">
                <a16:creationId xmlns:a16="http://schemas.microsoft.com/office/drawing/2014/main" id="{6E270C4A-B1C3-469C-8619-1A05C4338E00}"/>
              </a:ext>
            </a:extLst>
          </p:cNvPr>
          <p:cNvSpPr>
            <a:spLocks noGrp="1"/>
          </p:cNvSpPr>
          <p:nvPr>
            <p:ph type="title"/>
          </p:nvPr>
        </p:nvSpPr>
        <p:spPr/>
        <p:txBody>
          <a:bodyPr/>
          <a:lstStyle/>
          <a:p>
            <a:r>
              <a:rPr lang="en-US" dirty="0"/>
              <a:t>HPE GreenLake for Compute Ops Management (COM)</a:t>
            </a:r>
          </a:p>
        </p:txBody>
      </p:sp>
      <p:sp>
        <p:nvSpPr>
          <p:cNvPr id="5" name="Footer Placeholder 4"/>
          <p:cNvSpPr>
            <a:spLocks noGrp="1"/>
          </p:cNvSpPr>
          <p:nvPr>
            <p:ph type="ftr" sz="quarter" idx="14"/>
          </p:nvPr>
        </p:nvSpPr>
        <p:spPr/>
        <p:txBody>
          <a:bodyPr/>
          <a:lstStyle/>
          <a:p>
            <a:r>
              <a:rPr lang="en-US"/>
              <a:t>Confidential | Authorized HPE Partner Use Only</a:t>
            </a:r>
          </a:p>
        </p:txBody>
      </p:sp>
      <p:sp>
        <p:nvSpPr>
          <p:cNvPr id="2" name="Rectangle 1">
            <a:extLst>
              <a:ext uri="{FF2B5EF4-FFF2-40B4-BE49-F238E27FC236}">
                <a16:creationId xmlns:a16="http://schemas.microsoft.com/office/drawing/2014/main" id="{491249C6-AFA0-4BBD-9EA5-9757B182F854}"/>
              </a:ext>
            </a:extLst>
          </p:cNvPr>
          <p:cNvSpPr/>
          <p:nvPr/>
        </p:nvSpPr>
        <p:spPr bwMode="ltGray">
          <a:xfrm>
            <a:off x="381000" y="1581806"/>
            <a:ext cx="3259205" cy="629216"/>
          </a:xfrm>
          <a:prstGeom prst="rect">
            <a:avLst/>
          </a:prstGeom>
          <a:solidFill>
            <a:schemeClr val="tx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80000"/>
              </a:lnSpc>
            </a:pPr>
            <a:endParaRPr lang="en-US" sz="1600">
              <a:solidFill>
                <a:schemeClr val="tx1"/>
              </a:solidFill>
            </a:endParaRPr>
          </a:p>
        </p:txBody>
      </p:sp>
      <p:sp>
        <p:nvSpPr>
          <p:cNvPr id="6" name="Rectangle 5">
            <a:extLst>
              <a:ext uri="{FF2B5EF4-FFF2-40B4-BE49-F238E27FC236}">
                <a16:creationId xmlns:a16="http://schemas.microsoft.com/office/drawing/2014/main" id="{08D2B5C0-7BA7-43A0-A39B-DF83D405626E}"/>
              </a:ext>
            </a:extLst>
          </p:cNvPr>
          <p:cNvSpPr/>
          <p:nvPr/>
        </p:nvSpPr>
        <p:spPr bwMode="ltGray">
          <a:xfrm>
            <a:off x="4466397" y="1581806"/>
            <a:ext cx="3259205" cy="629216"/>
          </a:xfrm>
          <a:prstGeom prst="rect">
            <a:avLst/>
          </a:prstGeom>
          <a:solidFill>
            <a:schemeClr val="tx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80000"/>
              </a:lnSpc>
            </a:pPr>
            <a:endParaRPr lang="en-US" sz="1600">
              <a:solidFill>
                <a:schemeClr val="bg1"/>
              </a:solidFill>
            </a:endParaRPr>
          </a:p>
        </p:txBody>
      </p:sp>
      <p:sp>
        <p:nvSpPr>
          <p:cNvPr id="8" name="Rectangle 7">
            <a:extLst>
              <a:ext uri="{FF2B5EF4-FFF2-40B4-BE49-F238E27FC236}">
                <a16:creationId xmlns:a16="http://schemas.microsoft.com/office/drawing/2014/main" id="{A76DD564-9153-4CAA-8C69-59F54DEEB617}"/>
              </a:ext>
            </a:extLst>
          </p:cNvPr>
          <p:cNvSpPr/>
          <p:nvPr/>
        </p:nvSpPr>
        <p:spPr bwMode="ltGray">
          <a:xfrm>
            <a:off x="8551795" y="1581806"/>
            <a:ext cx="3259205" cy="629216"/>
          </a:xfrm>
          <a:prstGeom prst="rect">
            <a:avLst/>
          </a:prstGeom>
          <a:solidFill>
            <a:schemeClr val="tx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80000"/>
              </a:lnSpc>
            </a:pPr>
            <a:endParaRPr lang="en-US" sz="1600">
              <a:solidFill>
                <a:schemeClr val="bg1"/>
              </a:solidFill>
            </a:endParaRPr>
          </a:p>
        </p:txBody>
      </p:sp>
      <p:sp>
        <p:nvSpPr>
          <p:cNvPr id="11" name="Rectangle 10">
            <a:extLst>
              <a:ext uri="{FF2B5EF4-FFF2-40B4-BE49-F238E27FC236}">
                <a16:creationId xmlns:a16="http://schemas.microsoft.com/office/drawing/2014/main" id="{EEDFEB2F-8419-4CFF-9294-83C61FEE8D90}"/>
              </a:ext>
            </a:extLst>
          </p:cNvPr>
          <p:cNvSpPr/>
          <p:nvPr/>
        </p:nvSpPr>
        <p:spPr bwMode="ltGray">
          <a:xfrm>
            <a:off x="381000" y="2297030"/>
            <a:ext cx="3259205" cy="3433640"/>
          </a:xfrm>
          <a:prstGeom prst="rect">
            <a:avLst/>
          </a:prstGeom>
          <a:solidFill>
            <a:schemeClr val="tx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2D606876-A880-49C7-AA56-E6218C5EC80B}"/>
              </a:ext>
            </a:extLst>
          </p:cNvPr>
          <p:cNvSpPr/>
          <p:nvPr/>
        </p:nvSpPr>
        <p:spPr bwMode="ltGray">
          <a:xfrm>
            <a:off x="4466397" y="2297030"/>
            <a:ext cx="3259205" cy="3433640"/>
          </a:xfrm>
          <a:prstGeom prst="rect">
            <a:avLst/>
          </a:prstGeom>
          <a:solidFill>
            <a:schemeClr val="tx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9C87DF9C-5EBB-4DD7-8F11-0E30FECD8A57}"/>
              </a:ext>
            </a:extLst>
          </p:cNvPr>
          <p:cNvSpPr/>
          <p:nvPr/>
        </p:nvSpPr>
        <p:spPr bwMode="ltGray">
          <a:xfrm>
            <a:off x="8551795" y="2297031"/>
            <a:ext cx="3259205" cy="1756222"/>
          </a:xfrm>
          <a:prstGeom prst="rect">
            <a:avLst/>
          </a:prstGeom>
          <a:solidFill>
            <a:schemeClr val="tx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schemeClr val="bg1"/>
              </a:solidFill>
            </a:endParaRPr>
          </a:p>
        </p:txBody>
      </p:sp>
      <p:sp>
        <p:nvSpPr>
          <p:cNvPr id="15" name="TextBox 14">
            <a:extLst>
              <a:ext uri="{FF2B5EF4-FFF2-40B4-BE49-F238E27FC236}">
                <a16:creationId xmlns:a16="http://schemas.microsoft.com/office/drawing/2014/main" id="{310A2892-123E-4470-8ACA-1FF82839B16D}"/>
              </a:ext>
            </a:extLst>
          </p:cNvPr>
          <p:cNvSpPr txBox="1"/>
          <p:nvPr/>
        </p:nvSpPr>
        <p:spPr>
          <a:xfrm>
            <a:off x="1212766" y="1711748"/>
            <a:ext cx="1595673" cy="369332"/>
          </a:xfrm>
          <a:prstGeom prst="rect">
            <a:avLst/>
          </a:prstGeom>
          <a:noFill/>
          <a:ln w="57150">
            <a:noFill/>
            <a:miter lim="800000"/>
          </a:ln>
        </p:spPr>
        <p:txBody>
          <a:bodyPr wrap="square">
            <a:spAutoFit/>
          </a:bodyPr>
          <a:lstStyle/>
          <a:p>
            <a:pPr algn="ctr"/>
            <a:r>
              <a:rPr lang="en-US" b="1">
                <a:solidFill>
                  <a:schemeClr val="bg1"/>
                </a:solidFill>
              </a:rPr>
              <a:t>Act Faster</a:t>
            </a:r>
          </a:p>
        </p:txBody>
      </p:sp>
      <p:sp>
        <p:nvSpPr>
          <p:cNvPr id="16" name="TextBox 15">
            <a:extLst>
              <a:ext uri="{FF2B5EF4-FFF2-40B4-BE49-F238E27FC236}">
                <a16:creationId xmlns:a16="http://schemas.microsoft.com/office/drawing/2014/main" id="{44FA6FB1-71A2-44CF-A450-9420ADE55440}"/>
              </a:ext>
            </a:extLst>
          </p:cNvPr>
          <p:cNvSpPr txBox="1"/>
          <p:nvPr/>
        </p:nvSpPr>
        <p:spPr>
          <a:xfrm>
            <a:off x="4940173" y="1581806"/>
            <a:ext cx="2311654" cy="646331"/>
          </a:xfrm>
          <a:prstGeom prst="rect">
            <a:avLst/>
          </a:prstGeom>
          <a:noFill/>
          <a:ln w="57150">
            <a:noFill/>
            <a:miter lim="800000"/>
          </a:ln>
        </p:spPr>
        <p:txBody>
          <a:bodyPr wrap="square">
            <a:spAutoFit/>
          </a:bodyPr>
          <a:lstStyle/>
          <a:p>
            <a:pPr algn="ctr"/>
            <a:r>
              <a:rPr lang="en-US" b="1">
                <a:solidFill>
                  <a:schemeClr val="bg1"/>
                </a:solidFill>
              </a:rPr>
              <a:t>Manage Your</a:t>
            </a:r>
            <a:br>
              <a:rPr lang="en-US" b="1">
                <a:solidFill>
                  <a:schemeClr val="bg1"/>
                </a:solidFill>
              </a:rPr>
            </a:br>
            <a:r>
              <a:rPr lang="en-US" b="1">
                <a:solidFill>
                  <a:schemeClr val="bg1"/>
                </a:solidFill>
              </a:rPr>
              <a:t>Entire Experience</a:t>
            </a:r>
          </a:p>
        </p:txBody>
      </p:sp>
      <p:sp>
        <p:nvSpPr>
          <p:cNvPr id="17" name="TextBox 16">
            <a:extLst>
              <a:ext uri="{FF2B5EF4-FFF2-40B4-BE49-F238E27FC236}">
                <a16:creationId xmlns:a16="http://schemas.microsoft.com/office/drawing/2014/main" id="{2E783D0C-2722-4C73-BE80-86A8061B8253}"/>
              </a:ext>
            </a:extLst>
          </p:cNvPr>
          <p:cNvSpPr txBox="1"/>
          <p:nvPr/>
        </p:nvSpPr>
        <p:spPr>
          <a:xfrm>
            <a:off x="8855866" y="1711748"/>
            <a:ext cx="2651062" cy="369332"/>
          </a:xfrm>
          <a:prstGeom prst="rect">
            <a:avLst/>
          </a:prstGeom>
          <a:noFill/>
          <a:ln w="57150">
            <a:noFill/>
            <a:miter lim="800000"/>
          </a:ln>
        </p:spPr>
        <p:txBody>
          <a:bodyPr wrap="square">
            <a:spAutoFit/>
          </a:bodyPr>
          <a:lstStyle/>
          <a:p>
            <a:pPr algn="ctr"/>
            <a:r>
              <a:rPr lang="en-US" b="1">
                <a:solidFill>
                  <a:schemeClr val="bg1"/>
                </a:solidFill>
              </a:rPr>
              <a:t>Get To Market Sooner</a:t>
            </a:r>
          </a:p>
        </p:txBody>
      </p:sp>
      <p:sp>
        <p:nvSpPr>
          <p:cNvPr id="19" name="TextBox 18">
            <a:extLst>
              <a:ext uri="{FF2B5EF4-FFF2-40B4-BE49-F238E27FC236}">
                <a16:creationId xmlns:a16="http://schemas.microsoft.com/office/drawing/2014/main" id="{99849791-79C2-40E4-A370-D46A0BA3864E}"/>
              </a:ext>
            </a:extLst>
          </p:cNvPr>
          <p:cNvSpPr txBox="1"/>
          <p:nvPr/>
        </p:nvSpPr>
        <p:spPr>
          <a:xfrm>
            <a:off x="951787" y="3362516"/>
            <a:ext cx="2117631" cy="627864"/>
          </a:xfrm>
          <a:prstGeom prst="rect">
            <a:avLst/>
          </a:prstGeom>
          <a:noFill/>
          <a:ln w="57150">
            <a:noFill/>
            <a:miter lim="800000"/>
          </a:ln>
        </p:spPr>
        <p:txBody>
          <a:bodyPr wrap="none" lIns="91440" tIns="91440" rIns="91440" bIns="91440" rtlCol="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MetricHPE"/>
                <a:ea typeface="+mn-ea"/>
                <a:cs typeface="+mn-cs"/>
              </a:rPr>
              <a:t>Real-time management</a:t>
            </a:r>
          </a:p>
          <a:p>
            <a:pPr marL="0" marR="0" lvl="0" indent="0" algn="ctr" defTabSz="914400" rtl="0" eaLnBrk="1" fontAlgn="auto" latinLnBrk="0" hangingPunct="1">
              <a:lnSpc>
                <a:spcPct val="90000"/>
              </a:lnSpc>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etricHPE"/>
                <a:ea typeface="+mn-ea"/>
                <a:cs typeface="+mn-cs"/>
              </a:rPr>
              <a:t>your entire environment</a:t>
            </a:r>
          </a:p>
        </p:txBody>
      </p:sp>
      <p:grpSp>
        <p:nvGrpSpPr>
          <p:cNvPr id="4" name="Group 3">
            <a:extLst>
              <a:ext uri="{FF2B5EF4-FFF2-40B4-BE49-F238E27FC236}">
                <a16:creationId xmlns:a16="http://schemas.microsoft.com/office/drawing/2014/main" id="{ACB9363A-079B-4514-A94A-E5841E6AF94B}"/>
              </a:ext>
            </a:extLst>
          </p:cNvPr>
          <p:cNvGrpSpPr/>
          <p:nvPr/>
        </p:nvGrpSpPr>
        <p:grpSpPr>
          <a:xfrm>
            <a:off x="977193" y="2789408"/>
            <a:ext cx="2020377" cy="423662"/>
            <a:chOff x="995885" y="2769472"/>
            <a:chExt cx="2020377" cy="423662"/>
          </a:xfrm>
        </p:grpSpPr>
        <p:pic>
          <p:nvPicPr>
            <p:cNvPr id="20" name="Picture 19">
              <a:extLst>
                <a:ext uri="{FF2B5EF4-FFF2-40B4-BE49-F238E27FC236}">
                  <a16:creationId xmlns:a16="http://schemas.microsoft.com/office/drawing/2014/main" id="{CF97FDBB-79D6-43AE-9E86-B63656DF8CCB}"/>
                </a:ext>
              </a:extLst>
            </p:cNvPr>
            <p:cNvPicPr preferRelativeResize="0">
              <a:picLocks noChangeAspect="1"/>
            </p:cNvPicPr>
            <p:nvPr/>
          </p:nvPicPr>
          <p:blipFill>
            <a:blip r:embed="rId3" cstate="screen">
              <a:extLst>
                <a:ext uri="{28A0092B-C50C-407E-A947-70E740481C1C}">
                  <a14:useLocalDpi xmlns:a14="http://schemas.microsoft.com/office/drawing/2010/main"/>
                </a:ext>
              </a:extLst>
            </a:blip>
            <a:srcRect/>
            <a:stretch/>
          </p:blipFill>
          <p:spPr>
            <a:xfrm>
              <a:off x="995885" y="2791771"/>
              <a:ext cx="540966" cy="401362"/>
            </a:xfrm>
            <a:prstGeom prst="rect">
              <a:avLst/>
            </a:prstGeom>
            <a:solidFill>
              <a:schemeClr val="tx1"/>
            </a:solidFill>
            <a:ln>
              <a:solidFill>
                <a:schemeClr val="tx1"/>
              </a:solidFill>
            </a:ln>
          </p:spPr>
        </p:pic>
        <p:pic>
          <p:nvPicPr>
            <p:cNvPr id="21" name="Grafika 25">
              <a:extLst>
                <a:ext uri="{FF2B5EF4-FFF2-40B4-BE49-F238E27FC236}">
                  <a16:creationId xmlns:a16="http://schemas.microsoft.com/office/drawing/2014/main" id="{D17CEC36-060E-45D9-B831-A8DB6D3D44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16349" y="2791771"/>
              <a:ext cx="401363" cy="401363"/>
            </a:xfrm>
            <a:prstGeom prst="rect">
              <a:avLst/>
            </a:prstGeom>
            <a:effectLst>
              <a:outerShdw blurRad="50800" dist="38100" dir="2700000" algn="tl" rotWithShape="0">
                <a:prstClr val="black">
                  <a:alpha val="40000"/>
                </a:prstClr>
              </a:outerShdw>
            </a:effectLst>
          </p:spPr>
        </p:pic>
        <p:pic>
          <p:nvPicPr>
            <p:cNvPr id="22" name="Grafika 47">
              <a:extLst>
                <a:ext uri="{FF2B5EF4-FFF2-40B4-BE49-F238E27FC236}">
                  <a16:creationId xmlns:a16="http://schemas.microsoft.com/office/drawing/2014/main" id="{AC055EA4-F357-4C4E-B383-726D6C9AB7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14899" y="2769472"/>
              <a:ext cx="401363" cy="423661"/>
            </a:xfrm>
            <a:prstGeom prst="rect">
              <a:avLst/>
            </a:prstGeom>
          </p:spPr>
        </p:pic>
      </p:grpSp>
      <p:sp>
        <p:nvSpPr>
          <p:cNvPr id="23" name="TextBox 22">
            <a:extLst>
              <a:ext uri="{FF2B5EF4-FFF2-40B4-BE49-F238E27FC236}">
                <a16:creationId xmlns:a16="http://schemas.microsoft.com/office/drawing/2014/main" id="{0FDBA233-7A08-4F06-92A2-9304C8EF6E26}"/>
              </a:ext>
            </a:extLst>
          </p:cNvPr>
          <p:cNvSpPr txBox="1"/>
          <p:nvPr/>
        </p:nvSpPr>
        <p:spPr>
          <a:xfrm>
            <a:off x="502130" y="4053253"/>
            <a:ext cx="2934754" cy="1122359"/>
          </a:xfrm>
          <a:prstGeom prst="rect">
            <a:avLst/>
          </a:prstGeom>
          <a:noFill/>
          <a:ln w="57150">
            <a:noFill/>
            <a:miter lim="800000"/>
          </a:ln>
        </p:spPr>
        <p:txBody>
          <a:bodyPr wrap="square" lIns="91440" tIns="91440" rIns="91440" bIns="91440" rtlCol="0">
            <a:spAutoFit/>
          </a:bodyPr>
          <a:lstStyle/>
          <a:p>
            <a:pPr marL="285750" marR="0" lvl="0" indent="-285750" defTabSz="914400" rtl="0" eaLnBrk="1" fontAlgn="auto" latinLnBrk="0" hangingPunct="1">
              <a:lnSpc>
                <a:spcPct val="90000"/>
              </a:lnSpc>
              <a:spcBef>
                <a:spcPts val="400"/>
              </a:spcBef>
              <a:spcAft>
                <a:spcPts val="0"/>
              </a:spcAft>
              <a:buClrTx/>
              <a:buSzTx/>
              <a:buFont typeface="MetricHPE" panose="020B0503030202060203" pitchFamily="34" charset="0"/>
              <a:buChar char="•"/>
              <a:tabLst/>
              <a:defRPr/>
            </a:pPr>
            <a:r>
              <a:rPr kumimoji="0" lang="en-US" sz="1600" i="0" u="none" strike="noStrike" kern="1200" cap="none" spc="0" normalizeH="0" baseline="0" noProof="0">
                <a:ln>
                  <a:noFill/>
                </a:ln>
                <a:solidFill>
                  <a:prstClr val="white"/>
                </a:solidFill>
                <a:effectLst/>
                <a:uLnTx/>
                <a:uFillTx/>
                <a:latin typeface="MetricHPE"/>
                <a:ea typeface="+mn-ea"/>
                <a:cs typeface="+mn-cs"/>
              </a:rPr>
              <a:t>Remote sites, </a:t>
            </a:r>
            <a:r>
              <a:rPr kumimoji="0" lang="en-US" sz="1600" b="0" i="0" u="none" strike="noStrike" kern="1200" cap="none" spc="0" normalizeH="0" baseline="0" noProof="0">
                <a:ln>
                  <a:noFill/>
                </a:ln>
                <a:solidFill>
                  <a:prstClr val="white"/>
                </a:solidFill>
                <a:effectLst/>
                <a:uLnTx/>
                <a:uFillTx/>
                <a:latin typeface="MetricHPE"/>
                <a:ea typeface="+mn-ea"/>
                <a:cs typeface="+mn-cs"/>
              </a:rPr>
              <a:t>edge systems, data centers, hybrid cloud</a:t>
            </a:r>
          </a:p>
          <a:p>
            <a:pPr marL="285750" marR="0" lvl="0" indent="-285750" defTabSz="914400" rtl="0" eaLnBrk="1" fontAlgn="auto" latinLnBrk="0" hangingPunct="1">
              <a:lnSpc>
                <a:spcPct val="90000"/>
              </a:lnSpc>
              <a:spcBef>
                <a:spcPts val="400"/>
              </a:spcBef>
              <a:spcAft>
                <a:spcPts val="0"/>
              </a:spcAft>
              <a:buClrTx/>
              <a:buSzTx/>
              <a:buFont typeface="MetricHPE" panose="020B0503030202060203" pitchFamily="34" charset="0"/>
              <a:buChar char="•"/>
              <a:tabLst/>
              <a:defRPr/>
            </a:pPr>
            <a:r>
              <a:rPr kumimoji="0" lang="en-US" sz="1600" b="0" i="0" u="none" strike="noStrike" kern="1200" cap="none" spc="0" normalizeH="0" baseline="0" noProof="0">
                <a:ln>
                  <a:noFill/>
                </a:ln>
                <a:solidFill>
                  <a:prstClr val="white"/>
                </a:solidFill>
                <a:effectLst/>
                <a:uLnTx/>
                <a:uFillTx/>
                <a:latin typeface="MetricHPE"/>
                <a:ea typeface="+mn-ea"/>
                <a:cs typeface="+mn-cs"/>
              </a:rPr>
              <a:t>Access 1,000s of compute devices from anywhere</a:t>
            </a:r>
          </a:p>
        </p:txBody>
      </p:sp>
      <p:grpSp>
        <p:nvGrpSpPr>
          <p:cNvPr id="34" name="Group 33">
            <a:extLst>
              <a:ext uri="{FF2B5EF4-FFF2-40B4-BE49-F238E27FC236}">
                <a16:creationId xmlns:a16="http://schemas.microsoft.com/office/drawing/2014/main" id="{ABB3A54E-E6C5-4E9C-B1E9-3D5561657FAA}"/>
              </a:ext>
            </a:extLst>
          </p:cNvPr>
          <p:cNvGrpSpPr/>
          <p:nvPr/>
        </p:nvGrpSpPr>
        <p:grpSpPr>
          <a:xfrm>
            <a:off x="8838332" y="2531829"/>
            <a:ext cx="2686130" cy="436681"/>
            <a:chOff x="8864019" y="2559266"/>
            <a:chExt cx="2686130" cy="436681"/>
          </a:xfrm>
        </p:grpSpPr>
        <p:pic>
          <p:nvPicPr>
            <p:cNvPr id="26" name="Grafika 47">
              <a:extLst>
                <a:ext uri="{FF2B5EF4-FFF2-40B4-BE49-F238E27FC236}">
                  <a16:creationId xmlns:a16="http://schemas.microsoft.com/office/drawing/2014/main" id="{68E6703A-7087-4D2D-A4C0-E78F8D337B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4019" y="2559266"/>
              <a:ext cx="401363" cy="423661"/>
            </a:xfrm>
            <a:prstGeom prst="rect">
              <a:avLst/>
            </a:prstGeom>
          </p:spPr>
        </p:pic>
        <p:pic>
          <p:nvPicPr>
            <p:cNvPr id="27" name="Grafika 47">
              <a:extLst>
                <a:ext uri="{FF2B5EF4-FFF2-40B4-BE49-F238E27FC236}">
                  <a16:creationId xmlns:a16="http://schemas.microsoft.com/office/drawing/2014/main" id="{47199144-F7F5-4664-929C-AEF909B7E7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25608" y="2572286"/>
              <a:ext cx="401363" cy="423661"/>
            </a:xfrm>
            <a:prstGeom prst="rect">
              <a:avLst/>
            </a:prstGeom>
          </p:spPr>
        </p:pic>
        <p:pic>
          <p:nvPicPr>
            <p:cNvPr id="28" name="Grafika 47">
              <a:extLst>
                <a:ext uri="{FF2B5EF4-FFF2-40B4-BE49-F238E27FC236}">
                  <a16:creationId xmlns:a16="http://schemas.microsoft.com/office/drawing/2014/main" id="{1ACAD3A2-5366-48BE-88B1-374BB5A12A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87197" y="2572286"/>
              <a:ext cx="401363" cy="423661"/>
            </a:xfrm>
            <a:prstGeom prst="rect">
              <a:avLst/>
            </a:prstGeom>
          </p:spPr>
        </p:pic>
        <p:pic>
          <p:nvPicPr>
            <p:cNvPr id="29" name="Grafika 47">
              <a:extLst>
                <a:ext uri="{FF2B5EF4-FFF2-40B4-BE49-F238E27FC236}">
                  <a16:creationId xmlns:a16="http://schemas.microsoft.com/office/drawing/2014/main" id="{D18B0D52-3BA3-413A-8C69-AA4864F585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48786" y="2572286"/>
              <a:ext cx="401363" cy="423661"/>
            </a:xfrm>
            <a:prstGeom prst="rect">
              <a:avLst/>
            </a:prstGeom>
          </p:spPr>
        </p:pic>
      </p:grpSp>
      <p:sp>
        <p:nvSpPr>
          <p:cNvPr id="30" name="TextBox 29">
            <a:extLst>
              <a:ext uri="{FF2B5EF4-FFF2-40B4-BE49-F238E27FC236}">
                <a16:creationId xmlns:a16="http://schemas.microsoft.com/office/drawing/2014/main" id="{568B21E0-BD01-4E31-A68E-6F65283263C4}"/>
              </a:ext>
            </a:extLst>
          </p:cNvPr>
          <p:cNvSpPr txBox="1"/>
          <p:nvPr/>
        </p:nvSpPr>
        <p:spPr>
          <a:xfrm>
            <a:off x="8692878" y="3090667"/>
            <a:ext cx="2977040" cy="406265"/>
          </a:xfrm>
          <a:prstGeom prst="rect">
            <a:avLst/>
          </a:prstGeom>
          <a:noFill/>
          <a:ln w="57150">
            <a:noFill/>
            <a:miter lim="800000"/>
          </a:ln>
        </p:spPr>
        <p:txBody>
          <a:bodyPr wrap="square" lIns="91440" tIns="91440" rIns="91440" bIns="91440" rtlCol="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MetricHPE"/>
                <a:ea typeface="+mn-ea"/>
                <a:cs typeface="+mn-cs"/>
              </a:rPr>
              <a:t>Add 1,000s of devices easily </a:t>
            </a:r>
          </a:p>
        </p:txBody>
      </p:sp>
      <p:sp>
        <p:nvSpPr>
          <p:cNvPr id="31" name="TextBox 30">
            <a:extLst>
              <a:ext uri="{FF2B5EF4-FFF2-40B4-BE49-F238E27FC236}">
                <a16:creationId xmlns:a16="http://schemas.microsoft.com/office/drawing/2014/main" id="{C7CFB130-6273-496C-AAF9-05D2DE9544F4}"/>
              </a:ext>
            </a:extLst>
          </p:cNvPr>
          <p:cNvSpPr txBox="1"/>
          <p:nvPr/>
        </p:nvSpPr>
        <p:spPr>
          <a:xfrm>
            <a:off x="9009987" y="3323764"/>
            <a:ext cx="2342821" cy="627864"/>
          </a:xfrm>
          <a:prstGeom prst="rect">
            <a:avLst/>
          </a:prstGeom>
          <a:noFill/>
          <a:ln w="57150">
            <a:noFill/>
            <a:miter lim="800000"/>
          </a:ln>
        </p:spPr>
        <p:txBody>
          <a:bodyPr wrap="none" lIns="91440" tIns="91440" rIns="91440" bIns="91440" rtlCol="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etricHPE"/>
                <a:ea typeface="+mn-ea"/>
                <a:cs typeface="+mn-cs"/>
              </a:rPr>
              <a:t>Easy onboarding for</a:t>
            </a:r>
            <a:br>
              <a:rPr kumimoji="0" lang="en-US" sz="1600" b="0" i="0" u="none" strike="noStrike" kern="1200" cap="none" spc="0" normalizeH="0" baseline="0" noProof="0">
                <a:ln>
                  <a:noFill/>
                </a:ln>
                <a:solidFill>
                  <a:prstClr val="white"/>
                </a:solidFill>
                <a:effectLst/>
                <a:uLnTx/>
                <a:uFillTx/>
                <a:latin typeface="MetricHPE"/>
                <a:ea typeface="+mn-ea"/>
                <a:cs typeface="+mn-cs"/>
              </a:rPr>
            </a:br>
            <a:r>
              <a:rPr kumimoji="0" lang="en-US" sz="1600" b="0" i="0" u="none" strike="noStrike" kern="1200" cap="none" spc="0" normalizeH="0" baseline="0" noProof="0">
                <a:ln>
                  <a:noFill/>
                </a:ln>
                <a:solidFill>
                  <a:prstClr val="white"/>
                </a:solidFill>
                <a:effectLst/>
                <a:uLnTx/>
                <a:uFillTx/>
                <a:latin typeface="MetricHPE"/>
                <a:ea typeface="+mn-ea"/>
                <a:cs typeface="+mn-cs"/>
              </a:rPr>
              <a:t>distributed deployments</a:t>
            </a:r>
          </a:p>
        </p:txBody>
      </p:sp>
      <p:sp>
        <p:nvSpPr>
          <p:cNvPr id="32" name="TextBox 31">
            <a:extLst>
              <a:ext uri="{FF2B5EF4-FFF2-40B4-BE49-F238E27FC236}">
                <a16:creationId xmlns:a16="http://schemas.microsoft.com/office/drawing/2014/main" id="{49390A0C-E2D4-4347-8088-6D517EF302B9}"/>
              </a:ext>
            </a:extLst>
          </p:cNvPr>
          <p:cNvSpPr txBox="1"/>
          <p:nvPr/>
        </p:nvSpPr>
        <p:spPr>
          <a:xfrm>
            <a:off x="9370117" y="5050206"/>
            <a:ext cx="1622560" cy="634020"/>
          </a:xfrm>
          <a:prstGeom prst="rect">
            <a:avLst/>
          </a:prstGeom>
          <a:noFill/>
          <a:ln w="57150">
            <a:noFill/>
            <a:miter lim="800000"/>
          </a:ln>
        </p:spPr>
        <p:txBody>
          <a:bodyPr wrap="none" lIns="91440" tIns="91440" rIns="91440" bIns="91440" rtlCol="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MetricHPE"/>
                <a:ea typeface="+mn-ea"/>
                <a:cs typeface="+mn-cs"/>
              </a:rPr>
              <a:t>Scale elastically</a:t>
            </a:r>
            <a:br>
              <a:rPr kumimoji="0" lang="en-US" sz="1600" b="0" i="0" u="none" strike="noStrike" kern="1200" cap="none" spc="0" normalizeH="0" baseline="0" noProof="0">
                <a:ln>
                  <a:noFill/>
                </a:ln>
                <a:solidFill>
                  <a:prstClr val="white"/>
                </a:solidFill>
                <a:effectLst/>
                <a:uLnTx/>
                <a:uFillTx/>
                <a:latin typeface="MetricHPE"/>
                <a:ea typeface="+mn-ea"/>
                <a:cs typeface="+mn-cs"/>
              </a:rPr>
            </a:br>
            <a:r>
              <a:rPr kumimoji="0" lang="en-US" sz="1600" b="0" i="0" u="none" strike="noStrike" kern="1200" cap="none" spc="0" normalizeH="0" baseline="0" noProof="0">
                <a:ln>
                  <a:noFill/>
                </a:ln>
                <a:solidFill>
                  <a:prstClr val="white"/>
                </a:solidFill>
                <a:effectLst/>
                <a:uLnTx/>
                <a:uFillTx/>
                <a:latin typeface="MetricHPE"/>
                <a:ea typeface="+mn-ea"/>
                <a:cs typeface="+mn-cs"/>
              </a:rPr>
              <a:t>with SaaS delivery</a:t>
            </a:r>
            <a:endParaRPr kumimoji="0" lang="en-US" sz="1600" b="1" i="0" u="none" strike="noStrike" kern="1200" cap="none" spc="0" normalizeH="0" baseline="0" noProof="0">
              <a:ln>
                <a:noFill/>
              </a:ln>
              <a:solidFill>
                <a:prstClr val="white"/>
              </a:solidFill>
              <a:effectLst/>
              <a:uLnTx/>
              <a:uFillTx/>
              <a:latin typeface="MetricHPE"/>
              <a:ea typeface="+mn-ea"/>
              <a:cs typeface="+mn-cs"/>
            </a:endParaRPr>
          </a:p>
        </p:txBody>
      </p:sp>
      <p:pic>
        <p:nvPicPr>
          <p:cNvPr id="33" name="Grafika 24">
            <a:extLst>
              <a:ext uri="{FF2B5EF4-FFF2-40B4-BE49-F238E27FC236}">
                <a16:creationId xmlns:a16="http://schemas.microsoft.com/office/drawing/2014/main" id="{14AF251A-B8E8-4EA1-86B0-BEA86F4840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15364" y="4384039"/>
            <a:ext cx="532067" cy="532067"/>
          </a:xfrm>
          <a:prstGeom prst="rect">
            <a:avLst/>
          </a:prstGeom>
        </p:spPr>
      </p:pic>
      <p:sp>
        <p:nvSpPr>
          <p:cNvPr id="38" name="TextBox 37">
            <a:extLst>
              <a:ext uri="{FF2B5EF4-FFF2-40B4-BE49-F238E27FC236}">
                <a16:creationId xmlns:a16="http://schemas.microsoft.com/office/drawing/2014/main" id="{D550062A-E9C3-41F0-9A85-51EFB9F80C32}"/>
              </a:ext>
            </a:extLst>
          </p:cNvPr>
          <p:cNvSpPr txBox="1"/>
          <p:nvPr/>
        </p:nvSpPr>
        <p:spPr>
          <a:xfrm>
            <a:off x="5344832" y="3737822"/>
            <a:ext cx="1502334" cy="412421"/>
          </a:xfrm>
          <a:prstGeom prst="rect">
            <a:avLst/>
          </a:prstGeom>
          <a:noFill/>
          <a:ln w="57150">
            <a:noFill/>
            <a:miter lim="800000"/>
          </a:ln>
        </p:spPr>
        <p:txBody>
          <a:bodyPr wrap="none" lIns="91440" tIns="91440" rIns="91440" bIns="91440" rtlCol="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MetricHPE"/>
                <a:ea typeface="+mn-ea"/>
                <a:cs typeface="+mn-cs"/>
              </a:rPr>
              <a:t>Use one console</a:t>
            </a:r>
          </a:p>
        </p:txBody>
      </p:sp>
      <p:sp>
        <p:nvSpPr>
          <p:cNvPr id="39" name="TextBox 38">
            <a:extLst>
              <a:ext uri="{FF2B5EF4-FFF2-40B4-BE49-F238E27FC236}">
                <a16:creationId xmlns:a16="http://schemas.microsoft.com/office/drawing/2014/main" id="{A0E6804C-6C75-481E-A232-3E17AFE1C27B}"/>
              </a:ext>
            </a:extLst>
          </p:cNvPr>
          <p:cNvSpPr txBox="1"/>
          <p:nvPr/>
        </p:nvSpPr>
        <p:spPr>
          <a:xfrm>
            <a:off x="4593022" y="4265730"/>
            <a:ext cx="3013826" cy="952056"/>
          </a:xfrm>
          <a:prstGeom prst="rect">
            <a:avLst/>
          </a:prstGeom>
          <a:noFill/>
          <a:ln w="57150">
            <a:noFill/>
            <a:miter lim="800000"/>
          </a:ln>
        </p:spPr>
        <p:txBody>
          <a:bodyPr wrap="square" lIns="91440" tIns="91440" rIns="91440" bIns="91440" rtlCol="0">
            <a:spAutoFit/>
          </a:bodyPr>
          <a:lstStyle/>
          <a:p>
            <a:pPr marL="285750" marR="0" lvl="0" indent="-285750" defTabSz="914400" rtl="0" eaLnBrk="1" fontAlgn="auto" latinLnBrk="0" hangingPunct="1">
              <a:lnSpc>
                <a:spcPct val="90000"/>
              </a:lnSpc>
              <a:spcBef>
                <a:spcPts val="400"/>
              </a:spcBef>
              <a:spcAft>
                <a:spcPts val="0"/>
              </a:spcAft>
              <a:buClrTx/>
              <a:buSzTx/>
              <a:buFont typeface="MetricHPE" panose="020B0503030202060203" pitchFamily="34" charset="0"/>
              <a:buChar char="•"/>
              <a:tabLst/>
              <a:defRPr/>
            </a:pPr>
            <a:r>
              <a:rPr kumimoji="0" lang="en-US" sz="1600" b="0" i="0" u="none" strike="noStrike" kern="1200" cap="none" spc="0" normalizeH="0" baseline="0" noProof="0">
                <a:ln>
                  <a:noFill/>
                </a:ln>
                <a:solidFill>
                  <a:prstClr val="white"/>
                </a:solidFill>
                <a:effectLst/>
                <a:uLnTx/>
                <a:uFillTx/>
                <a:latin typeface="MetricHPE"/>
                <a:ea typeface="+mn-ea"/>
                <a:cs typeface="+mn-cs"/>
              </a:rPr>
              <a:t>Multi-device, multi-site views</a:t>
            </a:r>
          </a:p>
          <a:p>
            <a:pPr marL="285750" marR="0" lvl="0" indent="-285750" defTabSz="914400" rtl="0" eaLnBrk="1" fontAlgn="auto" latinLnBrk="0" hangingPunct="1">
              <a:lnSpc>
                <a:spcPct val="90000"/>
              </a:lnSpc>
              <a:spcBef>
                <a:spcPts val="400"/>
              </a:spcBef>
              <a:spcAft>
                <a:spcPts val="0"/>
              </a:spcAft>
              <a:buClrTx/>
              <a:buSzTx/>
              <a:buFont typeface="MetricHPE" panose="020B0503030202060203" pitchFamily="34" charset="0"/>
              <a:buChar char="•"/>
              <a:tabLst/>
              <a:defRPr/>
            </a:pPr>
            <a:r>
              <a:rPr kumimoji="0" lang="en-US" sz="1600" b="0" i="0" u="none" strike="noStrike" kern="1200" cap="none" spc="0" normalizeH="0" baseline="0" noProof="0">
                <a:ln>
                  <a:noFill/>
                </a:ln>
                <a:solidFill>
                  <a:prstClr val="white"/>
                </a:solidFill>
                <a:effectLst/>
                <a:uLnTx/>
                <a:uFillTx/>
                <a:latin typeface="MetricHPE"/>
                <a:ea typeface="+mn-ea"/>
                <a:cs typeface="+mn-cs"/>
              </a:rPr>
              <a:t>Instant access to new updates</a:t>
            </a:r>
          </a:p>
          <a:p>
            <a:pPr marL="285750" marR="0" lvl="0" indent="-285750" defTabSz="914400" rtl="0" eaLnBrk="1" fontAlgn="auto" latinLnBrk="0" hangingPunct="1">
              <a:lnSpc>
                <a:spcPct val="90000"/>
              </a:lnSpc>
              <a:spcBef>
                <a:spcPts val="400"/>
              </a:spcBef>
              <a:spcAft>
                <a:spcPts val="0"/>
              </a:spcAft>
              <a:buClrTx/>
              <a:buSzTx/>
              <a:buFont typeface="MetricHPE" panose="020B0503030202060203" pitchFamily="34" charset="0"/>
              <a:buChar char="•"/>
              <a:tabLst/>
              <a:defRPr/>
            </a:pPr>
            <a:r>
              <a:rPr lang="en-US" sz="1600">
                <a:solidFill>
                  <a:prstClr val="white"/>
                </a:solidFill>
                <a:latin typeface="MetricHPE"/>
              </a:rPr>
              <a:t>Cl</a:t>
            </a:r>
            <a:r>
              <a:rPr kumimoji="0" lang="en-US" sz="1600" b="0" i="0" u="none" strike="noStrike" kern="1200" cap="none" spc="0" normalizeH="0" baseline="0" noProof="0">
                <a:ln>
                  <a:noFill/>
                </a:ln>
                <a:solidFill>
                  <a:prstClr val="white"/>
                </a:solidFill>
                <a:effectLst/>
                <a:uLnTx/>
                <a:uFillTx/>
                <a:latin typeface="MetricHPE"/>
                <a:ea typeface="+mn-ea"/>
                <a:cs typeface="+mn-cs"/>
              </a:rPr>
              <a:t>oud-native platform</a:t>
            </a:r>
          </a:p>
        </p:txBody>
      </p:sp>
      <p:pic>
        <p:nvPicPr>
          <p:cNvPr id="40" name="Grafika 39">
            <a:extLst>
              <a:ext uri="{FF2B5EF4-FFF2-40B4-BE49-F238E27FC236}">
                <a16:creationId xmlns:a16="http://schemas.microsoft.com/office/drawing/2014/main" id="{0B1E8C64-AEB1-4687-944E-C22AC0C0CDA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86882" y="2789408"/>
            <a:ext cx="1218235" cy="870168"/>
          </a:xfrm>
          <a:prstGeom prst="rect">
            <a:avLst/>
          </a:prstGeom>
        </p:spPr>
      </p:pic>
      <p:cxnSp>
        <p:nvCxnSpPr>
          <p:cNvPr id="42" name="Straight Connector 41">
            <a:extLst>
              <a:ext uri="{FF2B5EF4-FFF2-40B4-BE49-F238E27FC236}">
                <a16:creationId xmlns:a16="http://schemas.microsoft.com/office/drawing/2014/main" id="{1F334887-3D3D-4929-B43A-4FB76EBD4049}"/>
              </a:ext>
            </a:extLst>
          </p:cNvPr>
          <p:cNvCxnSpPr>
            <a:cxnSpLocks/>
            <a:stCxn id="11" idx="3"/>
            <a:endCxn id="12" idx="1"/>
          </p:cNvCxnSpPr>
          <p:nvPr/>
        </p:nvCxnSpPr>
        <p:spPr>
          <a:xfrm>
            <a:off x="3640205" y="4013850"/>
            <a:ext cx="826192" cy="0"/>
          </a:xfrm>
          <a:prstGeom prst="line">
            <a:avLst/>
          </a:prstGeom>
          <a:ln w="3810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B1333AC5-D105-4BAA-8417-F63670566A6E}"/>
              </a:ext>
            </a:extLst>
          </p:cNvPr>
          <p:cNvCxnSpPr>
            <a:cxnSpLocks/>
            <a:stCxn id="12" idx="3"/>
            <a:endCxn id="13" idx="1"/>
          </p:cNvCxnSpPr>
          <p:nvPr/>
        </p:nvCxnSpPr>
        <p:spPr>
          <a:xfrm flipV="1">
            <a:off x="7725602" y="3175142"/>
            <a:ext cx="826193" cy="838708"/>
          </a:xfrm>
          <a:prstGeom prst="bentConnector3">
            <a:avLst/>
          </a:prstGeom>
          <a:ln w="3810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33A4B133-317F-4B63-A16D-6610ABA67814}"/>
              </a:ext>
            </a:extLst>
          </p:cNvPr>
          <p:cNvCxnSpPr>
            <a:cxnSpLocks/>
            <a:stCxn id="12" idx="3"/>
            <a:endCxn id="35" idx="1"/>
          </p:cNvCxnSpPr>
          <p:nvPr/>
        </p:nvCxnSpPr>
        <p:spPr>
          <a:xfrm>
            <a:off x="7725602" y="4013850"/>
            <a:ext cx="826193" cy="942542"/>
          </a:xfrm>
          <a:prstGeom prst="bentConnector3">
            <a:avLst/>
          </a:prstGeom>
          <a:ln w="3810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CAD3D78-B91B-6365-ED80-80A31DDC4DFB}"/>
              </a:ext>
            </a:extLst>
          </p:cNvPr>
          <p:cNvSpPr>
            <a:spLocks noGrp="1"/>
          </p:cNvSpPr>
          <p:nvPr>
            <p:ph type="sldNum" sz="quarter" idx="15"/>
          </p:nvPr>
        </p:nvSpPr>
        <p:spPr/>
        <p:txBody>
          <a:bodyPr/>
          <a:lstStyle/>
          <a:p>
            <a:pPr defTabSz="1088421"/>
            <a:fld id="{104FC826-72BB-4AF1-BA01-A94F7396A7DC}" type="slidenum">
              <a:rPr lang="en-US" smtClean="0"/>
              <a:pPr defTabSz="1088421"/>
              <a:t>15</a:t>
            </a:fld>
            <a:endParaRPr lang="en-US"/>
          </a:p>
        </p:txBody>
      </p:sp>
    </p:spTree>
    <p:extLst>
      <p:ext uri="{BB962C8B-B14F-4D97-AF65-F5344CB8AC3E}">
        <p14:creationId xmlns:p14="http://schemas.microsoft.com/office/powerpoint/2010/main" val="58261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990-304C-9995-3B1C-E885964FD8CD}"/>
              </a:ext>
            </a:extLst>
          </p:cNvPr>
          <p:cNvSpPr>
            <a:spLocks noGrp="1"/>
          </p:cNvSpPr>
          <p:nvPr>
            <p:ph type="title"/>
          </p:nvPr>
        </p:nvSpPr>
        <p:spPr/>
        <p:txBody>
          <a:bodyPr/>
          <a:lstStyle/>
          <a:p>
            <a:r>
              <a:rPr lang="en-US" dirty="0"/>
              <a:t>Empower sustainable IT with HPE ProLiant Gen11 compute</a:t>
            </a:r>
            <a:endParaRPr lang="en-GB" dirty="0"/>
          </a:p>
        </p:txBody>
      </p:sp>
      <p:sp>
        <p:nvSpPr>
          <p:cNvPr id="3" name="Slide Number Placeholder 2">
            <a:extLst>
              <a:ext uri="{FF2B5EF4-FFF2-40B4-BE49-F238E27FC236}">
                <a16:creationId xmlns:a16="http://schemas.microsoft.com/office/drawing/2014/main" id="{E59C1C24-A852-5ADA-21B8-9087E3232EBD}"/>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3"/>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3"/>
                </a:buBlip>
                <a:tabLst/>
                <a:defRPr/>
              </a:pPr>
              <a:t>16</a:t>
            </a:fld>
            <a:endParaRPr kumimoji="0" lang="en-US" sz="2000" b="0" i="0" u="none" strike="noStrike" kern="1200" cap="all" spc="0" normalizeH="0" baseline="10000" noProof="0">
              <a:ln>
                <a:noFill/>
              </a:ln>
              <a:solidFill>
                <a:prstClr val="black"/>
              </a:solidFill>
              <a:effectLst/>
              <a:uLnTx/>
              <a:uFillTx/>
              <a:latin typeface="MetricHPE"/>
              <a:ea typeface="+mn-ea"/>
              <a:cs typeface="+mn-cs"/>
            </a:endParaRPr>
          </a:p>
        </p:txBody>
      </p:sp>
      <p:sp>
        <p:nvSpPr>
          <p:cNvPr id="4" name="Footer Placeholder 3">
            <a:extLst>
              <a:ext uri="{FF2B5EF4-FFF2-40B4-BE49-F238E27FC236}">
                <a16:creationId xmlns:a16="http://schemas.microsoft.com/office/drawing/2014/main" id="{0FC9728E-0D61-EE1D-D209-E094D0C2E56F}"/>
              </a:ext>
            </a:extLst>
          </p:cNvPr>
          <p:cNvSpPr>
            <a:spLocks noGrp="1"/>
          </p:cNvSpPr>
          <p:nvPr>
            <p:ph type="ftr" sz="quarter" idx="10"/>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Confidential | Authorized HPE Partner Use Only</a:t>
            </a:r>
          </a:p>
        </p:txBody>
      </p:sp>
      <p:sp>
        <p:nvSpPr>
          <p:cNvPr id="7" name="TextBox 6">
            <a:extLst>
              <a:ext uri="{FF2B5EF4-FFF2-40B4-BE49-F238E27FC236}">
                <a16:creationId xmlns:a16="http://schemas.microsoft.com/office/drawing/2014/main" id="{A8C67B62-B313-DA92-AFFB-A3E9251C9653}"/>
              </a:ext>
            </a:extLst>
          </p:cNvPr>
          <p:cNvSpPr txBox="1"/>
          <p:nvPr/>
        </p:nvSpPr>
        <p:spPr>
          <a:xfrm>
            <a:off x="285743" y="4575066"/>
            <a:ext cx="6055609" cy="1428253"/>
          </a:xfrm>
          <a:prstGeom prst="rect">
            <a:avLst/>
          </a:prstGeom>
          <a:solidFill>
            <a:schemeClr val="accent2"/>
          </a:solidFill>
          <a:ln w="57150">
            <a:noFill/>
            <a:miter lim="800000"/>
          </a:ln>
        </p:spPr>
        <p:txBody>
          <a:bodyPr wrap="square" lIns="90000" tIns="90000" rIns="90000" bIns="90000" rtlCol="0" anchor="ctr" anchorCtr="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etricHPE"/>
                <a:ea typeface="+mn-ea"/>
                <a:cs typeface="+mn-cs"/>
              </a:rPr>
              <a:t>Selling tip:</a:t>
            </a:r>
            <a:r>
              <a:rPr kumimoji="0" lang="en-US" sz="1800" b="0" i="0" u="none" strike="noStrike" kern="1200" cap="none" spc="0" normalizeH="0" baseline="0" noProof="0" dirty="0">
                <a:ln>
                  <a:noFill/>
                </a:ln>
                <a:solidFill>
                  <a:prstClr val="black"/>
                </a:solidFill>
                <a:effectLst/>
                <a:uLnTx/>
                <a:uFillTx/>
                <a:latin typeface="MetricHPE"/>
                <a:ea typeface="+mn-ea"/>
                <a:cs typeface="+mn-cs"/>
              </a:rPr>
              <a:t> For customers that are concerned about sustainable IT, point out the cost of doing nothing. Retiring older servers and replacing with Gen11 can help decrease energy consumption and resource constraints, reduce carbon footprint, optimize utilization, and gain investment capacity. </a:t>
            </a:r>
            <a:endParaRPr kumimoji="0" lang="en-GB"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9" name="Rectangle 8">
            <a:extLst>
              <a:ext uri="{FF2B5EF4-FFF2-40B4-BE49-F238E27FC236}">
                <a16:creationId xmlns:a16="http://schemas.microsoft.com/office/drawing/2014/main" id="{5E6125AC-033D-F4D4-0D1E-6A4F3A392714}"/>
              </a:ext>
            </a:extLst>
          </p:cNvPr>
          <p:cNvSpPr/>
          <p:nvPr/>
        </p:nvSpPr>
        <p:spPr bwMode="ltGray">
          <a:xfrm>
            <a:off x="6602740" y="1723800"/>
            <a:ext cx="2560320" cy="164592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algn="ctr">
              <a:lnSpc>
                <a:spcPct val="107000"/>
              </a:lnSpc>
              <a:spcBef>
                <a:spcPts val="0"/>
              </a:spcBef>
              <a:spcAft>
                <a:spcPts val="0"/>
              </a:spcAft>
            </a:pPr>
            <a:r>
              <a:rPr lang="en-US" sz="1600" b="1">
                <a:solidFill>
                  <a:srgbClr val="000000"/>
                </a:solidFill>
                <a:latin typeface="+mj-lt"/>
                <a:ea typeface="Calibri" panose="020F0502020204030204" pitchFamily="34" charset="0"/>
                <a:cs typeface="Times New Roman" panose="02020603050405020304" pitchFamily="18" charset="0"/>
              </a:rPr>
              <a:t>Are you trying to reduce energy use, especially in your data center or IT infrastructure workspaces?</a:t>
            </a:r>
            <a:endParaRPr lang="en-GB" sz="1600">
              <a:effectLst/>
              <a:latin typeface="+mj-l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6CC092FD-032D-60EF-C9C2-AF4CDF90373B}"/>
              </a:ext>
            </a:extLst>
          </p:cNvPr>
          <p:cNvSpPr/>
          <p:nvPr/>
        </p:nvSpPr>
        <p:spPr bwMode="ltGray">
          <a:xfrm>
            <a:off x="6602739" y="3552538"/>
            <a:ext cx="2560320" cy="164592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algn="ctr">
              <a:lnSpc>
                <a:spcPct val="107000"/>
              </a:lnSpc>
              <a:spcBef>
                <a:spcPts val="0"/>
              </a:spcBef>
              <a:spcAft>
                <a:spcPts val="0"/>
              </a:spcAft>
            </a:pPr>
            <a:r>
              <a:rPr lang="en-US" sz="1600" b="1">
                <a:solidFill>
                  <a:srgbClr val="000000"/>
                </a:solidFill>
                <a:effectLst/>
                <a:latin typeface="+mj-lt"/>
                <a:ea typeface="Calibri" panose="020F0502020204030204" pitchFamily="34" charset="0"/>
                <a:cs typeface="Times New Roman" panose="02020603050405020304" pitchFamily="18" charset="0"/>
              </a:rPr>
              <a:t>Do you think infrastructure management (admin, maintenance, physical/ firmware updates) </a:t>
            </a:r>
          </a:p>
          <a:p>
            <a:pPr marL="0" marR="0" algn="ctr">
              <a:lnSpc>
                <a:spcPct val="107000"/>
              </a:lnSpc>
              <a:spcBef>
                <a:spcPts val="0"/>
              </a:spcBef>
              <a:spcAft>
                <a:spcPts val="0"/>
              </a:spcAft>
            </a:pPr>
            <a:r>
              <a:rPr lang="en-US" sz="1600" b="1">
                <a:solidFill>
                  <a:srgbClr val="000000"/>
                </a:solidFill>
                <a:effectLst/>
                <a:latin typeface="+mj-lt"/>
                <a:ea typeface="Calibri" panose="020F0502020204030204" pitchFamily="34" charset="0"/>
                <a:cs typeface="Times New Roman" panose="02020603050405020304" pitchFamily="18" charset="0"/>
              </a:rPr>
              <a:t>should be easier?</a:t>
            </a:r>
            <a:endParaRPr lang="en-GB" sz="1600">
              <a:effectLst/>
              <a:latin typeface="+mj-lt"/>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29C7BD2D-2D7E-A879-CB72-3205B3C87D74}"/>
              </a:ext>
            </a:extLst>
          </p:cNvPr>
          <p:cNvSpPr/>
          <p:nvPr/>
        </p:nvSpPr>
        <p:spPr bwMode="ltGray">
          <a:xfrm>
            <a:off x="9314740" y="1723800"/>
            <a:ext cx="2560320" cy="164592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algn="ctr">
              <a:lnSpc>
                <a:spcPct val="107000"/>
              </a:lnSpc>
              <a:spcBef>
                <a:spcPts val="0"/>
              </a:spcBef>
              <a:spcAft>
                <a:spcPts val="0"/>
              </a:spcAft>
            </a:pPr>
            <a:r>
              <a:rPr lang="en-US" sz="1600" b="1">
                <a:solidFill>
                  <a:srgbClr val="000000"/>
                </a:solidFill>
                <a:effectLst/>
                <a:latin typeface="+mj-lt"/>
                <a:ea typeface="Calibri" panose="020F0502020204030204" pitchFamily="34" charset="0"/>
                <a:cs typeface="Times New Roman" panose="02020603050405020304" pitchFamily="18" charset="0"/>
              </a:rPr>
              <a:t>Do you need to be able to track IT energy usage and your carbon footprint?</a:t>
            </a:r>
            <a:endParaRPr lang="en-GB" sz="1600">
              <a:effectLst/>
              <a:latin typeface="+mj-lt"/>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ECBAB5F6-0F70-B24E-5E4E-5D6C99087221}"/>
              </a:ext>
            </a:extLst>
          </p:cNvPr>
          <p:cNvSpPr/>
          <p:nvPr/>
        </p:nvSpPr>
        <p:spPr bwMode="ltGray">
          <a:xfrm>
            <a:off x="9314740" y="3552538"/>
            <a:ext cx="2560320" cy="164592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algn="ctr">
              <a:lnSpc>
                <a:spcPct val="107000"/>
              </a:lnSpc>
              <a:spcBef>
                <a:spcPts val="0"/>
              </a:spcBef>
              <a:spcAft>
                <a:spcPts val="0"/>
              </a:spcAft>
            </a:pPr>
            <a:r>
              <a:rPr lang="en-US" sz="1600" b="1">
                <a:solidFill>
                  <a:srgbClr val="000000"/>
                </a:solidFill>
                <a:effectLst/>
                <a:latin typeface="+mj-lt"/>
                <a:ea typeface="Calibri" panose="020F0502020204030204" pitchFamily="34" charset="0"/>
                <a:cs typeface="Times New Roman" panose="02020603050405020304" pitchFamily="18" charset="0"/>
              </a:rPr>
              <a:t>What is your product </a:t>
            </a:r>
          </a:p>
          <a:p>
            <a:pPr marL="0" marR="0" algn="ctr">
              <a:lnSpc>
                <a:spcPct val="107000"/>
              </a:lnSpc>
              <a:spcBef>
                <a:spcPts val="0"/>
              </a:spcBef>
              <a:spcAft>
                <a:spcPts val="0"/>
              </a:spcAft>
            </a:pPr>
            <a:r>
              <a:rPr lang="en-US" sz="1600" b="1">
                <a:solidFill>
                  <a:srgbClr val="000000"/>
                </a:solidFill>
                <a:effectLst/>
                <a:latin typeface="+mj-lt"/>
                <a:ea typeface="Calibri" panose="020F0502020204030204" pitchFamily="34" charset="0"/>
                <a:cs typeface="Times New Roman" panose="02020603050405020304" pitchFamily="18" charset="0"/>
              </a:rPr>
              <a:t>end-of-life strategy?</a:t>
            </a:r>
            <a:endParaRPr lang="en-GB" sz="1600">
              <a:effectLst/>
              <a:latin typeface="+mj-lt"/>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5F5598D7-B018-47D7-0841-D57900B0D857}"/>
              </a:ext>
            </a:extLst>
          </p:cNvPr>
          <p:cNvSpPr/>
          <p:nvPr/>
        </p:nvSpPr>
        <p:spPr bwMode="ltGray">
          <a:xfrm>
            <a:off x="6602737" y="1011840"/>
            <a:ext cx="5303520" cy="457200"/>
          </a:xfrm>
          <a:prstGeom prst="rect">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algn="ctr">
              <a:lnSpc>
                <a:spcPct val="107000"/>
              </a:lnSpc>
              <a:spcBef>
                <a:spcPts val="0"/>
              </a:spcBef>
              <a:spcAft>
                <a:spcPts val="0"/>
              </a:spcAft>
            </a:pPr>
            <a:r>
              <a:rPr lang="en-US" sz="2400" b="1">
                <a:solidFill>
                  <a:schemeClr val="bg1"/>
                </a:solidFill>
                <a:latin typeface="+mj-lt"/>
                <a:ea typeface="Calibri" panose="020F0502020204030204" pitchFamily="34" charset="0"/>
                <a:cs typeface="Times New Roman" panose="02020603050405020304" pitchFamily="18" charset="0"/>
              </a:rPr>
              <a:t>Discovery Questions</a:t>
            </a:r>
            <a:endParaRPr lang="en-GB" sz="2400">
              <a:solidFill>
                <a:schemeClr val="bg1"/>
              </a:solidFill>
              <a:effectLst/>
              <a:latin typeface="+mj-lt"/>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62D9A113-11AB-FA45-57B3-CBD31FE96F45}"/>
              </a:ext>
            </a:extLst>
          </p:cNvPr>
          <p:cNvSpPr txBox="1"/>
          <p:nvPr/>
        </p:nvSpPr>
        <p:spPr>
          <a:xfrm>
            <a:off x="6602737" y="5387422"/>
            <a:ext cx="5303520" cy="680356"/>
          </a:xfrm>
          <a:prstGeom prst="rect">
            <a:avLst/>
          </a:prstGeom>
          <a:solidFill>
            <a:schemeClr val="accent2"/>
          </a:solidFill>
          <a:ln w="57150">
            <a:noFill/>
            <a:miter lim="800000"/>
          </a:ln>
        </p:spPr>
        <p:txBody>
          <a:bodyPr wrap="square" lIns="90000" tIns="90000" rIns="90000" bIns="90000" rtlCol="0" anchor="ctr" anchorCtr="0">
            <a:sp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800" b="1" i="0" u="none" strike="noStrike" kern="1200" cap="none" spc="0" normalizeH="0" baseline="0" noProof="0">
                <a:ln>
                  <a:noFill/>
                </a:ln>
                <a:solidFill>
                  <a:prstClr val="black"/>
                </a:solidFill>
                <a:effectLst/>
                <a:uLnTx/>
                <a:uFillTx/>
                <a:latin typeface="MetricHPE"/>
                <a:ea typeface="+mn-ea"/>
                <a:cs typeface="+mn-cs"/>
              </a:rPr>
              <a:t>Selling tip:</a:t>
            </a:r>
            <a:r>
              <a:rPr kumimoji="0" lang="en-US" sz="1800" b="0" i="0" u="none" strike="noStrike" kern="1200" cap="none" spc="0" normalizeH="0" baseline="0" noProof="0">
                <a:ln>
                  <a:noFill/>
                </a:ln>
                <a:solidFill>
                  <a:prstClr val="black"/>
                </a:solidFill>
                <a:effectLst/>
                <a:uLnTx/>
                <a:uFillTx/>
                <a:latin typeface="MetricHPE"/>
                <a:ea typeface="+mn-ea"/>
                <a:cs typeface="+mn-cs"/>
              </a:rPr>
              <a:t> Use these discovery questions to connect HPE ProLiant Gen11 value to your customer’s needs</a:t>
            </a:r>
            <a:endParaRPr kumimoji="0" lang="en-GB" sz="1800" b="0" i="0" u="none" strike="noStrike" kern="1200" cap="none" spc="0" normalizeH="0" baseline="0" noProof="0">
              <a:ln>
                <a:noFill/>
              </a:ln>
              <a:solidFill>
                <a:prstClr val="black"/>
              </a:solidFill>
              <a:effectLst/>
              <a:uLnTx/>
              <a:uFillTx/>
              <a:latin typeface="MetricHPE"/>
              <a:ea typeface="+mn-ea"/>
              <a:cs typeface="+mn-cs"/>
            </a:endParaRPr>
          </a:p>
        </p:txBody>
      </p:sp>
      <p:pic>
        <p:nvPicPr>
          <p:cNvPr id="5" name="Picture 4">
            <a:extLst>
              <a:ext uri="{FF2B5EF4-FFF2-40B4-BE49-F238E27FC236}">
                <a16:creationId xmlns:a16="http://schemas.microsoft.com/office/drawing/2014/main" id="{49C52976-A78A-6599-E1DF-EFDFFA94971A}"/>
              </a:ext>
            </a:extLst>
          </p:cNvPr>
          <p:cNvPicPr>
            <a:picLocks noChangeAspect="1"/>
          </p:cNvPicPr>
          <p:nvPr/>
        </p:nvPicPr>
        <p:blipFill>
          <a:blip r:embed="rId4"/>
          <a:stretch>
            <a:fillRect/>
          </a:stretch>
        </p:blipFill>
        <p:spPr>
          <a:xfrm>
            <a:off x="316940" y="1006115"/>
            <a:ext cx="6096528" cy="3429297"/>
          </a:xfrm>
          <a:prstGeom prst="rect">
            <a:avLst/>
          </a:prstGeom>
        </p:spPr>
      </p:pic>
    </p:spTree>
    <p:extLst>
      <p:ext uri="{BB962C8B-B14F-4D97-AF65-F5344CB8AC3E}">
        <p14:creationId xmlns:p14="http://schemas.microsoft.com/office/powerpoint/2010/main" val="28584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6956D60F-6D36-F90F-53EE-BC1F0E915056}"/>
              </a:ext>
            </a:extLst>
          </p:cNvPr>
          <p:cNvSpPr>
            <a:spLocks noGrp="1"/>
          </p:cNvSpPr>
          <p:nvPr>
            <p:ph type="body" sz="quarter" idx="13"/>
          </p:nvPr>
        </p:nvSpPr>
        <p:spPr/>
        <p:txBody>
          <a:bodyPr/>
          <a:lstStyle/>
          <a:p>
            <a:r>
              <a:rPr lang="en-US"/>
              <a:t>Find out with 2 simple questions </a:t>
            </a:r>
            <a:endParaRPr lang="en-GB"/>
          </a:p>
        </p:txBody>
      </p:sp>
      <p:sp>
        <p:nvSpPr>
          <p:cNvPr id="5" name="Title 4">
            <a:extLst>
              <a:ext uri="{FF2B5EF4-FFF2-40B4-BE49-F238E27FC236}">
                <a16:creationId xmlns:a16="http://schemas.microsoft.com/office/drawing/2014/main" id="{0CAA5D14-9384-F57C-4680-754979982794}"/>
              </a:ext>
            </a:extLst>
          </p:cNvPr>
          <p:cNvSpPr>
            <a:spLocks noGrp="1"/>
          </p:cNvSpPr>
          <p:nvPr>
            <p:ph type="title"/>
          </p:nvPr>
        </p:nvSpPr>
        <p:spPr/>
        <p:txBody>
          <a:bodyPr/>
          <a:lstStyle/>
          <a:p>
            <a:r>
              <a:rPr lang="en-US"/>
              <a:t>Is HPE ProLiant Gen11 the right fit? </a:t>
            </a:r>
            <a:endParaRPr lang="en-GB" sz="2200"/>
          </a:p>
        </p:txBody>
      </p:sp>
      <p:sp>
        <p:nvSpPr>
          <p:cNvPr id="3" name="Slide Number Placeholder 2">
            <a:extLst>
              <a:ext uri="{FF2B5EF4-FFF2-40B4-BE49-F238E27FC236}">
                <a16:creationId xmlns:a16="http://schemas.microsoft.com/office/drawing/2014/main" id="{36B1CF28-0D7E-E1B0-36B0-5D39AA979418}"/>
              </a:ext>
            </a:extLst>
          </p:cNvPr>
          <p:cNvSpPr>
            <a:spLocks noGrp="1"/>
          </p:cNvSpPr>
          <p:nvPr>
            <p:ph type="sldNum" sz="quarter" idx="15"/>
          </p:nvPr>
        </p:nvSpPr>
        <p:spPr/>
        <p:txBody>
          <a:bodyPr/>
          <a:lstStyle/>
          <a:p>
            <a:pPr defTabSz="1088421">
              <a:buFontTx/>
              <a:buBlip>
                <a:blip r:embed="rId2"/>
              </a:buBlip>
            </a:pPr>
            <a:fld id="{104FC826-72BB-4AF1-BA01-A94F7396A7DC}" type="slidenum">
              <a:rPr lang="en-US" smtClean="0"/>
              <a:pPr defTabSz="1088421">
                <a:buFontTx/>
                <a:buBlip>
                  <a:blip r:embed="rId2"/>
                </a:buBlip>
              </a:pPr>
              <a:t>17</a:t>
            </a:fld>
            <a:endParaRPr lang="en-US"/>
          </a:p>
        </p:txBody>
      </p:sp>
      <p:sp>
        <p:nvSpPr>
          <p:cNvPr id="26" name="Rectangle 25">
            <a:extLst>
              <a:ext uri="{FF2B5EF4-FFF2-40B4-BE49-F238E27FC236}">
                <a16:creationId xmlns:a16="http://schemas.microsoft.com/office/drawing/2014/main" id="{C2109A8E-5C08-5E5C-DCB8-C44E2DB21389}"/>
              </a:ext>
            </a:extLst>
          </p:cNvPr>
          <p:cNvSpPr>
            <a:spLocks/>
          </p:cNvSpPr>
          <p:nvPr/>
        </p:nvSpPr>
        <p:spPr>
          <a:xfrm>
            <a:off x="6267296" y="4555764"/>
            <a:ext cx="5486400" cy="1737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ea typeface="+mn-ea"/>
                <a:cs typeface="+mn-cs"/>
              </a:rPr>
              <a:t>HPE ProLiant Gen10 / Gen10 Plus / v2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i="0" u="none" strike="noStrike" kern="1200" cap="none" spc="0" normalizeH="0" baseline="0" noProof="0" dirty="0">
              <a:ln>
                <a:noFill/>
              </a:ln>
              <a:solidFill>
                <a:prstClr val="white"/>
              </a:solidFill>
              <a:effectLst/>
              <a:uLnTx/>
              <a:uFillTx/>
              <a:ea typeface="+mn-ea"/>
              <a:cs typeface="+mn-cs"/>
            </a:endParaRPr>
          </a:p>
          <a:p>
            <a:pPr marL="171450" indent="-171450">
              <a:buFont typeface="Arial" panose="020B0604020202020204" pitchFamily="34" charset="0"/>
              <a:buChar char="•"/>
              <a:defRPr/>
            </a:pPr>
            <a:r>
              <a:rPr kumimoji="0" lang="en-US" sz="1200" i="0" u="none" strike="noStrike" kern="1200" cap="none" spc="0" normalizeH="0" baseline="0" noProof="0" dirty="0">
                <a:ln>
                  <a:noFill/>
                </a:ln>
                <a:solidFill>
                  <a:prstClr val="white"/>
                </a:solidFill>
                <a:effectLst/>
                <a:uLnTx/>
                <a:uFillTx/>
                <a:ea typeface="+mn-ea"/>
                <a:cs typeface="+mn-cs"/>
              </a:rPr>
              <a:t>For workloads that benefit from increased performance (e.g., Hybrid Cloud &amp; Containers), Gen10 Plus may offer better price/performance vs Gen10</a:t>
            </a:r>
          </a:p>
          <a:p>
            <a:pPr marL="171450" indent="-171450">
              <a:buFont typeface="Arial" panose="020B0604020202020204" pitchFamily="34" charset="0"/>
              <a:buChar char="•"/>
              <a:defRPr/>
            </a:pPr>
            <a:endParaRPr kumimoji="0" lang="en-US" sz="1200" i="0" u="none" strike="noStrike" kern="1200" cap="none" spc="0" normalizeH="0" baseline="0" noProof="0" dirty="0">
              <a:ln>
                <a:noFill/>
              </a:ln>
              <a:solidFill>
                <a:prstClr val="white"/>
              </a:solidFill>
              <a:effectLst/>
              <a:uLnTx/>
              <a:uFillTx/>
              <a:ea typeface="+mn-ea"/>
              <a:cs typeface="+mn-cs"/>
            </a:endParaRP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ea typeface="+mn-ea"/>
                <a:cs typeface="+mn-cs"/>
              </a:rPr>
              <a:t>NOTE: </a:t>
            </a:r>
            <a:r>
              <a:rPr kumimoji="0" lang="en-US" sz="1200" i="0" u="none" strike="noStrike" kern="1200" cap="none" spc="0" normalizeH="0" baseline="0" noProof="0" dirty="0">
                <a:ln>
                  <a:noFill/>
                </a:ln>
                <a:solidFill>
                  <a:prstClr val="white"/>
                </a:solidFill>
                <a:effectLst/>
                <a:uLnTx/>
                <a:uFillTx/>
                <a:ea typeface="+mn-ea"/>
                <a:cs typeface="+mn-cs"/>
              </a:rPr>
              <a:t>HPE does not recommend customers consider Gen10 / Gen10 Plus / v2 for new projects given the anticipated EOL timeframes for those platforms</a:t>
            </a:r>
          </a:p>
          <a:p>
            <a:pPr marL="628650" lvl="1" indent="-171450">
              <a:buFont typeface="Arial" panose="020B0604020202020204" pitchFamily="34" charset="0"/>
              <a:buChar char="•"/>
              <a:defRPr/>
            </a:pPr>
            <a:r>
              <a:rPr lang="en-US" sz="1200" dirty="0">
                <a:solidFill>
                  <a:prstClr val="white"/>
                </a:solidFill>
              </a:rPr>
              <a:t> </a:t>
            </a:r>
            <a:r>
              <a:rPr lang="en-US" sz="1100" dirty="0">
                <a:solidFill>
                  <a:prstClr val="white"/>
                </a:solidFill>
              </a:rPr>
              <a:t>e.g., End of Sales for HPE ProLiant DL360/DL380 Gen10 is 4/30/2024</a:t>
            </a:r>
            <a:endParaRPr kumimoji="0" lang="en-GB" sz="1200" u="none" strike="noStrike" kern="1200" cap="none" spc="0" normalizeH="0" baseline="0" noProof="0" dirty="0">
              <a:ln>
                <a:noFill/>
              </a:ln>
              <a:solidFill>
                <a:prstClr val="white"/>
              </a:solidFill>
              <a:effectLst/>
              <a:uLnTx/>
              <a:uFillTx/>
              <a:ea typeface="+mn-ea"/>
              <a:cs typeface="+mn-cs"/>
            </a:endParaRPr>
          </a:p>
        </p:txBody>
      </p:sp>
      <p:cxnSp>
        <p:nvCxnSpPr>
          <p:cNvPr id="30" name="Straight Arrow Connector 29">
            <a:extLst>
              <a:ext uri="{FF2B5EF4-FFF2-40B4-BE49-F238E27FC236}">
                <a16:creationId xmlns:a16="http://schemas.microsoft.com/office/drawing/2014/main" id="{6834AAEA-98F3-C0BA-4AEB-FEC0B49AA511}"/>
              </a:ext>
            </a:extLst>
          </p:cNvPr>
          <p:cNvCxnSpPr>
            <a:cxnSpLocks/>
          </p:cNvCxnSpPr>
          <p:nvPr/>
        </p:nvCxnSpPr>
        <p:spPr>
          <a:xfrm>
            <a:off x="8992469" y="4218128"/>
            <a:ext cx="9728" cy="27432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F50CC7-3B07-0389-4760-412ABD013E1F}"/>
              </a:ext>
            </a:extLst>
          </p:cNvPr>
          <p:cNvSpPr txBox="1"/>
          <p:nvPr/>
        </p:nvSpPr>
        <p:spPr>
          <a:xfrm>
            <a:off x="6939933" y="3333567"/>
            <a:ext cx="4114800" cy="822960"/>
          </a:xfrm>
          <a:prstGeom prst="rect">
            <a:avLst/>
          </a:prstGeom>
          <a:noFill/>
          <a:ln w="57150">
            <a:solidFill>
              <a:schemeClr val="accent3"/>
            </a:solidFill>
            <a:miter lim="800000"/>
          </a:ln>
        </p:spPr>
        <p:txBody>
          <a:bodyPr wrap="square" lIns="90000" tIns="90000" rIns="90000" bIns="90000" rtlCol="0" anchor="ctr" anchorCtr="0">
            <a:noAutofit/>
          </a:bodyPr>
          <a:lstStyle>
            <a:defPPr>
              <a:defRPr lang="en-US"/>
            </a:defPPr>
            <a:lvl1pPr indent="0" algn="ctr">
              <a:lnSpc>
                <a:spcPct val="90000"/>
              </a:lnSpc>
              <a:spcBef>
                <a:spcPts val="400"/>
              </a:spcBef>
              <a:buFont typeface="MetricHPE" panose="020B0503030202060203" pitchFamily="34" charset="0"/>
              <a:buNone/>
              <a:defRPr sz="1600"/>
            </a:lvl1pPr>
          </a:lstStyle>
          <a:p>
            <a:pPr>
              <a:spcBef>
                <a:spcPts val="0"/>
              </a:spcBef>
            </a:pPr>
            <a:r>
              <a:rPr lang="en-US" b="1"/>
              <a:t>Do they need to continue to purchase the </a:t>
            </a:r>
          </a:p>
          <a:p>
            <a:pPr>
              <a:spcBef>
                <a:spcPts val="0"/>
              </a:spcBef>
            </a:pPr>
            <a:r>
              <a:rPr lang="en-US" b="1"/>
              <a:t>same configuration past end of 2023 (Gen10) or mid 2024 (Gen10 Plus)</a:t>
            </a:r>
            <a:endParaRPr lang="en-GB" b="1"/>
          </a:p>
        </p:txBody>
      </p:sp>
      <p:cxnSp>
        <p:nvCxnSpPr>
          <p:cNvPr id="34" name="Straight Arrow Connector 33">
            <a:extLst>
              <a:ext uri="{FF2B5EF4-FFF2-40B4-BE49-F238E27FC236}">
                <a16:creationId xmlns:a16="http://schemas.microsoft.com/office/drawing/2014/main" id="{60E736A9-7AB4-BA52-5958-7CBFE400313D}"/>
              </a:ext>
            </a:extLst>
          </p:cNvPr>
          <p:cNvCxnSpPr>
            <a:cxnSpLocks/>
          </p:cNvCxnSpPr>
          <p:nvPr/>
        </p:nvCxnSpPr>
        <p:spPr>
          <a:xfrm>
            <a:off x="3411835" y="3659850"/>
            <a:ext cx="0" cy="548640"/>
          </a:xfrm>
          <a:prstGeom prst="straightConnector1">
            <a:avLst/>
          </a:prstGeom>
          <a:ln w="57150">
            <a:solidFill>
              <a:srgbClr val="01A982"/>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385118B-7219-942E-2FDF-EE5555A06229}"/>
              </a:ext>
            </a:extLst>
          </p:cNvPr>
          <p:cNvSpPr txBox="1">
            <a:spLocks/>
          </p:cNvSpPr>
          <p:nvPr/>
        </p:nvSpPr>
        <p:spPr>
          <a:xfrm>
            <a:off x="1354435" y="1099098"/>
            <a:ext cx="9700297" cy="600859"/>
          </a:xfrm>
          <a:prstGeom prst="rect">
            <a:avLst/>
          </a:prstGeom>
          <a:solidFill>
            <a:schemeClr val="bg1"/>
          </a:solidFill>
          <a:ln w="57150">
            <a:solidFill>
              <a:schemeClr val="accent2">
                <a:lumMod val="50000"/>
              </a:schemeClr>
            </a:solidFill>
            <a:miter lim="800000"/>
          </a:ln>
        </p:spPr>
        <p:txBody>
          <a:bodyPr wrap="square" lIns="90000" tIns="90000" rIns="90000" bIns="90000" rtlCol="0" anchor="ctr" anchorCtr="0">
            <a:noAutofit/>
          </a:bodyPr>
          <a:lstStyle/>
          <a:p>
            <a:pPr marL="0" indent="0" algn="ctr">
              <a:lnSpc>
                <a:spcPct val="90000"/>
              </a:lnSpc>
              <a:buFont typeface="MetricHPE" panose="020B0503030202060203" pitchFamily="34" charset="0"/>
              <a:buNone/>
            </a:pPr>
            <a:r>
              <a:rPr lang="en-US" b="1"/>
              <a:t>What is most important to the customer? </a:t>
            </a:r>
          </a:p>
          <a:p>
            <a:pPr marL="0" indent="0" algn="ctr">
              <a:lnSpc>
                <a:spcPct val="90000"/>
              </a:lnSpc>
              <a:buFont typeface="MetricHPE" panose="020B0503030202060203" pitchFamily="34" charset="0"/>
              <a:buNone/>
            </a:pPr>
            <a:r>
              <a:rPr lang="en-US" sz="1600"/>
              <a:t>Choose 1: Best price/performance and/or high performance </a:t>
            </a:r>
            <a:r>
              <a:rPr lang="en-US" sz="1600" b="1"/>
              <a:t>OR</a:t>
            </a:r>
            <a:r>
              <a:rPr lang="en-US" sz="1600"/>
              <a:t> lowest acquisition price?</a:t>
            </a:r>
            <a:endParaRPr lang="en-GB" sz="1050" err="1"/>
          </a:p>
        </p:txBody>
      </p:sp>
      <p:sp>
        <p:nvSpPr>
          <p:cNvPr id="43" name="Rectangle 42">
            <a:extLst>
              <a:ext uri="{FF2B5EF4-FFF2-40B4-BE49-F238E27FC236}">
                <a16:creationId xmlns:a16="http://schemas.microsoft.com/office/drawing/2014/main" id="{E6D09B20-ACD9-973B-28A5-CFFD0E9FDBFC}"/>
              </a:ext>
            </a:extLst>
          </p:cNvPr>
          <p:cNvSpPr>
            <a:spLocks/>
          </p:cNvSpPr>
          <p:nvPr/>
        </p:nvSpPr>
        <p:spPr>
          <a:xfrm>
            <a:off x="284318" y="4210729"/>
            <a:ext cx="5486400" cy="1828800"/>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rPr>
              <a:t>HPE ProLiant Gen11</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ea typeface="+mn-ea"/>
                <a:cs typeface="+mn-cs"/>
              </a:rPr>
              <a:t>Gen11 compared to Gen10 Plus: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prstClr val="white"/>
                </a:solidFill>
              </a:rPr>
              <a:t>U</a:t>
            </a:r>
            <a:r>
              <a:rPr kumimoji="0" lang="en-US" sz="1200" b="1" i="0" u="none" strike="noStrike" kern="1200" cap="none" spc="0" normalizeH="0" baseline="0" noProof="0">
                <a:ln>
                  <a:noFill/>
                </a:ln>
                <a:solidFill>
                  <a:prstClr val="white"/>
                </a:solidFill>
                <a:effectLst/>
                <a:uLnTx/>
                <a:uFillTx/>
                <a:ea typeface="+mn-ea"/>
                <a:cs typeface="+mn-cs"/>
              </a:rPr>
              <a:t>p to 24% price/performance benefits for VMware customers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solidFill>
                <a:effectLst/>
                <a:uLnTx/>
                <a:uFillTx/>
                <a:ea typeface="+mn-ea"/>
                <a:cs typeface="+mn-cs"/>
              </a:rPr>
              <a:t>Accelerate performance of workloads like VDI, data solutions, and compute for AI: </a:t>
            </a:r>
            <a:r>
              <a:rPr kumimoji="0" lang="en-US" sz="1200" b="0" i="0" u="none" strike="noStrike" kern="1200" cap="none" spc="0" normalizeH="0" baseline="0" noProof="0">
                <a:ln>
                  <a:noFill/>
                </a:ln>
                <a:solidFill>
                  <a:prstClr val="white"/>
                </a:solidFill>
                <a:effectLst/>
                <a:uLnTx/>
                <a:uFillTx/>
                <a:ea typeface="+mn-ea"/>
                <a:cs typeface="+mn-cs"/>
              </a:rPr>
              <a:t>2.25X more memory bandwidth with high performance DDR5 memory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solidFill>
                <a:effectLst/>
                <a:uLnTx/>
                <a:uFillTx/>
                <a:ea typeface="+mn-ea"/>
                <a:cs typeface="+mn-cs"/>
              </a:rPr>
              <a:t>Accelerate GPU, storage, and network-intensive workloads: </a:t>
            </a:r>
            <a:r>
              <a:rPr lang="en-US" sz="1200">
                <a:solidFill>
                  <a:prstClr val="white"/>
                </a:solidFill>
              </a:rPr>
              <a:t>PCIe Gen5 provides more lanes for improved GPU, storage, and network performance; increased GPU density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prstClr val="white"/>
                </a:solidFill>
              </a:rPr>
              <a:t>Power efficiency:</a:t>
            </a:r>
            <a:r>
              <a:rPr lang="en-US" sz="1200">
                <a:solidFill>
                  <a:prstClr val="white"/>
                </a:solidFill>
              </a:rPr>
              <a:t> Up to 43% more power efficient</a:t>
            </a:r>
          </a:p>
        </p:txBody>
      </p:sp>
      <p:sp>
        <p:nvSpPr>
          <p:cNvPr id="48" name="TextBox 47">
            <a:extLst>
              <a:ext uri="{FF2B5EF4-FFF2-40B4-BE49-F238E27FC236}">
                <a16:creationId xmlns:a16="http://schemas.microsoft.com/office/drawing/2014/main" id="{EE632218-E057-D2E6-5869-41C94C3F0B9F}"/>
              </a:ext>
            </a:extLst>
          </p:cNvPr>
          <p:cNvSpPr txBox="1"/>
          <p:nvPr/>
        </p:nvSpPr>
        <p:spPr>
          <a:xfrm>
            <a:off x="9013115" y="4205681"/>
            <a:ext cx="1504394" cy="209444"/>
          </a:xfrm>
          <a:prstGeom prst="rect">
            <a:avLst/>
          </a:prstGeom>
          <a:noFill/>
          <a:ln w="57150">
            <a:noFill/>
            <a:miter lim="800000"/>
          </a:ln>
        </p:spPr>
        <p:txBody>
          <a:bodyPr wrap="square" lIns="90000" tIns="90000" rIns="90000" bIns="90000" rtlCol="0" anchor="ctr" anchorCtr="0">
            <a:noAutofit/>
          </a:bodyPr>
          <a:lstStyle/>
          <a:p>
            <a:pPr marL="0" indent="0">
              <a:lnSpc>
                <a:spcPct val="90000"/>
              </a:lnSpc>
              <a:spcBef>
                <a:spcPts val="400"/>
              </a:spcBef>
              <a:buFont typeface="MetricHPE" panose="020B0503030202060203" pitchFamily="34" charset="0"/>
              <a:buNone/>
            </a:pPr>
            <a:r>
              <a:rPr lang="en-US" sz="1400" i="1"/>
              <a:t>If no, recommend</a:t>
            </a:r>
            <a:endParaRPr lang="en-GB" sz="1400" i="1"/>
          </a:p>
        </p:txBody>
      </p:sp>
      <p:sp>
        <p:nvSpPr>
          <p:cNvPr id="6" name="TextBox 5">
            <a:extLst>
              <a:ext uri="{FF2B5EF4-FFF2-40B4-BE49-F238E27FC236}">
                <a16:creationId xmlns:a16="http://schemas.microsoft.com/office/drawing/2014/main" id="{BE6F4407-EFFC-0062-5F4A-A26D4EFC6999}"/>
              </a:ext>
            </a:extLst>
          </p:cNvPr>
          <p:cNvSpPr txBox="1"/>
          <p:nvPr/>
        </p:nvSpPr>
        <p:spPr>
          <a:xfrm>
            <a:off x="1354435" y="2110411"/>
            <a:ext cx="4114800" cy="1463040"/>
          </a:xfrm>
          <a:prstGeom prst="rect">
            <a:avLst/>
          </a:prstGeom>
          <a:solidFill>
            <a:schemeClr val="bg1"/>
          </a:solidFill>
          <a:ln w="57150">
            <a:solidFill>
              <a:schemeClr val="accent4"/>
            </a:solidFill>
            <a:miter lim="800000"/>
          </a:ln>
        </p:spPr>
        <p:txBody>
          <a:bodyPr wrap="squar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r>
              <a:rPr lang="en-US" sz="1600" b="1"/>
              <a:t>Best price/performance and/or </a:t>
            </a:r>
            <a:br>
              <a:rPr lang="en-US" sz="1600" b="1"/>
            </a:br>
            <a:r>
              <a:rPr lang="en-US" sz="1600" b="1"/>
              <a:t>high performance is most important</a:t>
            </a:r>
            <a:endParaRPr lang="en-US" sz="1600"/>
          </a:p>
          <a:p>
            <a:pPr marL="0" indent="0" algn="ctr">
              <a:lnSpc>
                <a:spcPct val="90000"/>
              </a:lnSpc>
              <a:spcBef>
                <a:spcPts val="400"/>
              </a:spcBef>
              <a:buFont typeface="MetricHPE" panose="020B0503030202060203" pitchFamily="34" charset="0"/>
              <a:buNone/>
            </a:pPr>
            <a:r>
              <a:rPr lang="en-US" sz="1050" i="1"/>
              <a:t>Performance is most important for </a:t>
            </a:r>
          </a:p>
          <a:p>
            <a:pPr marL="228600" indent="-228600">
              <a:lnSpc>
                <a:spcPct val="90000"/>
              </a:lnSpc>
              <a:spcBef>
                <a:spcPts val="400"/>
              </a:spcBef>
              <a:buFont typeface="MetricHPE" panose="020B0503030202060203" pitchFamily="34" charset="0"/>
              <a:buAutoNum type="arabicParenR"/>
            </a:pPr>
            <a:r>
              <a:rPr lang="en-US" sz="1050" i="1"/>
              <a:t>Demanding workloads: AI/ML, VDI, Data Analytics, &amp; Data Solutions </a:t>
            </a:r>
          </a:p>
          <a:p>
            <a:pPr marL="228600" indent="-228600">
              <a:lnSpc>
                <a:spcPct val="90000"/>
              </a:lnSpc>
              <a:spcBef>
                <a:spcPts val="400"/>
              </a:spcBef>
              <a:buFont typeface="MetricHPE" panose="020B0503030202060203" pitchFamily="34" charset="0"/>
              <a:buAutoNum type="arabicParenR"/>
            </a:pPr>
            <a:r>
              <a:rPr lang="en-US" sz="1050" i="1"/>
              <a:t>Certain Segments: </a:t>
            </a:r>
            <a:r>
              <a:rPr kumimoji="0" lang="en-US" sz="1050" b="0" i="1" u="none" strike="noStrike" kern="1200" cap="none" spc="0" normalizeH="0" baseline="0" noProof="0">
                <a:ln>
                  <a:noFill/>
                </a:ln>
                <a:effectLst/>
                <a:uLnTx/>
                <a:uFillTx/>
                <a:ea typeface="+mn-ea"/>
                <a:cs typeface="+mn-cs"/>
              </a:rPr>
              <a:t>finance, healthcare, media &amp; entertainment</a:t>
            </a:r>
            <a:r>
              <a:rPr lang="en-US" sz="1050" i="1"/>
              <a:t> </a:t>
            </a:r>
          </a:p>
          <a:p>
            <a:pPr marL="228600" indent="-228600">
              <a:lnSpc>
                <a:spcPct val="90000"/>
              </a:lnSpc>
              <a:spcBef>
                <a:spcPts val="400"/>
              </a:spcBef>
              <a:buFont typeface="MetricHPE" panose="020B0503030202060203" pitchFamily="34" charset="0"/>
              <a:buAutoNum type="arabicParenR"/>
            </a:pPr>
            <a:r>
              <a:rPr lang="en-US" sz="1050" i="1"/>
              <a:t>Customers concerned about performance headroom for the future</a:t>
            </a:r>
            <a:endParaRPr lang="en-GB" sz="1050" i="1"/>
          </a:p>
        </p:txBody>
      </p:sp>
      <p:sp>
        <p:nvSpPr>
          <p:cNvPr id="8" name="TextBox 7">
            <a:extLst>
              <a:ext uri="{FF2B5EF4-FFF2-40B4-BE49-F238E27FC236}">
                <a16:creationId xmlns:a16="http://schemas.microsoft.com/office/drawing/2014/main" id="{CFE90BE2-CEBA-B917-6C39-11C923B3D6C7}"/>
              </a:ext>
            </a:extLst>
          </p:cNvPr>
          <p:cNvSpPr txBox="1"/>
          <p:nvPr/>
        </p:nvSpPr>
        <p:spPr>
          <a:xfrm>
            <a:off x="6939933" y="2117403"/>
            <a:ext cx="4114800" cy="822960"/>
          </a:xfrm>
          <a:prstGeom prst="rect">
            <a:avLst/>
          </a:prstGeom>
          <a:solidFill>
            <a:schemeClr val="bg1"/>
          </a:solidFill>
          <a:ln w="57150">
            <a:solidFill>
              <a:schemeClr val="accent4"/>
            </a:solidFill>
            <a:miter lim="800000"/>
          </a:ln>
        </p:spPr>
        <p:txBody>
          <a:bodyPr wrap="square" lIns="90000" tIns="90000" rIns="90000" bIns="90000" rtlCol="0" anchor="ctr" anchorCtr="0">
            <a:noAutofit/>
          </a:bodyPr>
          <a:lstStyle/>
          <a:p>
            <a:pPr marL="0" indent="0" algn="ctr">
              <a:lnSpc>
                <a:spcPct val="90000"/>
              </a:lnSpc>
              <a:buFont typeface="MetricHPE" panose="020B0503030202060203" pitchFamily="34" charset="0"/>
              <a:buNone/>
            </a:pPr>
            <a:r>
              <a:rPr lang="en-US" sz="1600" b="1"/>
              <a:t>Lowest acquisition price </a:t>
            </a:r>
          </a:p>
          <a:p>
            <a:pPr marL="0" indent="0" algn="ctr">
              <a:lnSpc>
                <a:spcPct val="90000"/>
              </a:lnSpc>
              <a:buFont typeface="MetricHPE" panose="020B0503030202060203" pitchFamily="34" charset="0"/>
              <a:buNone/>
            </a:pPr>
            <a:r>
              <a:rPr lang="en-US" sz="1600" b="1"/>
              <a:t>is most important</a:t>
            </a:r>
            <a:endParaRPr lang="en-US" sz="1600"/>
          </a:p>
          <a:p>
            <a:pPr marL="0" indent="0" algn="ctr">
              <a:lnSpc>
                <a:spcPct val="90000"/>
              </a:lnSpc>
              <a:buFont typeface="MetricHPE" panose="020B0503030202060203" pitchFamily="34" charset="0"/>
              <a:buNone/>
            </a:pPr>
            <a:r>
              <a:rPr lang="en-US" sz="1050" i="1"/>
              <a:t>Lowest acquisition price may be especially important for SMBs </a:t>
            </a:r>
            <a:endParaRPr lang="en-GB" sz="1050" i="1" err="1"/>
          </a:p>
        </p:txBody>
      </p:sp>
      <p:cxnSp>
        <p:nvCxnSpPr>
          <p:cNvPr id="9" name="Straight Arrow Connector 8">
            <a:extLst>
              <a:ext uri="{FF2B5EF4-FFF2-40B4-BE49-F238E27FC236}">
                <a16:creationId xmlns:a16="http://schemas.microsoft.com/office/drawing/2014/main" id="{A555CDB4-6F6D-98EA-C33E-90DF133B25BD}"/>
              </a:ext>
            </a:extLst>
          </p:cNvPr>
          <p:cNvCxnSpPr>
            <a:cxnSpLocks/>
          </p:cNvCxnSpPr>
          <p:nvPr/>
        </p:nvCxnSpPr>
        <p:spPr>
          <a:xfrm>
            <a:off x="3411835" y="1778375"/>
            <a:ext cx="0" cy="274320"/>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AED2DE5-D6DE-2EA0-F906-75BC9CC4C51F}"/>
              </a:ext>
            </a:extLst>
          </p:cNvPr>
          <p:cNvCxnSpPr>
            <a:cxnSpLocks/>
          </p:cNvCxnSpPr>
          <p:nvPr/>
        </p:nvCxnSpPr>
        <p:spPr>
          <a:xfrm>
            <a:off x="8997333" y="1778375"/>
            <a:ext cx="0" cy="274320"/>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6C71AA4-5567-11ED-7A25-32381085E348}"/>
              </a:ext>
            </a:extLst>
          </p:cNvPr>
          <p:cNvSpPr txBox="1"/>
          <p:nvPr/>
        </p:nvSpPr>
        <p:spPr>
          <a:xfrm>
            <a:off x="9016691" y="2990070"/>
            <a:ext cx="752663" cy="387945"/>
          </a:xfrm>
          <a:prstGeom prst="rect">
            <a:avLst/>
          </a:prstGeom>
          <a:noFill/>
          <a:ln w="57150">
            <a:noFill/>
            <a:miter lim="800000"/>
          </a:ln>
        </p:spPr>
        <p:txBody>
          <a:bodyPr wrap="square" lIns="90000" tIns="90000" rIns="90000" bIns="90000" rtlCol="0" anchor="ctr" anchorCtr="0">
            <a:noAutofit/>
          </a:bodyPr>
          <a:lstStyle/>
          <a:p>
            <a:pPr marL="0" indent="0">
              <a:lnSpc>
                <a:spcPct val="90000"/>
              </a:lnSpc>
              <a:spcBef>
                <a:spcPts val="400"/>
              </a:spcBef>
              <a:buFont typeface="MetricHPE" panose="020B0503030202060203" pitchFamily="34" charset="0"/>
              <a:buNone/>
            </a:pPr>
            <a:r>
              <a:rPr lang="en-US" sz="1400" i="1"/>
              <a:t>Ask</a:t>
            </a:r>
            <a:endParaRPr lang="en-GB" sz="1400" i="1" err="1"/>
          </a:p>
        </p:txBody>
      </p:sp>
      <p:cxnSp>
        <p:nvCxnSpPr>
          <p:cNvPr id="24" name="Straight Arrow Connector 23">
            <a:extLst>
              <a:ext uri="{FF2B5EF4-FFF2-40B4-BE49-F238E27FC236}">
                <a16:creationId xmlns:a16="http://schemas.microsoft.com/office/drawing/2014/main" id="{CAA190B2-9DFA-7DEC-83B6-B3D93320262F}"/>
              </a:ext>
            </a:extLst>
          </p:cNvPr>
          <p:cNvCxnSpPr>
            <a:cxnSpLocks/>
          </p:cNvCxnSpPr>
          <p:nvPr/>
        </p:nvCxnSpPr>
        <p:spPr>
          <a:xfrm flipH="1">
            <a:off x="5835171" y="4415825"/>
            <a:ext cx="1922592" cy="0"/>
          </a:xfrm>
          <a:prstGeom prst="straightConnector1">
            <a:avLst/>
          </a:prstGeom>
          <a:ln w="57150">
            <a:solidFill>
              <a:srgbClr val="01A982"/>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55BA17D-463A-33A4-307B-EEF7097673F8}"/>
              </a:ext>
            </a:extLst>
          </p:cNvPr>
          <p:cNvSpPr txBox="1"/>
          <p:nvPr/>
        </p:nvSpPr>
        <p:spPr>
          <a:xfrm>
            <a:off x="6055923" y="4094646"/>
            <a:ext cx="1668666" cy="362335"/>
          </a:xfrm>
          <a:prstGeom prst="rect">
            <a:avLst/>
          </a:prstGeom>
          <a:noFill/>
          <a:ln w="57150">
            <a:noFill/>
            <a:miter lim="800000"/>
          </a:ln>
        </p:spPr>
        <p:txBody>
          <a:bodyPr wrap="square" lIns="90000" tIns="90000" rIns="90000" bIns="90000" rtlCol="0" anchor="ctr" anchorCtr="0">
            <a:noAutofit/>
          </a:bodyPr>
          <a:lstStyle/>
          <a:p>
            <a:pPr marL="0" indent="0" algn="r">
              <a:spcBef>
                <a:spcPts val="400"/>
              </a:spcBef>
              <a:buFont typeface="MetricHPE" panose="020B0503030202060203" pitchFamily="34" charset="0"/>
              <a:buNone/>
            </a:pPr>
            <a:r>
              <a:rPr lang="en-US" sz="1400" i="1"/>
              <a:t>If yes, recommend</a:t>
            </a:r>
            <a:endParaRPr lang="en-GB" sz="1400" i="1"/>
          </a:p>
        </p:txBody>
      </p:sp>
      <p:cxnSp>
        <p:nvCxnSpPr>
          <p:cNvPr id="56" name="Straight Connector 55">
            <a:extLst>
              <a:ext uri="{FF2B5EF4-FFF2-40B4-BE49-F238E27FC236}">
                <a16:creationId xmlns:a16="http://schemas.microsoft.com/office/drawing/2014/main" id="{9057DF44-3E6F-2F82-317E-973619AC3DEE}"/>
              </a:ext>
            </a:extLst>
          </p:cNvPr>
          <p:cNvCxnSpPr>
            <a:cxnSpLocks/>
          </p:cNvCxnSpPr>
          <p:nvPr/>
        </p:nvCxnSpPr>
        <p:spPr>
          <a:xfrm flipV="1">
            <a:off x="7728399" y="4232245"/>
            <a:ext cx="0" cy="182880"/>
          </a:xfrm>
          <a:prstGeom prst="line">
            <a:avLst/>
          </a:prstGeom>
          <a:ln w="57150">
            <a:solidFill>
              <a:srgbClr val="01A982"/>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DE64CFC-B12B-5AC6-D31E-1938F761FFA5}"/>
              </a:ext>
            </a:extLst>
          </p:cNvPr>
          <p:cNvSpPr txBox="1"/>
          <p:nvPr/>
        </p:nvSpPr>
        <p:spPr>
          <a:xfrm>
            <a:off x="3373128" y="3552826"/>
            <a:ext cx="1540456" cy="508891"/>
          </a:xfrm>
          <a:prstGeom prst="rect">
            <a:avLst/>
          </a:prstGeom>
          <a:noFill/>
          <a:ln w="57150">
            <a:noFill/>
            <a:miter lim="800000"/>
          </a:ln>
        </p:spPr>
        <p:txBody>
          <a:bodyPr wrap="square" lIns="90000" tIns="90000" rIns="90000" bIns="90000" rtlCol="0" anchor="ctr" anchorCtr="0">
            <a:noAutofit/>
          </a:bodyPr>
          <a:lstStyle/>
          <a:p>
            <a:pPr marL="0" indent="0">
              <a:spcBef>
                <a:spcPts val="400"/>
              </a:spcBef>
              <a:buFont typeface="MetricHPE" panose="020B0503030202060203" pitchFamily="34" charset="0"/>
              <a:buNone/>
            </a:pPr>
            <a:r>
              <a:rPr lang="en-US" sz="1400" i="1"/>
              <a:t>Recommend</a:t>
            </a:r>
            <a:endParaRPr lang="en-GB" sz="1400" i="1" err="1"/>
          </a:p>
        </p:txBody>
      </p:sp>
      <p:cxnSp>
        <p:nvCxnSpPr>
          <p:cNvPr id="61" name="Straight Arrow Connector 60">
            <a:extLst>
              <a:ext uri="{FF2B5EF4-FFF2-40B4-BE49-F238E27FC236}">
                <a16:creationId xmlns:a16="http://schemas.microsoft.com/office/drawing/2014/main" id="{47319CF8-FAF0-2A6D-792D-3676908B60F6}"/>
              </a:ext>
            </a:extLst>
          </p:cNvPr>
          <p:cNvCxnSpPr>
            <a:cxnSpLocks/>
          </p:cNvCxnSpPr>
          <p:nvPr/>
        </p:nvCxnSpPr>
        <p:spPr>
          <a:xfrm>
            <a:off x="8997333" y="2997339"/>
            <a:ext cx="0" cy="274320"/>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95EBB692-1AC2-8A77-773D-1E59E0643EF3}"/>
              </a:ext>
            </a:extLst>
          </p:cNvPr>
          <p:cNvSpPr>
            <a:spLocks noGrp="1"/>
          </p:cNvSpPr>
          <p:nvPr>
            <p:ph type="ftr" sz="quarter" idx="14"/>
          </p:nvPr>
        </p:nvSpPr>
        <p:spPr/>
        <p:txBody>
          <a:bodyPr/>
          <a:lstStyle/>
          <a:p>
            <a:r>
              <a:rPr lang="en-US"/>
              <a:t>Confidential | Authorized HPE Partner Use Only</a:t>
            </a:r>
          </a:p>
        </p:txBody>
      </p:sp>
    </p:spTree>
    <p:extLst>
      <p:ext uri="{BB962C8B-B14F-4D97-AF65-F5344CB8AC3E}">
        <p14:creationId xmlns:p14="http://schemas.microsoft.com/office/powerpoint/2010/main" val="374332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BFE593-A374-2C24-E6CF-5F79C85BB1E9}"/>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163DE6A9-F62B-3BD4-58FA-1960DB487F39}"/>
              </a:ext>
            </a:extLst>
          </p:cNvPr>
          <p:cNvSpPr>
            <a:spLocks noGrp="1"/>
          </p:cNvSpPr>
          <p:nvPr>
            <p:ph type="title"/>
          </p:nvPr>
        </p:nvSpPr>
        <p:spPr/>
        <p:txBody>
          <a:bodyPr/>
          <a:lstStyle/>
          <a:p>
            <a:r>
              <a:rPr lang="en-US"/>
              <a:t>Handling objections</a:t>
            </a:r>
            <a:endParaRPr lang="en-GB"/>
          </a:p>
        </p:txBody>
      </p:sp>
      <p:sp>
        <p:nvSpPr>
          <p:cNvPr id="4" name="Footer Placeholder 3">
            <a:extLst>
              <a:ext uri="{FF2B5EF4-FFF2-40B4-BE49-F238E27FC236}">
                <a16:creationId xmlns:a16="http://schemas.microsoft.com/office/drawing/2014/main" id="{C0BECD7C-DF6C-FED0-D89A-8D2D7EC23704}"/>
              </a:ext>
            </a:extLst>
          </p:cNvPr>
          <p:cNvSpPr>
            <a:spLocks noGrp="1"/>
          </p:cNvSpPr>
          <p:nvPr>
            <p:ph type="ftr" sz="quarter" idx="15"/>
          </p:nvPr>
        </p:nvSpPr>
        <p:spPr/>
        <p:txBody>
          <a:bodyPr/>
          <a:lstStyle/>
          <a:p>
            <a:r>
              <a:rPr lang="en-US"/>
              <a:t>Confidential | Authorized HPE Partner Use Only</a:t>
            </a:r>
          </a:p>
        </p:txBody>
      </p:sp>
      <p:sp>
        <p:nvSpPr>
          <p:cNvPr id="5" name="Slide Number Placeholder 4">
            <a:extLst>
              <a:ext uri="{FF2B5EF4-FFF2-40B4-BE49-F238E27FC236}">
                <a16:creationId xmlns:a16="http://schemas.microsoft.com/office/drawing/2014/main" id="{CA67419C-DCDE-A50E-8745-EF63C3B24E72}"/>
              </a:ext>
            </a:extLst>
          </p:cNvPr>
          <p:cNvSpPr>
            <a:spLocks noGrp="1"/>
          </p:cNvSpPr>
          <p:nvPr>
            <p:ph type="sldNum" sz="quarter" idx="16"/>
          </p:nvPr>
        </p:nvSpPr>
        <p:spPr/>
        <p:txBody>
          <a:bodyPr/>
          <a:lstStyle/>
          <a:p>
            <a:pPr defTabSz="1088421"/>
            <a:fld id="{104FC826-72BB-4AF1-BA01-A94F7396A7DC}" type="slidenum">
              <a:rPr lang="en-US" smtClean="0"/>
              <a:pPr defTabSz="1088421"/>
              <a:t>18</a:t>
            </a:fld>
            <a:endParaRPr lang="en-US"/>
          </a:p>
        </p:txBody>
      </p:sp>
    </p:spTree>
    <p:extLst>
      <p:ext uri="{BB962C8B-B14F-4D97-AF65-F5344CB8AC3E}">
        <p14:creationId xmlns:p14="http://schemas.microsoft.com/office/powerpoint/2010/main" val="380260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9ADA0F-01A2-4878-1522-848E03BFCB95}"/>
              </a:ext>
            </a:extLst>
          </p:cNvPr>
          <p:cNvSpPr>
            <a:spLocks noGrp="1"/>
          </p:cNvSpPr>
          <p:nvPr>
            <p:ph type="title"/>
          </p:nvPr>
        </p:nvSpPr>
        <p:spPr/>
        <p:txBody>
          <a:bodyPr/>
          <a:lstStyle/>
          <a:p>
            <a:r>
              <a:rPr lang="en-US"/>
              <a:t>Handling key objections	</a:t>
            </a:r>
            <a:endParaRPr lang="en-GB"/>
          </a:p>
        </p:txBody>
      </p:sp>
      <p:sp>
        <p:nvSpPr>
          <p:cNvPr id="5" name="Slide Number Placeholder 4">
            <a:extLst>
              <a:ext uri="{FF2B5EF4-FFF2-40B4-BE49-F238E27FC236}">
                <a16:creationId xmlns:a16="http://schemas.microsoft.com/office/drawing/2014/main" id="{A7269478-ACCE-BC00-9636-658DAA879309}"/>
              </a:ext>
            </a:extLst>
          </p:cNvPr>
          <p:cNvSpPr>
            <a:spLocks noGrp="1"/>
          </p:cNvSpPr>
          <p:nvPr>
            <p:ph type="sldNum" sz="quarter" idx="11"/>
          </p:nvPr>
        </p:nvSpPr>
        <p:spPr/>
        <p:txBody>
          <a:bodyPr/>
          <a:lstStyle/>
          <a:p>
            <a:pPr defTabSz="1088421"/>
            <a:fld id="{104FC826-72BB-4AF1-BA01-A94F7396A7DC}" type="slidenum">
              <a:rPr lang="en-US" smtClean="0"/>
              <a:pPr defTabSz="1088421"/>
              <a:t>19</a:t>
            </a:fld>
            <a:endParaRPr lang="en-US"/>
          </a:p>
        </p:txBody>
      </p:sp>
      <p:sp>
        <p:nvSpPr>
          <p:cNvPr id="4" name="Footer Placeholder 3">
            <a:extLst>
              <a:ext uri="{FF2B5EF4-FFF2-40B4-BE49-F238E27FC236}">
                <a16:creationId xmlns:a16="http://schemas.microsoft.com/office/drawing/2014/main" id="{BD466639-6520-ECC8-2076-A0D3F58C81E4}"/>
              </a:ext>
            </a:extLst>
          </p:cNvPr>
          <p:cNvSpPr>
            <a:spLocks noGrp="1"/>
          </p:cNvSpPr>
          <p:nvPr>
            <p:ph type="ftr" sz="quarter" idx="10"/>
          </p:nvPr>
        </p:nvSpPr>
        <p:spPr/>
        <p:txBody>
          <a:bodyPr/>
          <a:lstStyle/>
          <a:p>
            <a:r>
              <a:rPr lang="en-US"/>
              <a:t>Confidential | Authorized HPE Partner Use Only</a:t>
            </a:r>
          </a:p>
        </p:txBody>
      </p:sp>
      <p:sp>
        <p:nvSpPr>
          <p:cNvPr id="6" name="TextBox 5">
            <a:extLst>
              <a:ext uri="{FF2B5EF4-FFF2-40B4-BE49-F238E27FC236}">
                <a16:creationId xmlns:a16="http://schemas.microsoft.com/office/drawing/2014/main" id="{4979359A-4822-7BEB-A928-E8F15C778EB3}"/>
              </a:ext>
            </a:extLst>
          </p:cNvPr>
          <p:cNvSpPr txBox="1"/>
          <p:nvPr/>
        </p:nvSpPr>
        <p:spPr>
          <a:xfrm>
            <a:off x="281746" y="915264"/>
            <a:ext cx="5140960" cy="4682273"/>
          </a:xfrm>
          <a:prstGeom prst="rect">
            <a:avLst/>
          </a:prstGeom>
          <a:noFill/>
          <a:ln w="57150">
            <a:noFill/>
            <a:miter lim="800000"/>
          </a:ln>
        </p:spPr>
        <p:txBody>
          <a:bodyPr wrap="square" lIns="90000" tIns="90000" rIns="90000" bIns="90000" numCol="1" rtlCol="0" anchor="t" anchorCtr="0">
            <a:noAutofit/>
          </a:bodyPr>
          <a:lstStyle/>
          <a:p>
            <a:r>
              <a:rPr lang="en-US" sz="1400" b="1" i="0" u="none" strike="noStrike" baseline="0">
                <a:solidFill>
                  <a:srgbClr val="000000"/>
                </a:solidFill>
                <a:latin typeface="MetricHPE" panose="020B0503030202060203" pitchFamily="34" charset="0"/>
              </a:rPr>
              <a:t>We don’t have the budget. </a:t>
            </a:r>
            <a:endParaRPr lang="en-US" sz="1400" b="0" i="0" u="none" strike="noStrike" baseline="0">
              <a:solidFill>
                <a:srgbClr val="000000"/>
              </a:solidFill>
              <a:latin typeface="MetricHPE" panose="020B0503030202060203" pitchFamily="34" charset="0"/>
            </a:endParaRPr>
          </a:p>
          <a:p>
            <a:r>
              <a:rPr lang="en-US" sz="1400" b="0" i="0" u="none" strike="noStrike" baseline="0">
                <a:solidFill>
                  <a:srgbClr val="000000"/>
                </a:solidFill>
                <a:latin typeface="MetricHPE Light" panose="020B0303030202060203" pitchFamily="34" charset="0"/>
              </a:rPr>
              <a:t>You can pay as you use, with no up-front payment, with HPE GreenLake. If your infrastructure is out of warranty, you might be paying more for support than you need to – and TCO could actually be lower with a new solution. </a:t>
            </a:r>
          </a:p>
          <a:p>
            <a:endParaRPr lang="en-US" sz="1400" b="1" i="0" u="none" strike="noStrike" baseline="0">
              <a:solidFill>
                <a:srgbClr val="000000"/>
              </a:solidFill>
              <a:latin typeface="MetricHPE" panose="020B0503030202060203" pitchFamily="34" charset="0"/>
            </a:endParaRPr>
          </a:p>
          <a:p>
            <a:r>
              <a:rPr lang="en-US" sz="1400" b="1" i="0" u="none" strike="noStrike" baseline="0">
                <a:solidFill>
                  <a:srgbClr val="000000"/>
                </a:solidFill>
                <a:latin typeface="MetricHPE" panose="020B0503030202060203" pitchFamily="34" charset="0"/>
              </a:rPr>
              <a:t>What we’ve got is fine for what we need. </a:t>
            </a:r>
            <a:endParaRPr lang="en-US" sz="1400" b="0" i="0" u="none" strike="noStrike" baseline="0">
              <a:solidFill>
                <a:srgbClr val="000000"/>
              </a:solidFill>
              <a:latin typeface="MetricHPE" panose="020B0503030202060203" pitchFamily="34" charset="0"/>
            </a:endParaRPr>
          </a:p>
          <a:p>
            <a:r>
              <a:rPr lang="en-US" sz="1400" b="0" i="0" u="none" strike="noStrike" baseline="0">
                <a:solidFill>
                  <a:srgbClr val="000000"/>
                </a:solidFill>
                <a:latin typeface="MetricHPE Light" panose="020B0303030202060203" pitchFamily="34" charset="0"/>
              </a:rPr>
              <a:t>If you are planning to grow your business, would it help to start using servers that can help you achieve your goals? With HPE you can start small with a right-sized solution then scale as you grow. You will also gain trusted security that protects your firmware and third-party components. </a:t>
            </a:r>
          </a:p>
          <a:p>
            <a:endParaRPr lang="en-US" sz="1400" b="1" i="0" u="none" strike="noStrike" baseline="0">
              <a:solidFill>
                <a:srgbClr val="000000"/>
              </a:solidFill>
              <a:latin typeface="MetricHPE" panose="020B0503030202060203" pitchFamily="34" charset="0"/>
            </a:endParaRPr>
          </a:p>
          <a:p>
            <a:r>
              <a:rPr lang="en-US" sz="1400" b="1" i="0" u="none" strike="noStrike" baseline="0">
                <a:solidFill>
                  <a:srgbClr val="000000"/>
                </a:solidFill>
                <a:latin typeface="MetricHPE" panose="020B0503030202060203" pitchFamily="34" charset="0"/>
              </a:rPr>
              <a:t>We’re happy managing our existing servers and are too busy just keeping the lights on. </a:t>
            </a:r>
            <a:endParaRPr lang="en-US" sz="1400" b="0" i="0" u="none" strike="noStrike" baseline="0">
              <a:solidFill>
                <a:srgbClr val="000000"/>
              </a:solidFill>
              <a:latin typeface="MetricHPE" panose="020B0503030202060203" pitchFamily="34" charset="0"/>
            </a:endParaRPr>
          </a:p>
          <a:p>
            <a:r>
              <a:rPr lang="en-US" sz="1400" b="0" i="0" u="none" strike="noStrike" baseline="0">
                <a:solidFill>
                  <a:srgbClr val="000000"/>
                </a:solidFill>
                <a:latin typeface="MetricHPE Light" panose="020B0303030202060203" pitchFamily="34" charset="0"/>
              </a:rPr>
              <a:t>You may be getting the best from your servers now, but doesn’t managing them still take time? With HPE GreenLake for Compute Ops Management you have one seamless management experience that simplifies provisioning, automates key tasks, and is managed for you. You can streamline with a single console experience from edge-to-cloud, with self-service and real-time access to servers. Simplify and automate to reduce your TCO. And secure cloud operations and distributed compute tasks, using a cloud-native architecture. </a:t>
            </a:r>
            <a:endParaRPr lang="en-US" sz="1400" b="1" i="0" u="none" strike="noStrike" baseline="0">
              <a:solidFill>
                <a:srgbClr val="000000"/>
              </a:solidFill>
              <a:latin typeface="MetricHPE" panose="020B0503030202060203" pitchFamily="34" charset="0"/>
            </a:endParaRPr>
          </a:p>
          <a:p>
            <a:endParaRPr lang="en-US" sz="1400" b="1">
              <a:solidFill>
                <a:srgbClr val="000000"/>
              </a:solidFill>
              <a:latin typeface="MetricHPE" panose="020B0503030202060203" pitchFamily="34" charset="0"/>
            </a:endParaRPr>
          </a:p>
          <a:p>
            <a:endParaRPr lang="en-US" sz="1400" b="1" i="0" u="none" strike="noStrike" baseline="0">
              <a:solidFill>
                <a:srgbClr val="000000"/>
              </a:solidFill>
              <a:latin typeface="MetricHPE" panose="020B0503030202060203" pitchFamily="34" charset="0"/>
            </a:endParaRPr>
          </a:p>
          <a:p>
            <a:endParaRPr lang="en-US" sz="1400" b="1">
              <a:solidFill>
                <a:srgbClr val="000000"/>
              </a:solidFill>
              <a:latin typeface="MetricHPE" panose="020B0503030202060203" pitchFamily="34" charset="0"/>
            </a:endParaRPr>
          </a:p>
        </p:txBody>
      </p:sp>
      <p:sp>
        <p:nvSpPr>
          <p:cNvPr id="8" name="TextBox 7">
            <a:extLst>
              <a:ext uri="{FF2B5EF4-FFF2-40B4-BE49-F238E27FC236}">
                <a16:creationId xmlns:a16="http://schemas.microsoft.com/office/drawing/2014/main" id="{0B29077D-768B-DC04-D53E-C5C32D139FC2}"/>
              </a:ext>
            </a:extLst>
          </p:cNvPr>
          <p:cNvSpPr txBox="1"/>
          <p:nvPr/>
        </p:nvSpPr>
        <p:spPr>
          <a:xfrm>
            <a:off x="5909570" y="366623"/>
            <a:ext cx="5517042" cy="6124754"/>
          </a:xfrm>
          <a:prstGeom prst="rect">
            <a:avLst/>
          </a:prstGeom>
          <a:noFill/>
          <a:ln w="57150">
            <a:noFill/>
            <a:miter lim="800000"/>
          </a:ln>
        </p:spPr>
        <p:txBody>
          <a:bodyPr wrap="square">
            <a:spAutoFit/>
          </a:bodyPr>
          <a:lstStyle/>
          <a:p>
            <a:r>
              <a:rPr lang="en-US" sz="1400" b="1" i="0" u="none" strike="noStrike" baseline="0" dirty="0">
                <a:solidFill>
                  <a:srgbClr val="000000"/>
                </a:solidFill>
                <a:latin typeface="MetricHPE" panose="020B0503030202060203" pitchFamily="34" charset="0"/>
              </a:rPr>
              <a:t>I need to update my servers, but I cannot afford Gen11. </a:t>
            </a:r>
          </a:p>
          <a:p>
            <a:r>
              <a:rPr lang="en-US" sz="1400" dirty="0">
                <a:solidFill>
                  <a:srgbClr val="000000"/>
                </a:solidFill>
                <a:latin typeface="MetricHPE Light" panose="020B0303030202060203" pitchFamily="34" charset="0"/>
              </a:rPr>
              <a:t>If you need more than a few servers, there is a good chance you will need fewer Gen11 servers to replace your current infrastructure because of Gen11 vs. Gen10 consolidation. Gen11 offers improved price/performance in many cases. </a:t>
            </a:r>
            <a:r>
              <a:rPr lang="en-US" sz="1400" dirty="0">
                <a:latin typeface="MetricHPE Light" panose="020B0303030202060203" pitchFamily="34" charset="0"/>
              </a:rPr>
              <a:t>In addition, HPE GreenLake and HPE Financial Services can the flexibility to choose where and how you consume your compute to best fit your business and budget. </a:t>
            </a:r>
          </a:p>
          <a:p>
            <a:endParaRPr lang="en-US" sz="1400" b="1" dirty="0">
              <a:solidFill>
                <a:srgbClr val="000000"/>
              </a:solidFill>
              <a:latin typeface="MetricHPE" panose="020B0503030202060203" pitchFamily="34" charset="0"/>
            </a:endParaRPr>
          </a:p>
          <a:p>
            <a:r>
              <a:rPr lang="en-US" sz="1400" b="1" i="0" u="none" strike="noStrike" baseline="0" dirty="0">
                <a:solidFill>
                  <a:srgbClr val="000000"/>
                </a:solidFill>
                <a:latin typeface="MetricHPE" panose="020B0503030202060203" pitchFamily="34" charset="0"/>
              </a:rPr>
              <a:t>We’re going straight to cloud. </a:t>
            </a:r>
            <a:endParaRPr lang="en-US" sz="1400" b="0" i="0" u="none" strike="noStrike" baseline="0" dirty="0">
              <a:solidFill>
                <a:srgbClr val="000000"/>
              </a:solidFill>
              <a:latin typeface="MetricHPE" panose="020B0503030202060203" pitchFamily="34" charset="0"/>
            </a:endParaRPr>
          </a:p>
          <a:p>
            <a:r>
              <a:rPr lang="en-US" sz="1400" b="0" i="0" u="none" strike="noStrike" baseline="0" dirty="0">
                <a:solidFill>
                  <a:srgbClr val="000000"/>
                </a:solidFill>
                <a:latin typeface="MetricHPE Light" panose="020B0303030202060203" pitchFamily="34" charset="0"/>
              </a:rPr>
              <a:t>Have you seen recent reports that after the first wave of digital transformation, around 67% organizations consider hybrid cloud is a permanent strategy because specific workloads aren’t suitable for public cloud? </a:t>
            </a:r>
            <a:r>
              <a:rPr lang="en-US" sz="1400" b="0" i="0" u="none" strike="noStrike" baseline="30000" dirty="0">
                <a:solidFill>
                  <a:srgbClr val="000000"/>
                </a:solidFill>
                <a:latin typeface="MetricHPE Light" panose="020B0303030202060203" pitchFamily="34" charset="0"/>
              </a:rPr>
              <a:t>1</a:t>
            </a:r>
            <a:r>
              <a:rPr lang="en-US" sz="1400" b="0" i="0" u="none" strike="noStrike" baseline="0" dirty="0">
                <a:solidFill>
                  <a:srgbClr val="000000"/>
                </a:solidFill>
                <a:latin typeface="MetricHPE Light" panose="020B0303030202060203" pitchFamily="34" charset="0"/>
              </a:rPr>
              <a:t> With HPE you can easily deploy a secure and scalable hybrid cloud anywhere you need it, so you can always place workloads in the optimal environment. </a:t>
            </a:r>
          </a:p>
          <a:p>
            <a:endParaRPr lang="en-US" sz="1400" b="1" i="0" u="none" strike="noStrike" baseline="0" dirty="0">
              <a:solidFill>
                <a:srgbClr val="000000"/>
              </a:solidFill>
              <a:latin typeface="MetricHPE" panose="020B0503030202060203" pitchFamily="34" charset="0"/>
            </a:endParaRPr>
          </a:p>
          <a:p>
            <a:r>
              <a:rPr lang="en-US" sz="1400" b="1" i="0" u="none" strike="noStrike" baseline="0" dirty="0">
                <a:solidFill>
                  <a:srgbClr val="000000"/>
                </a:solidFill>
                <a:latin typeface="MetricHPE" panose="020B0503030202060203" pitchFamily="34" charset="0"/>
              </a:rPr>
              <a:t>We’ve got everything we need; we just need to optimize. </a:t>
            </a:r>
            <a:endParaRPr lang="en-US" sz="1400" b="0" i="0" u="none" strike="noStrike" baseline="0" dirty="0">
              <a:solidFill>
                <a:srgbClr val="000000"/>
              </a:solidFill>
              <a:latin typeface="MetricHPE" panose="020B0503030202060203" pitchFamily="34" charset="0"/>
            </a:endParaRPr>
          </a:p>
          <a:p>
            <a:r>
              <a:rPr lang="en-US" sz="1400" b="0" i="0" u="none" strike="noStrike" baseline="0" dirty="0">
                <a:solidFill>
                  <a:srgbClr val="000000"/>
                </a:solidFill>
                <a:latin typeface="MetricHPE Light" panose="020B0303030202060203" pitchFamily="34" charset="0"/>
              </a:rPr>
              <a:t>Does your existing infrastructure have the performance, automation, and security to optimize workloads in a way that will give you a competitive edge and accelerate your digital transformation? HPE Core Compute solutions are optimized for today’s most demanding workloads and designed for the next wave of digital transformation (DX). </a:t>
            </a:r>
          </a:p>
          <a:p>
            <a:endParaRPr lang="en-US" sz="1400" dirty="0">
              <a:solidFill>
                <a:srgbClr val="000000"/>
              </a:solidFill>
              <a:latin typeface="MetricHPE Light" panose="020B0303030202060203" pitchFamily="34" charset="0"/>
            </a:endParaRPr>
          </a:p>
          <a:p>
            <a:r>
              <a:rPr lang="en-US" sz="1400" b="1" dirty="0">
                <a:solidFill>
                  <a:srgbClr val="000000"/>
                </a:solidFill>
                <a:latin typeface="MetricHPE" panose="020B0503030202060203" pitchFamily="34" charset="0"/>
              </a:rPr>
              <a:t>I’m concerned about the power requirements of Gen11 and sustainability.</a:t>
            </a:r>
          </a:p>
          <a:p>
            <a:r>
              <a:rPr lang="en-US" sz="1400" dirty="0">
                <a:solidFill>
                  <a:srgbClr val="000000"/>
                </a:solidFill>
                <a:latin typeface="MetricHPE Light" panose="020B0303030202060203" pitchFamily="34" charset="0"/>
              </a:rPr>
              <a:t>Migrating to HPE ProLiant Gen11 can actually help decrease energy consumption, resource constraints, and your carbon footprint. HPE wants to help customers minimized their environmental impact and support their sustainable IT strategies with responsible upstream practices. </a:t>
            </a:r>
            <a:endParaRPr lang="en-US" sz="1400" b="1" dirty="0">
              <a:solidFill>
                <a:srgbClr val="000000"/>
              </a:solidFill>
              <a:latin typeface="MetricHPE Light" panose="020B0303030202060203" pitchFamily="34" charset="0"/>
            </a:endParaRPr>
          </a:p>
          <a:p>
            <a:endParaRPr lang="en-GB" sz="1400" b="1" dirty="0">
              <a:latin typeface="MetricHPE" panose="020B0503030202060203" pitchFamily="34" charset="0"/>
            </a:endParaRPr>
          </a:p>
        </p:txBody>
      </p:sp>
    </p:spTree>
    <p:extLst>
      <p:ext uri="{BB962C8B-B14F-4D97-AF65-F5344CB8AC3E}">
        <p14:creationId xmlns:p14="http://schemas.microsoft.com/office/powerpoint/2010/main" val="263335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00043FD5-9542-482E-8482-D02744E2AFF0}"/>
              </a:ext>
            </a:extLst>
          </p:cNvPr>
          <p:cNvSpPr>
            <a:spLocks noGrp="1"/>
          </p:cNvSpPr>
          <p:nvPr>
            <p:ph type="sldNum" sz="quarter" idx="19"/>
          </p:nvPr>
        </p:nvSpPr>
        <p:spPr/>
        <p:txBody>
          <a:bodyPr/>
          <a:lstStyle/>
          <a:p>
            <a:pPr defTabSz="1088421"/>
            <a:fld id="{104FC826-72BB-4AF1-BA01-A94F7396A7DC}" type="slidenum">
              <a:rPr lang="en-US" smtClean="0"/>
              <a:pPr defTabSz="1088421"/>
              <a:t>2</a:t>
            </a:fld>
            <a:endParaRPr lang="en-US" dirty="0"/>
          </a:p>
        </p:txBody>
      </p:sp>
      <p:sp>
        <p:nvSpPr>
          <p:cNvPr id="12" name="Content Placeholder">
            <a:extLst>
              <a:ext uri="{FF2B5EF4-FFF2-40B4-BE49-F238E27FC236}">
                <a16:creationId xmlns:a16="http://schemas.microsoft.com/office/drawing/2014/main" id="{EB7F24DE-8390-4742-A5E2-E5222714C375}"/>
              </a:ext>
            </a:extLst>
          </p:cNvPr>
          <p:cNvSpPr>
            <a:spLocks noGrp="1"/>
          </p:cNvSpPr>
          <p:nvPr>
            <p:ph sz="quarter" idx="20"/>
          </p:nvPr>
        </p:nvSpPr>
        <p:spPr/>
        <p:txBody>
          <a:bodyPr>
            <a:normAutofit fontScale="92500" lnSpcReduction="20000"/>
          </a:bodyPr>
          <a:lstStyle/>
          <a:p>
            <a:r>
              <a:rPr lang="en-US" dirty="0"/>
              <a:t>The information contained in this presentation is proprietary to Hewlett Packard Enterprise and is offered in confidence, subject to the terms and conditions of a binding Confidential Disclosure Agreement (CDA)</a:t>
            </a:r>
          </a:p>
          <a:p>
            <a:r>
              <a:rPr lang="en-US" dirty="0"/>
              <a:t>HPE requires customers and partners to have signed a CDA in order to view this training</a:t>
            </a:r>
          </a:p>
          <a:p>
            <a:r>
              <a:rPr lang="en-US" dirty="0"/>
              <a:t>The information contained in this training is HPE confidential</a:t>
            </a:r>
          </a:p>
          <a:p>
            <a:r>
              <a:rPr lang="en-US" dirty="0"/>
              <a:t>This presentation is NOT to be used as a ‘leave behind’ for customers and information may only be shared verbally with HPE external customers under NDA</a:t>
            </a:r>
          </a:p>
          <a:p>
            <a:r>
              <a:rPr lang="en-US" dirty="0"/>
              <a:t>This presentation may be shared with Partners under NDA in hard-copy or electronic format for internal training purposes only</a:t>
            </a:r>
          </a:p>
          <a:p>
            <a:r>
              <a:rPr lang="en-US" dirty="0"/>
              <a:t>Do not remove any classification labels, warnings or disclaimers on any slide or modify this presentation to change the classification level</a:t>
            </a:r>
          </a:p>
          <a:p>
            <a:r>
              <a:rPr lang="en-US" dirty="0"/>
              <a:t>Do not remove this slide from the presentation</a:t>
            </a:r>
          </a:p>
          <a:p>
            <a:r>
              <a:rPr lang="en-US" dirty="0"/>
              <a:t>HPE does not warrant or represent that it will introduce any product to which the information relates</a:t>
            </a:r>
          </a:p>
          <a:p>
            <a:r>
              <a:rPr lang="en-US" dirty="0"/>
              <a:t>The information contained herein is subject to change without notice</a:t>
            </a:r>
          </a:p>
          <a:p>
            <a:r>
              <a:rPr lang="en-US" dirty="0"/>
              <a:t>HPE makes no warranties regarding the accuracy of this information</a:t>
            </a:r>
          </a:p>
          <a:p>
            <a:r>
              <a:rPr lang="en-US" dirty="0"/>
              <a:t>The only warranties for HPE products and services are set forth in the express warranty statements accompanying such products and services</a:t>
            </a:r>
          </a:p>
          <a:p>
            <a:r>
              <a:rPr lang="en-US" dirty="0"/>
              <a:t>Nothing herein should be construed as constituting an additional warranty</a:t>
            </a:r>
          </a:p>
          <a:p>
            <a:r>
              <a:rPr lang="en-US" dirty="0"/>
              <a:t>HPE shall not be liable for technical or editorial errors or omissions contained herein</a:t>
            </a:r>
          </a:p>
          <a:p>
            <a:r>
              <a:rPr lang="en-US" dirty="0"/>
              <a:t>Strict adherence to the HPE Standards of Business Conduct regarding this classification level is critical</a:t>
            </a:r>
          </a:p>
        </p:txBody>
      </p:sp>
      <p:sp>
        <p:nvSpPr>
          <p:cNvPr id="2" name="Title"/>
          <p:cNvSpPr txBox="1">
            <a:spLocks noGrp="1"/>
          </p:cNvSpPr>
          <p:nvPr>
            <p:ph type="title"/>
          </p:nvPr>
        </p:nvSpPr>
        <p:spPr/>
        <p:txBody>
          <a:bodyPr/>
          <a:lstStyle/>
          <a:p>
            <a:r>
              <a:rPr lang="en-US" dirty="0"/>
              <a:t>Confidential Disclosure Agreement</a:t>
            </a:r>
          </a:p>
        </p:txBody>
      </p:sp>
      <p:sp>
        <p:nvSpPr>
          <p:cNvPr id="3" name="Footer Placeholder 2">
            <a:extLst>
              <a:ext uri="{FF2B5EF4-FFF2-40B4-BE49-F238E27FC236}">
                <a16:creationId xmlns:a16="http://schemas.microsoft.com/office/drawing/2014/main" id="{D11D1093-BC66-4A35-8DA4-D6894FA6C7B2}"/>
              </a:ext>
            </a:extLst>
          </p:cNvPr>
          <p:cNvSpPr>
            <a:spLocks noGrp="1"/>
          </p:cNvSpPr>
          <p:nvPr>
            <p:ph type="ftr" sz="quarter" idx="18"/>
          </p:nvPr>
        </p:nvSpPr>
        <p:spPr/>
        <p:txBody>
          <a:bodyPr/>
          <a:lstStyle/>
          <a:p>
            <a:r>
              <a:rPr lang="en-US" dirty="0"/>
              <a:t>Confidential | Authorized HPE Partner Use Only</a:t>
            </a:r>
          </a:p>
        </p:txBody>
      </p:sp>
    </p:spTree>
    <p:extLst>
      <p:ext uri="{BB962C8B-B14F-4D97-AF65-F5344CB8AC3E}">
        <p14:creationId xmlns:p14="http://schemas.microsoft.com/office/powerpoint/2010/main" val="26923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BBDC90-42A8-EA2B-6729-C6F2E2E0948A}"/>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163DE6A9-F62B-3BD4-58FA-1960DB487F39}"/>
              </a:ext>
            </a:extLst>
          </p:cNvPr>
          <p:cNvSpPr>
            <a:spLocks noGrp="1"/>
          </p:cNvSpPr>
          <p:nvPr>
            <p:ph type="title"/>
          </p:nvPr>
        </p:nvSpPr>
        <p:spPr/>
        <p:txBody>
          <a:bodyPr/>
          <a:lstStyle/>
          <a:p>
            <a:r>
              <a:rPr lang="en-US"/>
              <a:t>Tools &amp; resources</a:t>
            </a:r>
            <a:endParaRPr lang="en-GB"/>
          </a:p>
        </p:txBody>
      </p:sp>
      <p:sp>
        <p:nvSpPr>
          <p:cNvPr id="3" name="Footer Placeholder 2">
            <a:extLst>
              <a:ext uri="{FF2B5EF4-FFF2-40B4-BE49-F238E27FC236}">
                <a16:creationId xmlns:a16="http://schemas.microsoft.com/office/drawing/2014/main" id="{7BBCAC75-F9EC-D923-76DE-7284DDBB9ED4}"/>
              </a:ext>
            </a:extLst>
          </p:cNvPr>
          <p:cNvSpPr>
            <a:spLocks noGrp="1"/>
          </p:cNvSpPr>
          <p:nvPr>
            <p:ph type="ftr" sz="quarter" idx="15"/>
          </p:nvPr>
        </p:nvSpPr>
        <p:spPr/>
        <p:txBody>
          <a:bodyPr/>
          <a:lstStyle/>
          <a:p>
            <a:r>
              <a:rPr lang="en-US"/>
              <a:t>Confidential | Authorized HPE Partner Use Only</a:t>
            </a:r>
          </a:p>
        </p:txBody>
      </p:sp>
      <p:sp>
        <p:nvSpPr>
          <p:cNvPr id="5" name="Slide Number Placeholder 4">
            <a:extLst>
              <a:ext uri="{FF2B5EF4-FFF2-40B4-BE49-F238E27FC236}">
                <a16:creationId xmlns:a16="http://schemas.microsoft.com/office/drawing/2014/main" id="{A159723C-8990-9CD4-3F38-5005AAB406F3}"/>
              </a:ext>
            </a:extLst>
          </p:cNvPr>
          <p:cNvSpPr>
            <a:spLocks noGrp="1"/>
          </p:cNvSpPr>
          <p:nvPr>
            <p:ph type="sldNum" sz="quarter" idx="16"/>
          </p:nvPr>
        </p:nvSpPr>
        <p:spPr/>
        <p:txBody>
          <a:bodyPr/>
          <a:lstStyle/>
          <a:p>
            <a:pPr defTabSz="1088421"/>
            <a:fld id="{104FC826-72BB-4AF1-BA01-A94F7396A7DC}" type="slidenum">
              <a:rPr lang="en-US" smtClean="0"/>
              <a:pPr defTabSz="1088421"/>
              <a:t>20</a:t>
            </a:fld>
            <a:endParaRPr lang="en-US"/>
          </a:p>
        </p:txBody>
      </p:sp>
    </p:spTree>
    <p:extLst>
      <p:ext uri="{BB962C8B-B14F-4D97-AF65-F5344CB8AC3E}">
        <p14:creationId xmlns:p14="http://schemas.microsoft.com/office/powerpoint/2010/main" val="12814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B6049-3955-76DF-FABE-E51DE10AECA6}"/>
              </a:ext>
            </a:extLst>
          </p:cNvPr>
          <p:cNvSpPr>
            <a:spLocks noGrp="1"/>
          </p:cNvSpPr>
          <p:nvPr>
            <p:ph type="title"/>
          </p:nvPr>
        </p:nvSpPr>
        <p:spPr/>
        <p:txBody>
          <a:bodyPr/>
          <a:lstStyle/>
          <a:p>
            <a:r>
              <a:rPr lang="en-US"/>
              <a:t>Gen11 competitive resources</a:t>
            </a:r>
            <a:endParaRPr lang="en-GB"/>
          </a:p>
        </p:txBody>
      </p:sp>
      <p:sp>
        <p:nvSpPr>
          <p:cNvPr id="3" name="Slide Number Placeholder 2">
            <a:extLst>
              <a:ext uri="{FF2B5EF4-FFF2-40B4-BE49-F238E27FC236}">
                <a16:creationId xmlns:a16="http://schemas.microsoft.com/office/drawing/2014/main" id="{0E2B5000-D520-C9D2-CF5B-0F1DBB22D498}"/>
              </a:ext>
            </a:extLst>
          </p:cNvPr>
          <p:cNvSpPr>
            <a:spLocks noGrp="1"/>
          </p:cNvSpPr>
          <p:nvPr>
            <p:ph type="sldNum" sz="quarter" idx="11"/>
          </p:nvPr>
        </p:nvSpPr>
        <p:spPr/>
        <p:txBody>
          <a:bodyPr/>
          <a:lstStyle/>
          <a:p>
            <a:pPr defTabSz="1088421"/>
            <a:fld id="{104FC826-72BB-4AF1-BA01-A94F7396A7DC}" type="slidenum">
              <a:rPr lang="en-US" smtClean="0"/>
              <a:pPr defTabSz="1088421"/>
              <a:t>21</a:t>
            </a:fld>
            <a:endParaRPr lang="en-US"/>
          </a:p>
        </p:txBody>
      </p:sp>
      <p:sp>
        <p:nvSpPr>
          <p:cNvPr id="4" name="Footer Placeholder 3">
            <a:extLst>
              <a:ext uri="{FF2B5EF4-FFF2-40B4-BE49-F238E27FC236}">
                <a16:creationId xmlns:a16="http://schemas.microsoft.com/office/drawing/2014/main" id="{7EF44221-D88B-E738-5C58-C67FDA552FB8}"/>
              </a:ext>
            </a:extLst>
          </p:cNvPr>
          <p:cNvSpPr>
            <a:spLocks noGrp="1"/>
          </p:cNvSpPr>
          <p:nvPr>
            <p:ph type="ftr" sz="quarter" idx="10"/>
          </p:nvPr>
        </p:nvSpPr>
        <p:spPr/>
        <p:txBody>
          <a:bodyPr/>
          <a:lstStyle/>
          <a:p>
            <a:r>
              <a:rPr lang="en-US"/>
              <a:t>Confidential | Authorized HPE Partner Use Only</a:t>
            </a:r>
          </a:p>
        </p:txBody>
      </p:sp>
      <p:sp>
        <p:nvSpPr>
          <p:cNvPr id="5" name="TextBox 4">
            <a:extLst>
              <a:ext uri="{FF2B5EF4-FFF2-40B4-BE49-F238E27FC236}">
                <a16:creationId xmlns:a16="http://schemas.microsoft.com/office/drawing/2014/main" id="{3F2D4B6C-BD34-C0F3-5D07-C08607A87F6C}"/>
              </a:ext>
            </a:extLst>
          </p:cNvPr>
          <p:cNvSpPr txBox="1"/>
          <p:nvPr/>
        </p:nvSpPr>
        <p:spPr>
          <a:xfrm>
            <a:off x="476250" y="965688"/>
            <a:ext cx="11229975" cy="5163649"/>
          </a:xfrm>
          <a:prstGeom prst="rect">
            <a:avLst/>
          </a:prstGeom>
          <a:noFill/>
          <a:ln w="57150">
            <a:noFill/>
            <a:miter lim="800000"/>
          </a:ln>
        </p:spPr>
        <p:txBody>
          <a:bodyPr wrap="square" lIns="90000" tIns="90000" rIns="90000" bIns="90000" rtlCol="0" anchor="t" anchorCtr="0">
            <a:noAutofit/>
          </a:bodyPr>
          <a:lstStyle/>
          <a:p>
            <a:pPr>
              <a:lnSpc>
                <a:spcPct val="90000"/>
              </a:lnSpc>
              <a:spcBef>
                <a:spcPts val="400"/>
              </a:spcBef>
            </a:pPr>
            <a:r>
              <a:rPr lang="en-US" i="0" dirty="0">
                <a:solidFill>
                  <a:srgbClr val="000000"/>
                </a:solidFill>
                <a:effectLst/>
                <a:latin typeface="+mj-lt"/>
              </a:rPr>
              <a:t>Competitive data is constantly changing and evolving. To ensure you have the latest competitive information, please utilize these sources where you can find the newest assets including presentations, announcements, data sheets, and more. </a:t>
            </a:r>
          </a:p>
          <a:p>
            <a:pPr>
              <a:lnSpc>
                <a:spcPct val="90000"/>
              </a:lnSpc>
              <a:spcBef>
                <a:spcPts val="400"/>
              </a:spcBef>
            </a:pPr>
            <a:endParaRPr lang="en-US" b="1" i="0" u="sng" dirty="0">
              <a:solidFill>
                <a:srgbClr val="000000"/>
              </a:solidFill>
              <a:effectLst/>
              <a:latin typeface="+mj-lt"/>
            </a:endParaRPr>
          </a:p>
          <a:p>
            <a:pPr>
              <a:lnSpc>
                <a:spcPct val="90000"/>
              </a:lnSpc>
              <a:spcBef>
                <a:spcPts val="400"/>
              </a:spcBef>
            </a:pPr>
            <a:r>
              <a:rPr lang="en-US" b="1" dirty="0">
                <a:solidFill>
                  <a:srgbClr val="000000"/>
                </a:solidFill>
                <a:latin typeface="+mj-lt"/>
              </a:rPr>
              <a:t>Competitive Asset Repositories</a:t>
            </a:r>
            <a:r>
              <a:rPr lang="en-US" dirty="0">
                <a:solidFill>
                  <a:srgbClr val="000000"/>
                </a:solidFill>
                <a:latin typeface="+mj-lt"/>
              </a:rPr>
              <a:t>- Where to find HPE competitive assets </a:t>
            </a:r>
            <a:endParaRPr lang="en-US" b="1" i="0" u="sng" dirty="0">
              <a:solidFill>
                <a:srgbClr val="000000"/>
              </a:solidFill>
              <a:effectLst/>
              <a:latin typeface="+mj-lt"/>
            </a:endParaRPr>
          </a:p>
          <a:p>
            <a:pPr marL="285750" indent="-285750">
              <a:lnSpc>
                <a:spcPct val="90000"/>
              </a:lnSpc>
              <a:spcBef>
                <a:spcPts val="400"/>
              </a:spcBef>
              <a:buClr>
                <a:schemeClr val="tx1"/>
              </a:buClr>
              <a:buFont typeface="MetricHPE" panose="020B0503030202060203" pitchFamily="34" charset="0"/>
              <a:buChar char="•"/>
            </a:pPr>
            <a:r>
              <a:rPr lang="en-US" b="1" i="0" u="sng" dirty="0">
                <a:solidFill>
                  <a:srgbClr val="01A982"/>
                </a:solidFill>
                <a:effectLst/>
                <a:latin typeface="+mj-lt"/>
                <a:hlinkClick r:id="rId2">
                  <a:extLst>
                    <a:ext uri="{A12FA001-AC4F-418D-AE19-62706E023703}">
                      <ahyp:hlinkClr xmlns:ahyp="http://schemas.microsoft.com/office/drawing/2018/hyperlinkcolor" val="tx"/>
                    </a:ext>
                  </a:extLst>
                </a:hlinkClick>
              </a:rPr>
              <a:t>HPE ProLiant Gen11 Competitive Resources</a:t>
            </a:r>
            <a:r>
              <a:rPr lang="en-US" b="1" i="0" dirty="0">
                <a:effectLst/>
                <a:latin typeface="+mj-lt"/>
              </a:rPr>
              <a:t>- </a:t>
            </a:r>
            <a:r>
              <a:rPr lang="en-US" b="0" i="0" dirty="0">
                <a:solidFill>
                  <a:srgbClr val="000000"/>
                </a:solidFill>
                <a:effectLst/>
                <a:latin typeface="+mj-lt"/>
              </a:rPr>
              <a:t>Competitive Insights: This living document will be frequently updated and is single source for all Gen11 Competitive documents</a:t>
            </a:r>
          </a:p>
          <a:p>
            <a:pPr marL="285750" indent="-285750">
              <a:lnSpc>
                <a:spcPct val="90000"/>
              </a:lnSpc>
              <a:spcBef>
                <a:spcPts val="400"/>
              </a:spcBef>
              <a:buClr>
                <a:schemeClr val="tx1"/>
              </a:buClr>
              <a:buFont typeface="MetricHPE" panose="020B0503030202060203" pitchFamily="34" charset="0"/>
              <a:buChar char="•"/>
            </a:pPr>
            <a:r>
              <a:rPr lang="en-US" sz="1800" b="1" u="sng" dirty="0">
                <a:solidFill>
                  <a:srgbClr val="01A982"/>
                </a:solidFill>
                <a:latin typeface="+mj-lt"/>
                <a:hlinkClick r:id="rId3">
                  <a:extLst>
                    <a:ext uri="{A12FA001-AC4F-418D-AE19-62706E023703}">
                      <ahyp:hlinkClr xmlns:ahyp="http://schemas.microsoft.com/office/drawing/2018/hyperlinkcolor" val="tx"/>
                    </a:ext>
                  </a:extLst>
                </a:hlinkClick>
              </a:rPr>
              <a:t>HPE Competitive Seismic briefcase</a:t>
            </a:r>
            <a:endParaRPr lang="en-US" b="1" i="0" u="sng" dirty="0">
              <a:solidFill>
                <a:srgbClr val="01A982"/>
              </a:solidFill>
              <a:effectLst/>
              <a:latin typeface="+mj-lt"/>
              <a:hlinkClick r:id="rId4">
                <a:extLst>
                  <a:ext uri="{A12FA001-AC4F-418D-AE19-62706E023703}">
                    <ahyp:hlinkClr xmlns:ahyp="http://schemas.microsoft.com/office/drawing/2018/hyperlinkcolor" val="tx"/>
                  </a:ext>
                </a:extLst>
              </a:hlinkClick>
            </a:endParaRPr>
          </a:p>
          <a:p>
            <a:pPr marL="285750" indent="-285750">
              <a:lnSpc>
                <a:spcPct val="90000"/>
              </a:lnSpc>
              <a:spcBef>
                <a:spcPts val="400"/>
              </a:spcBef>
              <a:buClr>
                <a:schemeClr val="tx1"/>
              </a:buClr>
              <a:buFont typeface="MetricHPE" panose="020B0503030202060203" pitchFamily="34" charset="0"/>
              <a:buChar char="•"/>
            </a:pPr>
            <a:r>
              <a:rPr lang="en-US" b="1" i="0" u="sng" dirty="0">
                <a:solidFill>
                  <a:srgbClr val="01A982"/>
                </a:solidFill>
                <a:effectLst/>
                <a:latin typeface="+mj-lt"/>
                <a:hlinkClick r:id="rId4">
                  <a:extLst>
                    <a:ext uri="{A12FA001-AC4F-418D-AE19-62706E023703}">
                      <ahyp:hlinkClr xmlns:ahyp="http://schemas.microsoft.com/office/drawing/2018/hyperlinkcolor" val="tx"/>
                    </a:ext>
                  </a:extLst>
                </a:hlinkClick>
              </a:rPr>
              <a:t>HPE Competitive Intelligence Portal</a:t>
            </a:r>
            <a:endParaRPr lang="en-US" b="1" i="0" u="sng" dirty="0">
              <a:solidFill>
                <a:srgbClr val="01A982"/>
              </a:solidFill>
              <a:effectLst/>
              <a:latin typeface="+mj-lt"/>
            </a:endParaRPr>
          </a:p>
          <a:p>
            <a:pPr marL="285750" indent="-285750">
              <a:lnSpc>
                <a:spcPct val="90000"/>
              </a:lnSpc>
              <a:spcBef>
                <a:spcPts val="400"/>
              </a:spcBef>
              <a:buFont typeface="Arial" panose="020B0604020202020204" pitchFamily="34" charset="0"/>
              <a:buChar char="•"/>
            </a:pPr>
            <a:endParaRPr lang="en-US" b="1" u="sng" dirty="0">
              <a:solidFill>
                <a:schemeClr val="tx1">
                  <a:lumMod val="100000"/>
                </a:schemeClr>
              </a:solidFill>
              <a:latin typeface="+mj-lt"/>
            </a:endParaRPr>
          </a:p>
          <a:p>
            <a:pPr>
              <a:lnSpc>
                <a:spcPct val="90000"/>
              </a:lnSpc>
              <a:spcBef>
                <a:spcPts val="400"/>
              </a:spcBef>
            </a:pPr>
            <a:r>
              <a:rPr lang="en-US" b="1" dirty="0">
                <a:solidFill>
                  <a:srgbClr val="212121"/>
                </a:solidFill>
                <a:latin typeface="+mj-lt"/>
              </a:rPr>
              <a:t>Ke</a:t>
            </a:r>
            <a:r>
              <a:rPr lang="en-US" b="1" dirty="0">
                <a:solidFill>
                  <a:schemeClr val="tx1">
                    <a:lumMod val="100000"/>
                  </a:schemeClr>
                </a:solidFill>
                <a:latin typeface="+mj-lt"/>
              </a:rPr>
              <a:t>y Competitive Assets</a:t>
            </a:r>
          </a:p>
          <a:p>
            <a:pPr marL="285750" indent="-285750">
              <a:lnSpc>
                <a:spcPct val="90000"/>
              </a:lnSpc>
              <a:spcBef>
                <a:spcPts val="400"/>
              </a:spcBef>
              <a:buClr>
                <a:schemeClr val="tx1"/>
              </a:buClr>
              <a:buFont typeface="MetricHPE" panose="020B0503030202060203" pitchFamily="34" charset="0"/>
              <a:buChar char="•"/>
            </a:pPr>
            <a:r>
              <a:rPr lang="en-US" b="1" u="sng" dirty="0">
                <a:solidFill>
                  <a:srgbClr val="01A982"/>
                </a:solidFill>
                <a:latin typeface="+mj-lt"/>
              </a:rPr>
              <a:t>Competitive Battlecard</a:t>
            </a:r>
          </a:p>
          <a:p>
            <a:pPr marL="285750" indent="-285750">
              <a:lnSpc>
                <a:spcPct val="90000"/>
              </a:lnSpc>
              <a:spcBef>
                <a:spcPts val="400"/>
              </a:spcBef>
              <a:buClr>
                <a:schemeClr val="tx1"/>
              </a:buClr>
              <a:buFont typeface="MetricHPE" panose="020B0503030202060203" pitchFamily="34" charset="0"/>
              <a:buChar char="•"/>
            </a:pPr>
            <a:r>
              <a:rPr lang="en-US" b="1" i="0" u="sng" dirty="0">
                <a:solidFill>
                  <a:srgbClr val="01A982"/>
                </a:solidFill>
                <a:effectLst/>
                <a:latin typeface="+mj-lt"/>
                <a:hlinkClick r:id="rId5">
                  <a:extLst>
                    <a:ext uri="{A12FA001-AC4F-418D-AE19-62706E023703}">
                      <ahyp:hlinkClr xmlns:ahyp="http://schemas.microsoft.com/office/drawing/2018/hyperlinkcolor" val="tx"/>
                    </a:ext>
                  </a:extLst>
                </a:hlinkClick>
              </a:rPr>
              <a:t>Competitive Presentation</a:t>
            </a:r>
            <a:endParaRPr lang="en-US" b="1" i="0" u="sng" dirty="0">
              <a:solidFill>
                <a:srgbClr val="01A982"/>
              </a:solidFill>
              <a:effectLst/>
              <a:latin typeface="+mj-lt"/>
            </a:endParaRPr>
          </a:p>
          <a:p>
            <a:pPr marL="285750" indent="-285750">
              <a:lnSpc>
                <a:spcPct val="90000"/>
              </a:lnSpc>
              <a:spcBef>
                <a:spcPts val="400"/>
              </a:spcBef>
              <a:buClr>
                <a:schemeClr val="tx1"/>
              </a:buClr>
              <a:buFont typeface="MetricHPE" panose="020B0503030202060203" pitchFamily="34" charset="0"/>
              <a:buChar char="•"/>
            </a:pPr>
            <a:r>
              <a:rPr lang="en-US" b="1" u="sng" dirty="0">
                <a:solidFill>
                  <a:srgbClr val="01A982"/>
                </a:solidFill>
                <a:latin typeface="+mj-lt"/>
                <a:hlinkClick r:id="rId6">
                  <a:extLst>
                    <a:ext uri="{A12FA001-AC4F-418D-AE19-62706E023703}">
                      <ahyp:hlinkClr xmlns:ahyp="http://schemas.microsoft.com/office/drawing/2018/hyperlinkcolor" val="tx"/>
                    </a:ext>
                  </a:extLst>
                </a:hlinkClick>
              </a:rPr>
              <a:t>Competitive Positioning “How we stack up</a:t>
            </a:r>
            <a:r>
              <a:rPr lang="en-US" b="1" u="sng" dirty="0">
                <a:solidFill>
                  <a:srgbClr val="01A982"/>
                </a:solidFill>
                <a:latin typeface="+mj-lt"/>
              </a:rPr>
              <a:t>”</a:t>
            </a:r>
          </a:p>
          <a:p>
            <a:pPr marL="285750" indent="-285750">
              <a:lnSpc>
                <a:spcPct val="90000"/>
              </a:lnSpc>
              <a:spcBef>
                <a:spcPts val="400"/>
              </a:spcBef>
              <a:buFont typeface="MetricHPE" panose="020B0503030202060203" pitchFamily="34" charset="0"/>
              <a:buChar char="•"/>
            </a:pPr>
            <a:r>
              <a:rPr lang="en-US" b="1" i="0" dirty="0">
                <a:solidFill>
                  <a:schemeClr val="tx1">
                    <a:lumMod val="100000"/>
                  </a:schemeClr>
                </a:solidFill>
                <a:effectLst/>
                <a:latin typeface="+mj-lt"/>
              </a:rPr>
              <a:t>Datasheet examples</a:t>
            </a:r>
            <a:r>
              <a:rPr lang="en-US" i="0" dirty="0">
                <a:solidFill>
                  <a:schemeClr val="tx1">
                    <a:lumMod val="100000"/>
                  </a:schemeClr>
                </a:solidFill>
                <a:effectLst/>
                <a:latin typeface="+mj-lt"/>
              </a:rPr>
              <a:t> (more datasheets included in the Competitive Resources document &amp; Portal listed above)</a:t>
            </a:r>
          </a:p>
          <a:p>
            <a:pPr marL="742950" lvl="1" indent="-285750">
              <a:lnSpc>
                <a:spcPct val="90000"/>
              </a:lnSpc>
              <a:spcBef>
                <a:spcPts val="400"/>
              </a:spcBef>
              <a:buClr>
                <a:schemeClr val="tx1"/>
              </a:buClr>
              <a:buSzPct val="90000"/>
              <a:buFont typeface="MetricHPE" panose="020B0503030202060203" pitchFamily="34" charset="0"/>
              <a:buChar char="•"/>
            </a:pPr>
            <a:r>
              <a:rPr lang="en-US" sz="1600" b="1" i="0" u="sng" dirty="0">
                <a:solidFill>
                  <a:srgbClr val="01A982"/>
                </a:solidFill>
                <a:effectLst/>
                <a:latin typeface="Metric"/>
                <a:hlinkClick r:id="rId7">
                  <a:extLst>
                    <a:ext uri="{A12FA001-AC4F-418D-AE19-62706E023703}">
                      <ahyp:hlinkClr xmlns:ahyp="http://schemas.microsoft.com/office/drawing/2018/hyperlinkcolor" val="tx"/>
                    </a:ext>
                  </a:extLst>
                </a:hlinkClick>
              </a:rPr>
              <a:t>HPE ProLiant DL360 Gen11 vs. Lenovo ThinkSystem SR630 V3 CDS</a:t>
            </a:r>
            <a:endParaRPr lang="en-US" sz="1600" b="1" i="0" u="sng" dirty="0">
              <a:solidFill>
                <a:srgbClr val="000000"/>
              </a:solidFill>
              <a:effectLst/>
              <a:latin typeface="Metric"/>
              <a:hlinkClick r:id="rId8">
                <a:extLst>
                  <a:ext uri="{A12FA001-AC4F-418D-AE19-62706E023703}">
                    <ahyp:hlinkClr xmlns:ahyp="http://schemas.microsoft.com/office/drawing/2018/hyperlinkcolor" val="tx"/>
                  </a:ext>
                </a:extLst>
              </a:hlinkClick>
            </a:endParaRPr>
          </a:p>
          <a:p>
            <a:pPr marL="742950" lvl="1" indent="-285750">
              <a:lnSpc>
                <a:spcPct val="90000"/>
              </a:lnSpc>
              <a:spcBef>
                <a:spcPts val="400"/>
              </a:spcBef>
              <a:buClr>
                <a:schemeClr val="tx1"/>
              </a:buClr>
              <a:buSzPct val="90000"/>
              <a:buFont typeface="MetricHPE" panose="020B0503030202060203" pitchFamily="34" charset="0"/>
              <a:buChar char="•"/>
            </a:pPr>
            <a:r>
              <a:rPr lang="en-US" sz="1600" b="1" i="0" u="sng" dirty="0">
                <a:solidFill>
                  <a:srgbClr val="01A982"/>
                </a:solidFill>
                <a:effectLst/>
                <a:latin typeface="Metric"/>
                <a:hlinkClick r:id="rId8">
                  <a:extLst>
                    <a:ext uri="{A12FA001-AC4F-418D-AE19-62706E023703}">
                      <ahyp:hlinkClr xmlns:ahyp="http://schemas.microsoft.com/office/drawing/2018/hyperlinkcolor" val="tx"/>
                    </a:ext>
                  </a:extLst>
                </a:hlinkClick>
              </a:rPr>
              <a:t>HPE ProLiant DL365 Gen11 vs. Lenovo ThinkSystem SR645 V3 CDS</a:t>
            </a:r>
            <a:endParaRPr lang="en-US" sz="1600" b="1" i="0" u="sng" dirty="0">
              <a:solidFill>
                <a:srgbClr val="01A982"/>
              </a:solidFill>
              <a:effectLst/>
              <a:latin typeface="Metric"/>
            </a:endParaRPr>
          </a:p>
          <a:p>
            <a:pPr marL="742950" lvl="1" indent="-285750">
              <a:lnSpc>
                <a:spcPct val="90000"/>
              </a:lnSpc>
              <a:spcBef>
                <a:spcPts val="400"/>
              </a:spcBef>
              <a:buClr>
                <a:schemeClr val="tx1"/>
              </a:buClr>
              <a:buSzPct val="90000"/>
              <a:buFont typeface="MetricHPE" panose="020B0503030202060203" pitchFamily="34" charset="0"/>
              <a:buChar char="•"/>
            </a:pPr>
            <a:r>
              <a:rPr lang="en-US" sz="1600" b="1" i="0" u="sng" dirty="0">
                <a:solidFill>
                  <a:srgbClr val="01A982"/>
                </a:solidFill>
                <a:effectLst/>
                <a:latin typeface="Metric"/>
                <a:hlinkClick r:id="rId9">
                  <a:extLst>
                    <a:ext uri="{A12FA001-AC4F-418D-AE19-62706E023703}">
                      <ahyp:hlinkClr xmlns:ahyp="http://schemas.microsoft.com/office/drawing/2018/hyperlinkcolor" val="tx"/>
                    </a:ext>
                  </a:extLst>
                </a:hlinkClick>
              </a:rPr>
              <a:t>HPE ProLiant DL380 Gen11 vs. Dell PowerEdge R760 Competitive Data Sheet</a:t>
            </a:r>
            <a:endParaRPr lang="en-US" sz="1600" b="0" i="0" dirty="0">
              <a:solidFill>
                <a:srgbClr val="01A982"/>
              </a:solidFill>
              <a:effectLst/>
              <a:latin typeface="Metric"/>
            </a:endParaRPr>
          </a:p>
          <a:p>
            <a:pPr marL="742950" lvl="1" indent="-285750">
              <a:lnSpc>
                <a:spcPct val="90000"/>
              </a:lnSpc>
              <a:spcBef>
                <a:spcPts val="400"/>
              </a:spcBef>
              <a:buClr>
                <a:schemeClr val="tx1"/>
              </a:buClr>
              <a:buSzPct val="90000"/>
              <a:buFont typeface="MetricHPE" panose="020B0503030202060203" pitchFamily="34" charset="0"/>
              <a:buChar char="•"/>
            </a:pPr>
            <a:r>
              <a:rPr lang="en-US" sz="1600" b="1" i="0" u="sng" dirty="0">
                <a:solidFill>
                  <a:srgbClr val="01A982"/>
                </a:solidFill>
                <a:effectLst/>
                <a:latin typeface="Metric"/>
                <a:hlinkClick r:id="rId10">
                  <a:extLst>
                    <a:ext uri="{A12FA001-AC4F-418D-AE19-62706E023703}">
                      <ahyp:hlinkClr xmlns:ahyp="http://schemas.microsoft.com/office/drawing/2018/hyperlinkcolor" val="tx"/>
                    </a:ext>
                  </a:extLst>
                </a:hlinkClick>
              </a:rPr>
              <a:t>HPE ProLiant DL380a Gen11 vs. Dell PowerEdge R750XA Competitive Data Sheet</a:t>
            </a:r>
            <a:endParaRPr lang="en-US" sz="1600" b="0" i="0" dirty="0">
              <a:solidFill>
                <a:srgbClr val="01A982"/>
              </a:solidFill>
              <a:effectLst/>
              <a:latin typeface="Metric"/>
            </a:endParaRPr>
          </a:p>
          <a:p>
            <a:pPr marL="742950" lvl="1" indent="-285750">
              <a:lnSpc>
                <a:spcPct val="90000"/>
              </a:lnSpc>
              <a:spcBef>
                <a:spcPts val="400"/>
              </a:spcBef>
              <a:buFont typeface="Arial" panose="020B0604020202020204" pitchFamily="34" charset="0"/>
              <a:buChar char="•"/>
            </a:pPr>
            <a:endParaRPr lang="en-US" b="0" i="0" dirty="0">
              <a:solidFill>
                <a:srgbClr val="212121"/>
              </a:solidFill>
              <a:effectLst/>
              <a:latin typeface="Metric"/>
            </a:endParaRPr>
          </a:p>
          <a:p>
            <a:pPr marL="742950" lvl="1" indent="-285750">
              <a:lnSpc>
                <a:spcPct val="90000"/>
              </a:lnSpc>
              <a:spcBef>
                <a:spcPts val="400"/>
              </a:spcBef>
              <a:buFont typeface="Arial" panose="020B0604020202020204" pitchFamily="34" charset="0"/>
              <a:buChar char="•"/>
            </a:pPr>
            <a:endParaRPr lang="en-US" b="1" i="0" u="sng" dirty="0">
              <a:solidFill>
                <a:srgbClr val="212121"/>
              </a:solidFill>
              <a:effectLst/>
              <a:latin typeface="+mj-lt"/>
            </a:endParaRPr>
          </a:p>
        </p:txBody>
      </p:sp>
    </p:spTree>
    <p:extLst>
      <p:ext uri="{BB962C8B-B14F-4D97-AF65-F5344CB8AC3E}">
        <p14:creationId xmlns:p14="http://schemas.microsoft.com/office/powerpoint/2010/main" val="378577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0E29D-0BA3-3EB9-8EEF-38D319071423}"/>
              </a:ext>
            </a:extLst>
          </p:cNvPr>
          <p:cNvSpPr>
            <a:spLocks noGrp="1"/>
          </p:cNvSpPr>
          <p:nvPr>
            <p:ph type="title"/>
          </p:nvPr>
        </p:nvSpPr>
        <p:spPr/>
        <p:txBody>
          <a:bodyPr/>
          <a:lstStyle/>
          <a:p>
            <a:r>
              <a:rPr lang="en-US"/>
              <a:t>Gen11 OCA Smart Templates</a:t>
            </a:r>
            <a:endParaRPr lang="en-GB"/>
          </a:p>
        </p:txBody>
      </p:sp>
      <p:sp>
        <p:nvSpPr>
          <p:cNvPr id="5" name="Slide Number Placeholder 4">
            <a:extLst>
              <a:ext uri="{FF2B5EF4-FFF2-40B4-BE49-F238E27FC236}">
                <a16:creationId xmlns:a16="http://schemas.microsoft.com/office/drawing/2014/main" id="{0D3ABFAE-8441-AE7C-5267-6CC25B4A62B0}"/>
              </a:ext>
            </a:extLst>
          </p:cNvPr>
          <p:cNvSpPr>
            <a:spLocks noGrp="1"/>
          </p:cNvSpPr>
          <p:nvPr>
            <p:ph type="sldNum" sz="quarter" idx="11"/>
          </p:nvPr>
        </p:nvSpPr>
        <p:spPr/>
        <p:txBody>
          <a:bodyPr/>
          <a:lstStyle/>
          <a:p>
            <a:pPr defTabSz="1088421"/>
            <a:fld id="{104FC826-72BB-4AF1-BA01-A94F7396A7DC}" type="slidenum">
              <a:rPr lang="en-US" smtClean="0"/>
              <a:pPr defTabSz="1088421"/>
              <a:t>22</a:t>
            </a:fld>
            <a:endParaRPr lang="en-US"/>
          </a:p>
        </p:txBody>
      </p:sp>
      <p:sp>
        <p:nvSpPr>
          <p:cNvPr id="4" name="Footer Placeholder 3">
            <a:extLst>
              <a:ext uri="{FF2B5EF4-FFF2-40B4-BE49-F238E27FC236}">
                <a16:creationId xmlns:a16="http://schemas.microsoft.com/office/drawing/2014/main" id="{EFD4C315-044B-EAB9-B65E-336146CBB146}"/>
              </a:ext>
            </a:extLst>
          </p:cNvPr>
          <p:cNvSpPr>
            <a:spLocks noGrp="1"/>
          </p:cNvSpPr>
          <p:nvPr>
            <p:ph type="ftr" sz="quarter" idx="10"/>
          </p:nvPr>
        </p:nvSpPr>
        <p:spPr/>
        <p:txBody>
          <a:bodyPr/>
          <a:lstStyle/>
          <a:p>
            <a:r>
              <a:rPr lang="en-US"/>
              <a:t>Confidential | Authorized HPE Partner Use Only</a:t>
            </a:r>
          </a:p>
        </p:txBody>
      </p:sp>
      <p:sp>
        <p:nvSpPr>
          <p:cNvPr id="7" name="TextBox 6">
            <a:extLst>
              <a:ext uri="{FF2B5EF4-FFF2-40B4-BE49-F238E27FC236}">
                <a16:creationId xmlns:a16="http://schemas.microsoft.com/office/drawing/2014/main" id="{9AD45D31-89A1-2810-083A-9643D2072F60}"/>
              </a:ext>
            </a:extLst>
          </p:cNvPr>
          <p:cNvSpPr txBox="1"/>
          <p:nvPr/>
        </p:nvSpPr>
        <p:spPr>
          <a:xfrm>
            <a:off x="383458" y="1229033"/>
            <a:ext cx="10960500" cy="4351282"/>
          </a:xfrm>
          <a:prstGeom prst="rect">
            <a:avLst/>
          </a:prstGeom>
          <a:noFill/>
          <a:ln w="57150">
            <a:noFill/>
            <a:miter lim="800000"/>
          </a:ln>
        </p:spPr>
        <p:txBody>
          <a:bodyPr wrap="square" lIns="90000" tIns="90000" rIns="90000" bIns="90000" rtlCol="0" anchor="t" anchorCtr="0">
            <a:noAutofit/>
          </a:bodyPr>
          <a:lstStyle/>
          <a:p>
            <a:pPr marL="0" indent="0">
              <a:lnSpc>
                <a:spcPct val="90000"/>
              </a:lnSpc>
              <a:spcBef>
                <a:spcPts val="400"/>
              </a:spcBef>
              <a:buFont typeface="MetricHPE" panose="020B0503030202060203" pitchFamily="34" charset="0"/>
              <a:buNone/>
            </a:pPr>
            <a:r>
              <a:rPr lang="en-US" b="1"/>
              <a:t>OCA Smart Templates </a:t>
            </a:r>
            <a:r>
              <a:rPr lang="en-US"/>
              <a:t>for key Gen11 platforms reduce the complexity of creating configurations in OCA</a:t>
            </a:r>
          </a:p>
          <a:p>
            <a:pPr marL="0" indent="0">
              <a:lnSpc>
                <a:spcPct val="90000"/>
              </a:lnSpc>
              <a:spcBef>
                <a:spcPts val="400"/>
              </a:spcBef>
              <a:buFont typeface="MetricHPE" panose="020B0503030202060203" pitchFamily="34" charset="0"/>
              <a:buNone/>
            </a:pPr>
            <a:endParaRPr lang="en-US"/>
          </a:p>
          <a:p>
            <a:pPr marL="0" indent="0">
              <a:lnSpc>
                <a:spcPct val="90000"/>
              </a:lnSpc>
              <a:spcBef>
                <a:spcPts val="400"/>
              </a:spcBef>
              <a:buFont typeface="MetricHPE" panose="020B0503030202060203" pitchFamily="34" charset="0"/>
              <a:buNone/>
            </a:pPr>
            <a:r>
              <a:rPr lang="en-US" b="1"/>
              <a:t>OCA Smart templates </a:t>
            </a:r>
            <a:r>
              <a:rPr lang="en-US"/>
              <a:t>are</a:t>
            </a:r>
            <a:r>
              <a:rPr lang="en-US" b="1"/>
              <a:t> </a:t>
            </a:r>
            <a:r>
              <a:rPr lang="en-US"/>
              <a:t>named UCID configurations that have been vetted with no click-rule errors </a:t>
            </a:r>
          </a:p>
          <a:p>
            <a:pPr marL="0" indent="0">
              <a:lnSpc>
                <a:spcPct val="90000"/>
              </a:lnSpc>
              <a:spcBef>
                <a:spcPts val="400"/>
              </a:spcBef>
              <a:buFont typeface="MetricHPE" panose="020B0503030202060203" pitchFamily="34" charset="0"/>
              <a:buNone/>
            </a:pPr>
            <a:r>
              <a:rPr lang="en-US"/>
              <a:t>It is an easy way to get to a valid starting config without worrying about some of the complexities (E.G., backplanes, cables, controllers). You can then customize further to meet your specific requirements.  </a:t>
            </a:r>
          </a:p>
          <a:p>
            <a:pPr marL="0" indent="0">
              <a:lnSpc>
                <a:spcPct val="90000"/>
              </a:lnSpc>
              <a:spcBef>
                <a:spcPts val="400"/>
              </a:spcBef>
              <a:buFont typeface="MetricHPE" panose="020B0503030202060203" pitchFamily="34" charset="0"/>
              <a:buNone/>
            </a:pPr>
            <a:endParaRPr lang="en-US"/>
          </a:p>
          <a:p>
            <a:pPr marL="0" indent="0">
              <a:lnSpc>
                <a:spcPct val="90000"/>
              </a:lnSpc>
              <a:spcBef>
                <a:spcPts val="400"/>
              </a:spcBef>
              <a:buFont typeface="MetricHPE" panose="020B0503030202060203" pitchFamily="34" charset="0"/>
              <a:buNone/>
            </a:pPr>
            <a:r>
              <a:rPr lang="en-US" b="1" u="sng"/>
              <a:t>How to get to OCA Smart Templates</a:t>
            </a:r>
          </a:p>
          <a:p>
            <a:pPr marL="342900" indent="-342900">
              <a:lnSpc>
                <a:spcPct val="90000"/>
              </a:lnSpc>
              <a:spcBef>
                <a:spcPts val="400"/>
              </a:spcBef>
              <a:buFont typeface="MetricHPE" panose="020B0503030202060203" pitchFamily="34" charset="0"/>
              <a:buAutoNum type="arabicParenR"/>
            </a:pPr>
            <a:r>
              <a:rPr lang="en-US"/>
              <a:t>Launch OCA</a:t>
            </a:r>
          </a:p>
          <a:p>
            <a:pPr marL="342900" indent="-342900">
              <a:lnSpc>
                <a:spcPct val="90000"/>
              </a:lnSpc>
              <a:spcBef>
                <a:spcPts val="400"/>
              </a:spcBef>
              <a:buFont typeface="MetricHPE" panose="020B0503030202060203" pitchFamily="34" charset="0"/>
              <a:buAutoNum type="arabicParenR"/>
            </a:pPr>
            <a:r>
              <a:rPr lang="en-US"/>
              <a:t>Select the desired CTO Gen11 platform (E.G., DL380 Gen11 8SFF)</a:t>
            </a:r>
          </a:p>
          <a:p>
            <a:pPr marL="342900" indent="-342900">
              <a:lnSpc>
                <a:spcPct val="90000"/>
              </a:lnSpc>
              <a:spcBef>
                <a:spcPts val="400"/>
              </a:spcBef>
              <a:buFont typeface="MetricHPE" panose="020B0503030202060203" pitchFamily="34" charset="0"/>
              <a:buAutoNum type="arabicParenR"/>
            </a:pPr>
            <a:r>
              <a:rPr lang="en-US"/>
              <a:t>Click “Create”</a:t>
            </a:r>
          </a:p>
          <a:p>
            <a:pPr marL="342900" indent="-342900">
              <a:lnSpc>
                <a:spcPct val="90000"/>
              </a:lnSpc>
              <a:spcBef>
                <a:spcPts val="400"/>
              </a:spcBef>
              <a:buFont typeface="MetricHPE" panose="020B0503030202060203" pitchFamily="34" charset="0"/>
              <a:buAutoNum type="arabicParenR"/>
            </a:pPr>
            <a:r>
              <a:rPr lang="en-US"/>
              <a:t>Once in the One Config Advanced screen, click on “Smart Templates”</a:t>
            </a:r>
          </a:p>
          <a:p>
            <a:pPr marL="342900" indent="-342900">
              <a:lnSpc>
                <a:spcPct val="90000"/>
              </a:lnSpc>
              <a:spcBef>
                <a:spcPts val="400"/>
              </a:spcBef>
              <a:buFont typeface="MetricHPE" panose="020B0503030202060203" pitchFamily="34" charset="0"/>
              <a:buAutoNum type="arabicParenR"/>
            </a:pPr>
            <a:r>
              <a:rPr lang="en-US"/>
              <a:t>From list, select desired template and click “Apply” </a:t>
            </a:r>
          </a:p>
          <a:p>
            <a:pPr marL="342900" indent="-342900">
              <a:lnSpc>
                <a:spcPct val="90000"/>
              </a:lnSpc>
              <a:spcBef>
                <a:spcPts val="400"/>
              </a:spcBef>
              <a:buFont typeface="MetricHPE" panose="020B0503030202060203" pitchFamily="34" charset="0"/>
              <a:buAutoNum type="arabicParenR"/>
            </a:pPr>
            <a:endParaRPr lang="en-US"/>
          </a:p>
          <a:p>
            <a:pPr marL="342900" indent="-342900">
              <a:lnSpc>
                <a:spcPct val="90000"/>
              </a:lnSpc>
              <a:spcBef>
                <a:spcPts val="400"/>
              </a:spcBef>
              <a:buFont typeface="MetricHPE" panose="020B0503030202060203" pitchFamily="34" charset="0"/>
              <a:buAutoNum type="arabicParenR"/>
            </a:pPr>
            <a:r>
              <a:rPr lang="en-US"/>
              <a:t>Start editing components to meet your requirements</a:t>
            </a:r>
            <a:endParaRPr lang="en-GB"/>
          </a:p>
        </p:txBody>
      </p:sp>
      <p:pic>
        <p:nvPicPr>
          <p:cNvPr id="8" name="Picture 7">
            <a:extLst>
              <a:ext uri="{FF2B5EF4-FFF2-40B4-BE49-F238E27FC236}">
                <a16:creationId xmlns:a16="http://schemas.microsoft.com/office/drawing/2014/main" id="{920F3BE6-92F4-E173-20E7-D890E862F551}"/>
              </a:ext>
            </a:extLst>
          </p:cNvPr>
          <p:cNvPicPr>
            <a:picLocks noChangeAspect="1"/>
          </p:cNvPicPr>
          <p:nvPr/>
        </p:nvPicPr>
        <p:blipFill>
          <a:blip r:embed="rId2"/>
          <a:stretch>
            <a:fillRect/>
          </a:stretch>
        </p:blipFill>
        <p:spPr>
          <a:xfrm>
            <a:off x="2030256" y="3884752"/>
            <a:ext cx="968584" cy="312241"/>
          </a:xfrm>
          <a:prstGeom prst="rect">
            <a:avLst/>
          </a:prstGeom>
        </p:spPr>
      </p:pic>
      <p:pic>
        <p:nvPicPr>
          <p:cNvPr id="9" name="Picture 8">
            <a:extLst>
              <a:ext uri="{FF2B5EF4-FFF2-40B4-BE49-F238E27FC236}">
                <a16:creationId xmlns:a16="http://schemas.microsoft.com/office/drawing/2014/main" id="{05595C64-1E9F-D222-1737-580482789C3F}"/>
              </a:ext>
            </a:extLst>
          </p:cNvPr>
          <p:cNvPicPr>
            <a:picLocks noChangeAspect="1"/>
          </p:cNvPicPr>
          <p:nvPr/>
        </p:nvPicPr>
        <p:blipFill>
          <a:blip r:embed="rId3"/>
          <a:stretch>
            <a:fillRect/>
          </a:stretch>
        </p:blipFill>
        <p:spPr>
          <a:xfrm>
            <a:off x="2998840" y="3933087"/>
            <a:ext cx="215570" cy="215570"/>
          </a:xfrm>
          <a:prstGeom prst="rect">
            <a:avLst/>
          </a:prstGeom>
        </p:spPr>
      </p:pic>
      <p:pic>
        <p:nvPicPr>
          <p:cNvPr id="10" name="Picture 9">
            <a:extLst>
              <a:ext uri="{FF2B5EF4-FFF2-40B4-BE49-F238E27FC236}">
                <a16:creationId xmlns:a16="http://schemas.microsoft.com/office/drawing/2014/main" id="{8A0A6D73-E2B7-BDDE-5550-81916534DA6A}"/>
              </a:ext>
            </a:extLst>
          </p:cNvPr>
          <p:cNvPicPr>
            <a:picLocks noChangeAspect="1"/>
          </p:cNvPicPr>
          <p:nvPr/>
        </p:nvPicPr>
        <p:blipFill>
          <a:blip r:embed="rId4"/>
          <a:stretch>
            <a:fillRect/>
          </a:stretch>
        </p:blipFill>
        <p:spPr>
          <a:xfrm>
            <a:off x="6901318" y="3912470"/>
            <a:ext cx="892568" cy="698532"/>
          </a:xfrm>
          <a:prstGeom prst="rect">
            <a:avLst/>
          </a:prstGeom>
          <a:ln>
            <a:solidFill>
              <a:schemeClr val="tx1"/>
            </a:solidFill>
          </a:ln>
        </p:spPr>
      </p:pic>
      <p:pic>
        <p:nvPicPr>
          <p:cNvPr id="11" name="Picture 10">
            <a:extLst>
              <a:ext uri="{FF2B5EF4-FFF2-40B4-BE49-F238E27FC236}">
                <a16:creationId xmlns:a16="http://schemas.microsoft.com/office/drawing/2014/main" id="{3CEC675D-A6CD-ADA7-6176-4048AA95A9E1}"/>
              </a:ext>
            </a:extLst>
          </p:cNvPr>
          <p:cNvPicPr>
            <a:picLocks noChangeAspect="1"/>
          </p:cNvPicPr>
          <p:nvPr/>
        </p:nvPicPr>
        <p:blipFill>
          <a:blip r:embed="rId3"/>
          <a:stretch>
            <a:fillRect/>
          </a:stretch>
        </p:blipFill>
        <p:spPr>
          <a:xfrm>
            <a:off x="7813550" y="4340939"/>
            <a:ext cx="217321" cy="217321"/>
          </a:xfrm>
          <a:prstGeom prst="rect">
            <a:avLst/>
          </a:prstGeom>
        </p:spPr>
      </p:pic>
      <p:pic>
        <p:nvPicPr>
          <p:cNvPr id="12" name="Picture 11">
            <a:extLst>
              <a:ext uri="{FF2B5EF4-FFF2-40B4-BE49-F238E27FC236}">
                <a16:creationId xmlns:a16="http://schemas.microsoft.com/office/drawing/2014/main" id="{D7B44F06-44C6-126D-5514-8E9EC3478E07}"/>
              </a:ext>
            </a:extLst>
          </p:cNvPr>
          <p:cNvPicPr>
            <a:picLocks noChangeAspect="1"/>
          </p:cNvPicPr>
          <p:nvPr/>
        </p:nvPicPr>
        <p:blipFill>
          <a:blip r:embed="rId3"/>
          <a:stretch>
            <a:fillRect/>
          </a:stretch>
        </p:blipFill>
        <p:spPr>
          <a:xfrm>
            <a:off x="10273808" y="4844767"/>
            <a:ext cx="243104" cy="243104"/>
          </a:xfrm>
          <a:prstGeom prst="rect">
            <a:avLst/>
          </a:prstGeom>
        </p:spPr>
      </p:pic>
      <p:pic>
        <p:nvPicPr>
          <p:cNvPr id="13" name="Picture 12">
            <a:extLst>
              <a:ext uri="{FF2B5EF4-FFF2-40B4-BE49-F238E27FC236}">
                <a16:creationId xmlns:a16="http://schemas.microsoft.com/office/drawing/2014/main" id="{E3C7099C-5145-DE2F-4056-71BF296709DA}"/>
              </a:ext>
            </a:extLst>
          </p:cNvPr>
          <p:cNvPicPr>
            <a:picLocks noChangeAspect="1"/>
          </p:cNvPicPr>
          <p:nvPr/>
        </p:nvPicPr>
        <p:blipFill rotWithShape="1">
          <a:blip r:embed="rId5"/>
          <a:srcRect t="16667"/>
          <a:stretch/>
        </p:blipFill>
        <p:spPr>
          <a:xfrm>
            <a:off x="827476" y="4844767"/>
            <a:ext cx="9446332" cy="303880"/>
          </a:xfrm>
          <a:prstGeom prst="rect">
            <a:avLst/>
          </a:prstGeom>
          <a:ln>
            <a:solidFill>
              <a:schemeClr val="tx1"/>
            </a:solidFill>
          </a:ln>
        </p:spPr>
      </p:pic>
    </p:spTree>
    <p:extLst>
      <p:ext uri="{BB962C8B-B14F-4D97-AF65-F5344CB8AC3E}">
        <p14:creationId xmlns:p14="http://schemas.microsoft.com/office/powerpoint/2010/main" val="320250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861B59-8D7F-10AD-9562-17DFFFD32B30}"/>
              </a:ext>
            </a:extLst>
          </p:cNvPr>
          <p:cNvSpPr>
            <a:spLocks noGrp="1"/>
          </p:cNvSpPr>
          <p:nvPr>
            <p:ph type="body" sz="quarter" idx="13"/>
          </p:nvPr>
        </p:nvSpPr>
        <p:spPr/>
        <p:txBody>
          <a:bodyPr/>
          <a:lstStyle/>
          <a:p>
            <a:r>
              <a:rPr lang="en-US"/>
              <a:t>HPE TCO/ROI Business Value Calculator for ProLiant &amp; Synergy &amp; Power Advisor</a:t>
            </a:r>
            <a:endParaRPr lang="en-GB"/>
          </a:p>
        </p:txBody>
      </p:sp>
      <p:sp>
        <p:nvSpPr>
          <p:cNvPr id="6" name="Title 5">
            <a:extLst>
              <a:ext uri="{FF2B5EF4-FFF2-40B4-BE49-F238E27FC236}">
                <a16:creationId xmlns:a16="http://schemas.microsoft.com/office/drawing/2014/main" id="{7C27A364-4C8A-D80D-1CAA-E6058B28E349}"/>
              </a:ext>
            </a:extLst>
          </p:cNvPr>
          <p:cNvSpPr>
            <a:spLocks noGrp="1"/>
          </p:cNvSpPr>
          <p:nvPr>
            <p:ph type="title"/>
          </p:nvPr>
        </p:nvSpPr>
        <p:spPr/>
        <p:txBody>
          <a:bodyPr/>
          <a:lstStyle/>
          <a:p>
            <a:r>
              <a:rPr lang="en-US"/>
              <a:t>Tools</a:t>
            </a:r>
            <a:endParaRPr lang="en-GB"/>
          </a:p>
        </p:txBody>
      </p:sp>
      <p:sp>
        <p:nvSpPr>
          <p:cNvPr id="4" name="Footer Placeholder 3">
            <a:extLst>
              <a:ext uri="{FF2B5EF4-FFF2-40B4-BE49-F238E27FC236}">
                <a16:creationId xmlns:a16="http://schemas.microsoft.com/office/drawing/2014/main" id="{75B0CA37-8F52-63AB-8820-0D4E494058EB}"/>
              </a:ext>
            </a:extLst>
          </p:cNvPr>
          <p:cNvSpPr>
            <a:spLocks noGrp="1"/>
          </p:cNvSpPr>
          <p:nvPr>
            <p:ph type="ftr" sz="quarter" idx="14"/>
          </p:nvPr>
        </p:nvSpPr>
        <p:spPr/>
        <p:txBody>
          <a:bodyPr/>
          <a:lstStyle/>
          <a:p>
            <a:r>
              <a:rPr lang="en-US"/>
              <a:t>Confidential | Authorized HPE Partner Use Only</a:t>
            </a:r>
          </a:p>
        </p:txBody>
      </p:sp>
      <p:sp>
        <p:nvSpPr>
          <p:cNvPr id="5" name="Slide Number Placeholder 4">
            <a:extLst>
              <a:ext uri="{FF2B5EF4-FFF2-40B4-BE49-F238E27FC236}">
                <a16:creationId xmlns:a16="http://schemas.microsoft.com/office/drawing/2014/main" id="{55D35296-A92B-E0A1-2475-151A80434DB3}"/>
              </a:ext>
            </a:extLst>
          </p:cNvPr>
          <p:cNvSpPr>
            <a:spLocks noGrp="1"/>
          </p:cNvSpPr>
          <p:nvPr>
            <p:ph type="sldNum" sz="quarter" idx="15"/>
          </p:nvPr>
        </p:nvSpPr>
        <p:spPr/>
        <p:txBody>
          <a:bodyPr/>
          <a:lstStyle/>
          <a:p>
            <a:pPr defTabSz="1088421"/>
            <a:fld id="{104FC826-72BB-4AF1-BA01-A94F7396A7DC}" type="slidenum">
              <a:rPr lang="en-US" smtClean="0"/>
              <a:pPr defTabSz="1088421"/>
              <a:t>23</a:t>
            </a:fld>
            <a:endParaRPr lang="en-US"/>
          </a:p>
        </p:txBody>
      </p:sp>
      <p:sp>
        <p:nvSpPr>
          <p:cNvPr id="2" name="TextBox 1">
            <a:extLst>
              <a:ext uri="{FF2B5EF4-FFF2-40B4-BE49-F238E27FC236}">
                <a16:creationId xmlns:a16="http://schemas.microsoft.com/office/drawing/2014/main" id="{14160E3F-F8A1-A826-5B00-D922BD33ED05}"/>
              </a:ext>
            </a:extLst>
          </p:cNvPr>
          <p:cNvSpPr txBox="1"/>
          <p:nvPr/>
        </p:nvSpPr>
        <p:spPr>
          <a:xfrm>
            <a:off x="514806" y="1799542"/>
            <a:ext cx="5197565" cy="4361794"/>
          </a:xfrm>
          <a:prstGeom prst="rect">
            <a:avLst/>
          </a:prstGeom>
          <a:noFill/>
          <a:ln w="57150">
            <a:noFill/>
            <a:miter lim="800000"/>
          </a:ln>
        </p:spPr>
        <p:txBody>
          <a:bodyPr wrap="square" lIns="90000" tIns="90000" rIns="90000" bIns="90000" rtlCol="0" anchor="t" anchorCtr="0">
            <a:noAutofit/>
          </a:bodyPr>
          <a:lstStyle/>
          <a:p>
            <a:pPr marR="0" lvl="0">
              <a:spcBef>
                <a:spcPts val="0"/>
              </a:spcBef>
              <a:spcAft>
                <a:spcPts val="800"/>
              </a:spcAft>
              <a:tabLst>
                <a:tab pos="228600" algn="l"/>
              </a:tabLst>
            </a:pPr>
            <a:r>
              <a:rPr lang="en-US" b="1" u="sng">
                <a:effectLst/>
                <a:latin typeface="+mj-lt"/>
                <a:ea typeface="Calibri" panose="020F0502020204030204" pitchFamily="34" charset="0"/>
                <a:cs typeface="Times New Roman" panose="02020603050405020304" pitchFamily="18" charset="0"/>
                <a:hlinkClick r:id="rId2"/>
              </a:rPr>
              <a:t>HPE TCO/ROI- Business Value Calculator</a:t>
            </a:r>
            <a:endParaRPr lang="en-US" b="1" u="sng">
              <a:effectLst/>
              <a:latin typeface="+mj-lt"/>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MetricHPE" panose="020B0503030202060203" pitchFamily="34" charset="0"/>
              <a:buChar char="•"/>
              <a:tabLst>
                <a:tab pos="228600" algn="l"/>
              </a:tabLst>
            </a:pPr>
            <a:r>
              <a:rPr lang="en-US" sz="1600" b="1">
                <a:effectLst/>
                <a:latin typeface="+mj-lt"/>
                <a:ea typeface="Calibri" panose="020F0502020204030204" pitchFamily="34" charset="0"/>
                <a:cs typeface="Times New Roman" panose="02020603050405020304" pitchFamily="18" charset="0"/>
              </a:rPr>
              <a:t>What products does it cover?</a:t>
            </a:r>
            <a:r>
              <a:rPr lang="en-US" sz="1600">
                <a:effectLst/>
                <a:latin typeface="+mj-lt"/>
                <a:ea typeface="Calibri" panose="020F0502020204030204" pitchFamily="34" charset="0"/>
                <a:cs typeface="Times New Roman" panose="02020603050405020304" pitchFamily="18" charset="0"/>
              </a:rPr>
              <a:t> HPE ProLiant, HPE Synergy</a:t>
            </a:r>
          </a:p>
          <a:p>
            <a:pPr marL="342900" marR="0" lvl="0" indent="-342900">
              <a:spcBef>
                <a:spcPts val="0"/>
              </a:spcBef>
              <a:spcAft>
                <a:spcPts val="800"/>
              </a:spcAft>
              <a:buFont typeface="MetricHPE" panose="020B0503030202060203" pitchFamily="34" charset="0"/>
              <a:buChar char="•"/>
              <a:tabLst>
                <a:tab pos="228600" algn="l"/>
              </a:tabLst>
            </a:pPr>
            <a:r>
              <a:rPr lang="en-US" sz="1600" b="1">
                <a:effectLst/>
                <a:latin typeface="+mj-lt"/>
                <a:ea typeface="Calibri" panose="020F0502020204030204" pitchFamily="34" charset="0"/>
                <a:cs typeface="Times New Roman" panose="02020603050405020304" pitchFamily="18" charset="0"/>
              </a:rPr>
              <a:t>Target Users</a:t>
            </a:r>
            <a:r>
              <a:rPr lang="en-US" sz="1600">
                <a:effectLst/>
                <a:latin typeface="+mj-lt"/>
                <a:ea typeface="Calibri" panose="020F0502020204030204" pitchFamily="34" charset="0"/>
                <a:cs typeface="Times New Roman" panose="02020603050405020304" pitchFamily="18" charset="0"/>
              </a:rPr>
              <a:t> Sales version: HPE employees and HPE approved partners via SSO or HPE passport logins, respectively</a:t>
            </a:r>
          </a:p>
          <a:p>
            <a:pPr marL="342900" marR="0" lvl="0" indent="-342900">
              <a:spcBef>
                <a:spcPts val="0"/>
              </a:spcBef>
              <a:spcAft>
                <a:spcPts val="800"/>
              </a:spcAft>
              <a:buFont typeface="MetricHPE" panose="020B0503030202060203" pitchFamily="34" charset="0"/>
              <a:buChar char="•"/>
              <a:tabLst>
                <a:tab pos="228600" algn="l"/>
              </a:tabLst>
            </a:pPr>
            <a:r>
              <a:rPr lang="en-US" sz="1600" b="1">
                <a:effectLst/>
                <a:latin typeface="+mj-lt"/>
                <a:ea typeface="Calibri" panose="020F0502020204030204" pitchFamily="34" charset="0"/>
                <a:cs typeface="Times New Roman" panose="02020603050405020304" pitchFamily="18" charset="0"/>
              </a:rPr>
              <a:t>What does the tool provide the user?</a:t>
            </a:r>
            <a:r>
              <a:rPr lang="en-US" sz="1600">
                <a:effectLst/>
                <a:latin typeface="+mj-lt"/>
                <a:ea typeface="Calibri" panose="020F0502020204030204" pitchFamily="34" charset="0"/>
                <a:cs typeface="Times New Roman" panose="02020603050405020304" pitchFamily="18" charset="0"/>
              </a:rPr>
              <a:t> Users can perform a total cost of ownership (TCO) and/or Return of Investment (ROI) analysis of HPE products vs competition using multiple tools</a:t>
            </a:r>
          </a:p>
          <a:p>
            <a:pPr marL="742950" marR="0" lvl="1" indent="-285750">
              <a:spcBef>
                <a:spcPts val="0"/>
              </a:spcBef>
              <a:spcAft>
                <a:spcPts val="800"/>
              </a:spcAft>
              <a:buSzPct val="90000"/>
              <a:buFont typeface="MetricHPE" panose="020B0503030202060203" pitchFamily="34" charset="0"/>
              <a:buChar char="•"/>
            </a:pPr>
            <a:r>
              <a:rPr lang="en-US" sz="1600">
                <a:effectLst/>
                <a:latin typeface="+mj-lt"/>
                <a:ea typeface="Calibri" panose="020F0502020204030204" pitchFamily="34" charset="0"/>
                <a:cs typeface="Times New Roman" panose="02020603050405020304" pitchFamily="18" charset="0"/>
              </a:rPr>
              <a:t>A brownfield or a greenfield comparison can be done, if available</a:t>
            </a:r>
          </a:p>
          <a:p>
            <a:pPr marR="0" lvl="1">
              <a:spcBef>
                <a:spcPts val="0"/>
              </a:spcBef>
              <a:spcAft>
                <a:spcPts val="800"/>
              </a:spcAft>
            </a:pPr>
            <a:endParaRPr lang="en-US" sz="1600">
              <a:latin typeface="+mj-lt"/>
              <a:ea typeface="Calibri" panose="020F0502020204030204" pitchFamily="34" charset="0"/>
              <a:cs typeface="Times New Roman" panose="02020603050405020304" pitchFamily="18" charset="0"/>
            </a:endParaRPr>
          </a:p>
          <a:p>
            <a:pPr marL="0" indent="0" algn="ctr">
              <a:spcBef>
                <a:spcPts val="400"/>
              </a:spcBef>
              <a:spcAft>
                <a:spcPts val="800"/>
              </a:spcAft>
              <a:buFont typeface="MetricHPE" panose="020B0503030202060203" pitchFamily="34" charset="0"/>
              <a:buNone/>
            </a:pPr>
            <a:r>
              <a:rPr lang="en-US" sz="1600">
                <a:latin typeface="+mj-lt"/>
                <a:hlinkClick r:id="rId2"/>
              </a:rPr>
              <a:t>https://mainstayadvisor.com/signin.aspx?t=HPE</a:t>
            </a:r>
            <a:r>
              <a:rPr lang="en-US" sz="1600">
                <a:latin typeface="+mj-lt"/>
              </a:rPr>
              <a:t> </a:t>
            </a:r>
          </a:p>
          <a:p>
            <a:pPr>
              <a:spcAft>
                <a:spcPts val="800"/>
              </a:spcAft>
            </a:pPr>
            <a:endParaRPr lang="en-US" sz="1600">
              <a:effectLst/>
              <a:latin typeface="+mj-lt"/>
              <a:ea typeface="Calibri" panose="020F0502020204030204" pitchFamily="34" charset="0"/>
              <a:cs typeface="Times New Roman" panose="02020603050405020304" pitchFamily="18" charset="0"/>
            </a:endParaRPr>
          </a:p>
          <a:p>
            <a:pPr marL="0" indent="0">
              <a:lnSpc>
                <a:spcPct val="90000"/>
              </a:lnSpc>
              <a:spcBef>
                <a:spcPts val="400"/>
              </a:spcBef>
              <a:buFont typeface="MetricHPE" panose="020B0503030202060203" pitchFamily="34" charset="0"/>
              <a:buNone/>
            </a:pPr>
            <a:endParaRPr lang="en-GB" sz="2800">
              <a:latin typeface="+mj-lt"/>
            </a:endParaRPr>
          </a:p>
        </p:txBody>
      </p:sp>
      <p:sp>
        <p:nvSpPr>
          <p:cNvPr id="7" name="Rectangle 6">
            <a:extLst>
              <a:ext uri="{FF2B5EF4-FFF2-40B4-BE49-F238E27FC236}">
                <a16:creationId xmlns:a16="http://schemas.microsoft.com/office/drawing/2014/main" id="{0140F905-09D8-3C37-D42A-3AAFD83D6913}"/>
              </a:ext>
            </a:extLst>
          </p:cNvPr>
          <p:cNvSpPr/>
          <p:nvPr/>
        </p:nvSpPr>
        <p:spPr bwMode="ltGray">
          <a:xfrm>
            <a:off x="439837" y="1687003"/>
            <a:ext cx="5347504" cy="431631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tx1"/>
              </a:solidFill>
            </a:endParaRPr>
          </a:p>
        </p:txBody>
      </p:sp>
      <p:sp>
        <p:nvSpPr>
          <p:cNvPr id="8" name="Rectangle 7">
            <a:extLst>
              <a:ext uri="{FF2B5EF4-FFF2-40B4-BE49-F238E27FC236}">
                <a16:creationId xmlns:a16="http://schemas.microsoft.com/office/drawing/2014/main" id="{447E8859-102E-8DFB-5CAD-46312D382BFE}"/>
              </a:ext>
            </a:extLst>
          </p:cNvPr>
          <p:cNvSpPr/>
          <p:nvPr/>
        </p:nvSpPr>
        <p:spPr bwMode="ltGray">
          <a:xfrm>
            <a:off x="6209098" y="1687003"/>
            <a:ext cx="5347504" cy="431631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tx1"/>
              </a:solidFill>
            </a:endParaRPr>
          </a:p>
        </p:txBody>
      </p:sp>
      <p:sp>
        <p:nvSpPr>
          <p:cNvPr id="9" name="TextBox 8">
            <a:extLst>
              <a:ext uri="{FF2B5EF4-FFF2-40B4-BE49-F238E27FC236}">
                <a16:creationId xmlns:a16="http://schemas.microsoft.com/office/drawing/2014/main" id="{C4469F49-EC77-A73D-DCAA-D39E63CB9D6D}"/>
              </a:ext>
            </a:extLst>
          </p:cNvPr>
          <p:cNvSpPr txBox="1"/>
          <p:nvPr/>
        </p:nvSpPr>
        <p:spPr>
          <a:xfrm>
            <a:off x="6301695" y="1799542"/>
            <a:ext cx="5162309" cy="3995412"/>
          </a:xfrm>
          <a:prstGeom prst="rect">
            <a:avLst/>
          </a:prstGeom>
          <a:noFill/>
          <a:ln w="57150">
            <a:noFill/>
            <a:miter lim="800000"/>
          </a:ln>
        </p:spPr>
        <p:txBody>
          <a:bodyPr wrap="square" lIns="90000" tIns="90000" rIns="90000" bIns="90000" rtlCol="0" anchor="t" anchorCtr="0">
            <a:noAutofit/>
          </a:bodyPr>
          <a:lstStyle/>
          <a:p>
            <a:pPr>
              <a:spcAft>
                <a:spcPts val="800"/>
              </a:spcAft>
            </a:pPr>
            <a:r>
              <a:rPr lang="en-US" b="1" u="sng">
                <a:latin typeface="+mj-lt"/>
                <a:ea typeface="Calibri" panose="020F0502020204030204" pitchFamily="34" charset="0"/>
                <a:cs typeface="Times New Roman" panose="02020603050405020304" pitchFamily="18" charset="0"/>
                <a:hlinkClick r:id="rId3"/>
              </a:rPr>
              <a:t>HPE Power Advisor</a:t>
            </a:r>
            <a:endParaRPr lang="en-US" b="1" u="sng">
              <a:latin typeface="+mj-lt"/>
              <a:ea typeface="Calibri" panose="020F0502020204030204" pitchFamily="34" charset="0"/>
              <a:cs typeface="Times New Roman" panose="02020603050405020304" pitchFamily="18" charset="0"/>
            </a:endParaRPr>
          </a:p>
          <a:p>
            <a:pPr marL="342900" indent="-342900">
              <a:spcAft>
                <a:spcPts val="800"/>
              </a:spcAft>
              <a:buFont typeface="MetricHPE" panose="020B0503030202060203" pitchFamily="34" charset="0"/>
              <a:buChar char="•"/>
            </a:pPr>
            <a:r>
              <a:rPr lang="en-US" sz="1600" b="1">
                <a:effectLst/>
                <a:latin typeface="+mj-lt"/>
                <a:ea typeface="Calibri" panose="020F0502020204030204" pitchFamily="34" charset="0"/>
                <a:cs typeface="Times New Roman" panose="02020603050405020304" pitchFamily="18" charset="0"/>
              </a:rPr>
              <a:t>What is HPE Power Advisor?</a:t>
            </a:r>
            <a:r>
              <a:rPr lang="en-US" sz="1600">
                <a:effectLst/>
                <a:latin typeface="+mj-lt"/>
                <a:ea typeface="Calibri" panose="020F0502020204030204" pitchFamily="34" charset="0"/>
                <a:cs typeface="Times New Roman" panose="02020603050405020304" pitchFamily="18" charset="0"/>
              </a:rPr>
              <a:t> A proprietary tool used globally to calculate the power consumption of unique customer configurations—at a server, rack, and multi-rack level—developed by HPE </a:t>
            </a:r>
          </a:p>
          <a:p>
            <a:pPr marL="342900" marR="0" lvl="0" indent="-342900">
              <a:spcBef>
                <a:spcPts val="0"/>
              </a:spcBef>
              <a:spcAft>
                <a:spcPts val="800"/>
              </a:spcAft>
              <a:buFont typeface="MetricHPE" panose="020B0503030202060203" pitchFamily="34" charset="0"/>
              <a:buChar char="•"/>
              <a:tabLst>
                <a:tab pos="228600" algn="l"/>
              </a:tabLst>
            </a:pPr>
            <a:r>
              <a:rPr lang="en-US" sz="1600" b="1">
                <a:effectLst/>
                <a:latin typeface="+mj-lt"/>
                <a:ea typeface="Calibri" panose="020F0502020204030204" pitchFamily="34" charset="0"/>
                <a:cs typeface="Times New Roman" panose="02020603050405020304" pitchFamily="18" charset="0"/>
              </a:rPr>
              <a:t>What does the tool provide the user?</a:t>
            </a:r>
            <a:r>
              <a:rPr lang="en-US" sz="1600">
                <a:effectLst/>
                <a:latin typeface="+mj-lt"/>
                <a:ea typeface="Calibri" panose="020F0502020204030204" pitchFamily="34" charset="0"/>
                <a:cs typeface="Times New Roman" panose="02020603050405020304" pitchFamily="18" charset="0"/>
              </a:rPr>
              <a:t> Provides power estimations &amp; logic on Gen10, Gen10 Plus, and Gen11 platforms along with compatible options and current rules and configurations</a:t>
            </a:r>
          </a:p>
          <a:p>
            <a:pPr marL="342900" marR="0" lvl="0" indent="-342900">
              <a:spcBef>
                <a:spcPts val="0"/>
              </a:spcBef>
              <a:spcAft>
                <a:spcPts val="800"/>
              </a:spcAft>
              <a:buFont typeface="Times New Roman" panose="02020603050405020304" pitchFamily="18" charset="0"/>
              <a:buChar char="-"/>
              <a:tabLst>
                <a:tab pos="228600" algn="l"/>
              </a:tabLst>
            </a:pPr>
            <a:endParaRPr lang="en-US" sz="1600">
              <a:effectLst/>
              <a:latin typeface="+mj-lt"/>
              <a:ea typeface="Calibri" panose="020F0502020204030204" pitchFamily="34" charset="0"/>
              <a:cs typeface="Times New Roman" panose="02020603050405020304" pitchFamily="18" charset="0"/>
            </a:endParaRPr>
          </a:p>
          <a:p>
            <a:pPr marR="0" lvl="0">
              <a:spcBef>
                <a:spcPts val="0"/>
              </a:spcBef>
              <a:spcAft>
                <a:spcPts val="800"/>
              </a:spcAft>
              <a:tabLst>
                <a:tab pos="228600" algn="l"/>
              </a:tabLst>
            </a:pPr>
            <a:endParaRPr lang="en-US" sz="1600">
              <a:effectLst/>
              <a:latin typeface="+mj-lt"/>
              <a:ea typeface="Calibri" panose="020F0502020204030204" pitchFamily="34" charset="0"/>
              <a:cs typeface="Times New Roman" panose="02020603050405020304" pitchFamily="18" charset="0"/>
            </a:endParaRPr>
          </a:p>
          <a:p>
            <a:pPr marR="0" lvl="0">
              <a:spcBef>
                <a:spcPts val="0"/>
              </a:spcBef>
              <a:spcAft>
                <a:spcPts val="800"/>
              </a:spcAft>
              <a:tabLst>
                <a:tab pos="228600" algn="l"/>
              </a:tabLst>
            </a:pPr>
            <a:endParaRPr lang="en-US" sz="1600">
              <a:effectLst/>
              <a:latin typeface="+mj-lt"/>
              <a:ea typeface="Calibri" panose="020F0502020204030204" pitchFamily="34" charset="0"/>
              <a:cs typeface="Times New Roman" panose="02020603050405020304" pitchFamily="18" charset="0"/>
            </a:endParaRPr>
          </a:p>
          <a:p>
            <a:pPr algn="ctr">
              <a:spcAft>
                <a:spcPts val="800"/>
              </a:spcAft>
              <a:tabLst>
                <a:tab pos="228600" algn="l"/>
              </a:tabLst>
            </a:pPr>
            <a:r>
              <a:rPr lang="en-US" sz="1600">
                <a:hlinkClick r:id="rId3"/>
              </a:rPr>
              <a:t>https://www.hpe.com/info/poweradvisor</a:t>
            </a:r>
            <a:endParaRPr lang="en-US"/>
          </a:p>
        </p:txBody>
      </p:sp>
    </p:spTree>
    <p:extLst>
      <p:ext uri="{BB962C8B-B14F-4D97-AF65-F5344CB8AC3E}">
        <p14:creationId xmlns:p14="http://schemas.microsoft.com/office/powerpoint/2010/main" val="353459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Resources</a:t>
            </a:r>
            <a:endParaRPr lang="en-US">
              <a:solidFill>
                <a:srgbClr val="C00000"/>
              </a:solidFill>
            </a:endParaRPr>
          </a:p>
        </p:txBody>
      </p:sp>
      <p:sp>
        <p:nvSpPr>
          <p:cNvPr id="28" name="Footer Placeholder 2"/>
          <p:cNvSpPr>
            <a:spLocks noGrp="1"/>
          </p:cNvSpPr>
          <p:nvPr>
            <p:ph type="ftr" sz="quarter" idx="18"/>
          </p:nvPr>
        </p:nvSpPr>
        <p:spPr>
          <a:xfrm>
            <a:off x="3721696" y="6129337"/>
            <a:ext cx="7481160" cy="411581"/>
          </a:xfrm>
          <a:prstGeom prst="rect">
            <a:avLst/>
          </a:prstGeom>
        </p:spPr>
        <p:txBody>
          <a:bodyPr vert="horz" wrap="square" anchor="b" anchorCtr="0">
            <a:noAutofit/>
          </a:bodyPr>
          <a:lstStyle/>
          <a:p>
            <a:r>
              <a:rPr lang="en-US">
                <a:solidFill>
                  <a:schemeClr val="tx1">
                    <a:lumMod val="100000"/>
                  </a:schemeClr>
                </a:solidFill>
              </a:rPr>
              <a:t>Confidential | Authorized HPE Partner Use Only</a:t>
            </a:r>
          </a:p>
        </p:txBody>
      </p:sp>
      <p:sp>
        <p:nvSpPr>
          <p:cNvPr id="4" name="Slide Number Placeholder 3"/>
          <p:cNvSpPr>
            <a:spLocks noGrp="1"/>
          </p:cNvSpPr>
          <p:nvPr>
            <p:ph type="sldNum" sz="quarter" idx="19"/>
          </p:nvPr>
        </p:nvSpPr>
        <p:spPr/>
        <p:txBody>
          <a:bodyPr/>
          <a:lstStyle/>
          <a:p>
            <a:pPr defTabSz="1088421"/>
            <a:fld id="{104FC826-72BB-4AF1-BA01-A94F7396A7DC}" type="slidenum">
              <a:rPr lang="en-US" smtClean="0">
                <a:solidFill>
                  <a:schemeClr val="tx1">
                    <a:lumMod val="100000"/>
                  </a:schemeClr>
                </a:solidFill>
              </a:rPr>
              <a:pPr defTabSz="1088421"/>
              <a:t>24</a:t>
            </a:fld>
            <a:endParaRPr lang="en-US">
              <a:solidFill>
                <a:schemeClr val="tx1">
                  <a:lumMod val="100000"/>
                </a:schemeClr>
              </a:solidFill>
            </a:endParaRPr>
          </a:p>
        </p:txBody>
      </p:sp>
      <p:sp>
        <p:nvSpPr>
          <p:cNvPr id="32" name="Rectangle 31">
            <a:extLst>
              <a:ext uri="{FF2B5EF4-FFF2-40B4-BE49-F238E27FC236}">
                <a16:creationId xmlns:a16="http://schemas.microsoft.com/office/drawing/2014/main" id="{5BDA6F38-3C9B-42BD-BC7C-69E315644501}"/>
              </a:ext>
            </a:extLst>
          </p:cNvPr>
          <p:cNvSpPr>
            <a:spLocks/>
          </p:cNvSpPr>
          <p:nvPr/>
        </p:nvSpPr>
        <p:spPr bwMode="gray">
          <a:xfrm>
            <a:off x="6327096" y="3361679"/>
            <a:ext cx="5212080" cy="36576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r>
              <a:rPr lang="en-US" b="1">
                <a:solidFill>
                  <a:schemeClr val="tx1"/>
                </a:solidFill>
              </a:rPr>
              <a:t>Services</a:t>
            </a:r>
          </a:p>
        </p:txBody>
      </p:sp>
      <p:sp>
        <p:nvSpPr>
          <p:cNvPr id="36" name="Rectangle 35">
            <a:extLst>
              <a:ext uri="{FF2B5EF4-FFF2-40B4-BE49-F238E27FC236}">
                <a16:creationId xmlns:a16="http://schemas.microsoft.com/office/drawing/2014/main" id="{5FE21E7E-6F9F-4AB6-8A61-98CA4078033F}"/>
              </a:ext>
            </a:extLst>
          </p:cNvPr>
          <p:cNvSpPr/>
          <p:nvPr/>
        </p:nvSpPr>
        <p:spPr bwMode="gray">
          <a:xfrm>
            <a:off x="539120" y="3361483"/>
            <a:ext cx="5212080" cy="36576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r>
              <a:rPr lang="en-US" b="1">
                <a:solidFill>
                  <a:schemeClr val="tx1"/>
                </a:solidFill>
              </a:rPr>
              <a:t>Options</a:t>
            </a:r>
          </a:p>
        </p:txBody>
      </p:sp>
      <p:sp>
        <p:nvSpPr>
          <p:cNvPr id="40" name="Rectangle 39">
            <a:extLst>
              <a:ext uri="{FF2B5EF4-FFF2-40B4-BE49-F238E27FC236}">
                <a16:creationId xmlns:a16="http://schemas.microsoft.com/office/drawing/2014/main" id="{F313ADBC-9BD4-46A1-A5A9-D00111C26215}"/>
              </a:ext>
            </a:extLst>
          </p:cNvPr>
          <p:cNvSpPr/>
          <p:nvPr/>
        </p:nvSpPr>
        <p:spPr bwMode="gray">
          <a:xfrm>
            <a:off x="6327096" y="1331892"/>
            <a:ext cx="5099755" cy="71840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Clr>
                <a:schemeClr val="tx1"/>
              </a:buClr>
              <a:buFont typeface="MetricHPE" panose="020B0503030202060203" pitchFamily="34" charset="0"/>
              <a:buChar char="•"/>
            </a:pPr>
            <a:r>
              <a:rPr lang="en-US" sz="1400" kern="0" dirty="0">
                <a:solidFill>
                  <a:srgbClr val="01A982"/>
                </a:solidFill>
                <a:latin typeface="MetricHPE" panose="020B0503030202060203" pitchFamily="34" charset="0"/>
                <a:hlinkClick r:id="rId3">
                  <a:extLst>
                    <a:ext uri="{A12FA001-AC4F-418D-AE19-62706E023703}">
                      <ahyp:hlinkClr xmlns:ahyp="http://schemas.microsoft.com/office/drawing/2018/hyperlinkcolor" val="tx"/>
                    </a:ext>
                  </a:extLst>
                </a:hlinkClick>
              </a:rPr>
              <a:t>HPE GreenLake Seismic briefcase</a:t>
            </a:r>
            <a:r>
              <a:rPr lang="en-US" sz="1400" u="sng" kern="0" dirty="0">
                <a:solidFill>
                  <a:srgbClr val="01A982"/>
                </a:solidFill>
                <a:latin typeface="MetricHPE" panose="020B0503030202060203" pitchFamily="34" charset="0"/>
              </a:rPr>
              <a:t> </a:t>
            </a:r>
          </a:p>
          <a:p>
            <a:pPr marL="285750" indent="-285750">
              <a:buClr>
                <a:schemeClr val="tx1"/>
              </a:buClr>
              <a:buFont typeface="MetricHPE" panose="020B0503030202060203" pitchFamily="34" charset="0"/>
              <a:buChar char="•"/>
            </a:pPr>
            <a:r>
              <a:rPr lang="en-US" sz="1400" dirty="0">
                <a:solidFill>
                  <a:srgbClr val="01A982"/>
                </a:solidFill>
                <a:hlinkClick r:id="rId4">
                  <a:extLst>
                    <a:ext uri="{A12FA001-AC4F-418D-AE19-62706E023703}">
                      <ahyp:hlinkClr xmlns:ahyp="http://schemas.microsoft.com/office/drawing/2018/hyperlinkcolor" val="tx"/>
                    </a:ext>
                  </a:extLst>
                </a:hlinkClick>
              </a:rPr>
              <a:t>HPE GreenLake &amp; HPE Core Compute</a:t>
            </a:r>
            <a:endParaRPr lang="en-US" sz="1400" dirty="0">
              <a:solidFill>
                <a:srgbClr val="01A982"/>
              </a:solidFill>
            </a:endParaRPr>
          </a:p>
          <a:p>
            <a:pPr marL="285750" indent="-285750">
              <a:buClr>
                <a:schemeClr val="tx1"/>
              </a:buClr>
              <a:buFont typeface="MetricHPE" panose="020B0503030202060203" pitchFamily="34" charset="0"/>
              <a:buChar char="•"/>
            </a:pPr>
            <a:r>
              <a:rPr lang="en-US" sz="1400" u="sng" kern="0" dirty="0">
                <a:solidFill>
                  <a:srgbClr val="01A982"/>
                </a:solidFill>
                <a:latin typeface="MetricHPE" panose="020B0503030202060203" pitchFamily="34" charset="0"/>
                <a:hlinkClick r:id="rId5">
                  <a:extLst>
                    <a:ext uri="{A12FA001-AC4F-418D-AE19-62706E023703}">
                      <ahyp:hlinkClr xmlns:ahyp="http://schemas.microsoft.com/office/drawing/2018/hyperlinkcolor" val="tx"/>
                    </a:ext>
                  </a:extLst>
                </a:hlinkClick>
              </a:rPr>
              <a:t>HPE Financial Services Seismic briefcase</a:t>
            </a:r>
            <a:endParaRPr lang="en-US" sz="1400" u="sng" kern="0" dirty="0">
              <a:solidFill>
                <a:srgbClr val="01A982"/>
              </a:solidFill>
              <a:latin typeface="MetricHPE" panose="020B0503030202060203" pitchFamily="34" charset="0"/>
            </a:endParaRPr>
          </a:p>
        </p:txBody>
      </p:sp>
      <p:sp>
        <p:nvSpPr>
          <p:cNvPr id="41" name="Rectangle 40">
            <a:extLst>
              <a:ext uri="{FF2B5EF4-FFF2-40B4-BE49-F238E27FC236}">
                <a16:creationId xmlns:a16="http://schemas.microsoft.com/office/drawing/2014/main" id="{5455179A-3B1F-4EEA-9D29-85047876B6A9}"/>
              </a:ext>
            </a:extLst>
          </p:cNvPr>
          <p:cNvSpPr>
            <a:spLocks/>
          </p:cNvSpPr>
          <p:nvPr/>
        </p:nvSpPr>
        <p:spPr bwMode="gray">
          <a:xfrm>
            <a:off x="452972" y="3582998"/>
            <a:ext cx="5278786" cy="100206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182880" rIns="182880" bIns="18288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Clr>
                <a:schemeClr val="tx1"/>
              </a:buClr>
              <a:buFont typeface="MetricHPE" panose="020B0503030202060203" pitchFamily="34" charset="0"/>
              <a:buChar char="•"/>
            </a:pPr>
            <a:r>
              <a:rPr lang="en-US" sz="1400" u="sng" dirty="0">
                <a:solidFill>
                  <a:srgbClr val="01A982"/>
                </a:solidFill>
                <a:latin typeface="MetricHPE" panose="020B0503030202060203" pitchFamily="34" charset="0"/>
                <a:hlinkClick r:id="rId6">
                  <a:extLst>
                    <a:ext uri="{A12FA001-AC4F-418D-AE19-62706E023703}">
                      <ahyp:hlinkClr xmlns:ahyp="http://schemas.microsoft.com/office/drawing/2018/hyperlinkcolor" val="tx"/>
                    </a:ext>
                  </a:extLst>
                </a:hlinkClick>
              </a:rPr>
              <a:t>HPE Compute Security Seismic briefcase </a:t>
            </a:r>
            <a:endParaRPr lang="en-US" sz="1400" u="sng" dirty="0">
              <a:solidFill>
                <a:srgbClr val="01A982"/>
              </a:solidFill>
              <a:latin typeface="MetricHPE" panose="020B0503030202060203" pitchFamily="34" charset="0"/>
            </a:endParaRPr>
          </a:p>
        </p:txBody>
      </p:sp>
      <p:sp>
        <p:nvSpPr>
          <p:cNvPr id="43" name="Rectangle 42">
            <a:extLst>
              <a:ext uri="{FF2B5EF4-FFF2-40B4-BE49-F238E27FC236}">
                <a16:creationId xmlns:a16="http://schemas.microsoft.com/office/drawing/2014/main" id="{8C8EC763-94D4-4137-8DED-6EB9B145B4F2}"/>
              </a:ext>
            </a:extLst>
          </p:cNvPr>
          <p:cNvSpPr/>
          <p:nvPr/>
        </p:nvSpPr>
        <p:spPr bwMode="gray">
          <a:xfrm>
            <a:off x="6327096" y="2165434"/>
            <a:ext cx="5212080" cy="3657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r>
              <a:rPr lang="en-US" b="1">
                <a:solidFill>
                  <a:schemeClr val="bg1"/>
                </a:solidFill>
              </a:rPr>
              <a:t>Software</a:t>
            </a:r>
          </a:p>
        </p:txBody>
      </p:sp>
      <p:sp>
        <p:nvSpPr>
          <p:cNvPr id="44" name="Rectangle 43">
            <a:extLst>
              <a:ext uri="{FF2B5EF4-FFF2-40B4-BE49-F238E27FC236}">
                <a16:creationId xmlns:a16="http://schemas.microsoft.com/office/drawing/2014/main" id="{094E9C60-E97E-4B46-9A2C-CF377200B127}"/>
              </a:ext>
            </a:extLst>
          </p:cNvPr>
          <p:cNvSpPr/>
          <p:nvPr/>
        </p:nvSpPr>
        <p:spPr bwMode="gray">
          <a:xfrm>
            <a:off x="6327096" y="984424"/>
            <a:ext cx="5212080" cy="36576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r>
              <a:rPr lang="en-US" b="1">
                <a:solidFill>
                  <a:schemeClr val="bg1"/>
                </a:solidFill>
              </a:rPr>
              <a:t>Consumption models</a:t>
            </a:r>
          </a:p>
        </p:txBody>
      </p:sp>
      <p:sp>
        <p:nvSpPr>
          <p:cNvPr id="45" name="Rectangle 44">
            <a:extLst>
              <a:ext uri="{FF2B5EF4-FFF2-40B4-BE49-F238E27FC236}">
                <a16:creationId xmlns:a16="http://schemas.microsoft.com/office/drawing/2014/main" id="{7B1294DC-C6DE-4CE9-BBE7-7938B14FE1AA}"/>
              </a:ext>
            </a:extLst>
          </p:cNvPr>
          <p:cNvSpPr/>
          <p:nvPr/>
        </p:nvSpPr>
        <p:spPr bwMode="gray">
          <a:xfrm>
            <a:off x="539120" y="2165434"/>
            <a:ext cx="5212080" cy="36576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r>
              <a:rPr lang="en-US" b="1">
                <a:solidFill>
                  <a:schemeClr val="tx1"/>
                </a:solidFill>
              </a:rPr>
              <a:t>Infrastructure</a:t>
            </a:r>
          </a:p>
        </p:txBody>
      </p:sp>
      <p:sp>
        <p:nvSpPr>
          <p:cNvPr id="46" name="TextBox 73">
            <a:extLst>
              <a:ext uri="{FF2B5EF4-FFF2-40B4-BE49-F238E27FC236}">
                <a16:creationId xmlns:a16="http://schemas.microsoft.com/office/drawing/2014/main" id="{F496DCE1-07EA-42FE-96AD-975E21C4B4DA}"/>
              </a:ext>
            </a:extLst>
          </p:cNvPr>
          <p:cNvSpPr txBox="1">
            <a:spLocks/>
          </p:cNvSpPr>
          <p:nvPr/>
        </p:nvSpPr>
        <p:spPr>
          <a:xfrm>
            <a:off x="6327096" y="3719362"/>
            <a:ext cx="5192635"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chemeClr val="tx1"/>
              </a:buClr>
              <a:buFont typeface="MetricHPE" panose="020B0503030202060203" pitchFamily="34" charset="0"/>
              <a:buChar char="•"/>
            </a:pPr>
            <a:r>
              <a:rPr lang="en-US" sz="1400" u="sng" kern="0" dirty="0">
                <a:solidFill>
                  <a:srgbClr val="01A982"/>
                </a:solidFill>
                <a:latin typeface="MetricHPE" panose="020B0503030202060203" pitchFamily="34" charset="0"/>
                <a:hlinkClick r:id="rId7">
                  <a:extLst>
                    <a:ext uri="{A12FA001-AC4F-418D-AE19-62706E023703}">
                      <ahyp:hlinkClr xmlns:ahyp="http://schemas.microsoft.com/office/drawing/2018/hyperlinkcolor" val="tx"/>
                    </a:ext>
                  </a:extLst>
                </a:hlinkClick>
              </a:rPr>
              <a:t>HPE </a:t>
            </a:r>
            <a:r>
              <a:rPr lang="en-US" sz="1400" u="sng" kern="0" dirty="0" err="1">
                <a:solidFill>
                  <a:srgbClr val="01A982"/>
                </a:solidFill>
                <a:latin typeface="MetricHPE" panose="020B0503030202060203" pitchFamily="34" charset="0"/>
                <a:hlinkClick r:id="rId7">
                  <a:extLst>
                    <a:ext uri="{A12FA001-AC4F-418D-AE19-62706E023703}">
                      <ahyp:hlinkClr xmlns:ahyp="http://schemas.microsoft.com/office/drawing/2018/hyperlinkcolor" val="tx"/>
                    </a:ext>
                  </a:extLst>
                </a:hlinkClick>
              </a:rPr>
              <a:t>Pointnext</a:t>
            </a:r>
            <a:r>
              <a:rPr lang="en-US" sz="1400" u="sng" kern="0" dirty="0">
                <a:solidFill>
                  <a:srgbClr val="01A982"/>
                </a:solidFill>
                <a:latin typeface="MetricHPE" panose="020B0503030202060203" pitchFamily="34" charset="0"/>
                <a:hlinkClick r:id="rId7">
                  <a:extLst>
                    <a:ext uri="{A12FA001-AC4F-418D-AE19-62706E023703}">
                      <ahyp:hlinkClr xmlns:ahyp="http://schemas.microsoft.com/office/drawing/2018/hyperlinkcolor" val="tx"/>
                    </a:ext>
                  </a:extLst>
                </a:hlinkClick>
              </a:rPr>
              <a:t> Services Seismic briefcase</a:t>
            </a:r>
            <a:endParaRPr lang="en-US" sz="1400" u="sng" kern="0" dirty="0">
              <a:solidFill>
                <a:srgbClr val="01A982"/>
              </a:solidFill>
              <a:latin typeface="MetricHPE" panose="020B0503030202060203" pitchFamily="34" charset="0"/>
            </a:endParaRPr>
          </a:p>
          <a:p>
            <a:pPr marL="285750" indent="-285750">
              <a:buClr>
                <a:schemeClr val="tx1"/>
              </a:buClr>
              <a:buFont typeface="MetricHPE" panose="020B0503030202060203" pitchFamily="34" charset="0"/>
              <a:buChar char="•"/>
            </a:pPr>
            <a:r>
              <a:rPr lang="en-US" sz="1400" kern="0" dirty="0">
                <a:solidFill>
                  <a:srgbClr val="01A982"/>
                </a:solidFill>
                <a:latin typeface="MetricHPE" panose="020B0503030202060203" pitchFamily="34" charset="0"/>
                <a:hlinkClick r:id="rId8">
                  <a:extLst>
                    <a:ext uri="{A12FA001-AC4F-418D-AE19-62706E023703}">
                      <ahyp:hlinkClr xmlns:ahyp="http://schemas.microsoft.com/office/drawing/2018/hyperlinkcolor" val="tx"/>
                    </a:ext>
                  </a:extLst>
                </a:hlinkClick>
              </a:rPr>
              <a:t>Perfect Attach from HPE </a:t>
            </a:r>
            <a:r>
              <a:rPr lang="en-US" sz="1400" kern="0" dirty="0" err="1">
                <a:solidFill>
                  <a:srgbClr val="01A982"/>
                </a:solidFill>
                <a:latin typeface="MetricHPE" panose="020B0503030202060203" pitchFamily="34" charset="0"/>
                <a:hlinkClick r:id="rId8">
                  <a:extLst>
                    <a:ext uri="{A12FA001-AC4F-418D-AE19-62706E023703}">
                      <ahyp:hlinkClr xmlns:ahyp="http://schemas.microsoft.com/office/drawing/2018/hyperlinkcolor" val="tx"/>
                    </a:ext>
                  </a:extLst>
                </a:hlinkClick>
              </a:rPr>
              <a:t>Pointnext</a:t>
            </a:r>
            <a:r>
              <a:rPr lang="en-US" sz="1400" kern="0" dirty="0">
                <a:solidFill>
                  <a:srgbClr val="01A982"/>
                </a:solidFill>
                <a:latin typeface="MetricHPE" panose="020B0503030202060203" pitchFamily="34" charset="0"/>
                <a:hlinkClick r:id="rId8">
                  <a:extLst>
                    <a:ext uri="{A12FA001-AC4F-418D-AE19-62706E023703}">
                      <ahyp:hlinkClr xmlns:ahyp="http://schemas.microsoft.com/office/drawing/2018/hyperlinkcolor" val="tx"/>
                    </a:ext>
                  </a:extLst>
                </a:hlinkClick>
              </a:rPr>
              <a:t> Services Seismic briefcase</a:t>
            </a:r>
            <a:endParaRPr lang="en-US" sz="1400" dirty="0">
              <a:solidFill>
                <a:srgbClr val="01A982"/>
              </a:solidFill>
              <a:latin typeface="MetricHPE" panose="020B0503030202060203" pitchFamily="34" charset="0"/>
            </a:endParaRPr>
          </a:p>
        </p:txBody>
      </p:sp>
      <p:sp>
        <p:nvSpPr>
          <p:cNvPr id="49" name="TextBox 74">
            <a:extLst>
              <a:ext uri="{FF2B5EF4-FFF2-40B4-BE49-F238E27FC236}">
                <a16:creationId xmlns:a16="http://schemas.microsoft.com/office/drawing/2014/main" id="{1D474A0E-BBC6-4423-8B3A-3E8AC4365D6B}"/>
              </a:ext>
            </a:extLst>
          </p:cNvPr>
          <p:cNvSpPr txBox="1">
            <a:spLocks/>
          </p:cNvSpPr>
          <p:nvPr/>
        </p:nvSpPr>
        <p:spPr>
          <a:xfrm>
            <a:off x="6327096" y="2511302"/>
            <a:ext cx="5192637"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chemeClr val="tx1"/>
              </a:buClr>
              <a:buFont typeface="MetricHPE" panose="020B0503030202060203" pitchFamily="34" charset="0"/>
              <a:buChar char="•"/>
            </a:pPr>
            <a:r>
              <a:rPr lang="en-US" sz="1400" u="sng" kern="0" dirty="0">
                <a:solidFill>
                  <a:srgbClr val="01A982"/>
                </a:solidFill>
                <a:latin typeface="MetricHPE" panose="020B0503030202060203" pitchFamily="34" charset="0"/>
                <a:hlinkClick r:id="rId9">
                  <a:extLst>
                    <a:ext uri="{A12FA001-AC4F-418D-AE19-62706E023703}">
                      <ahyp:hlinkClr xmlns:ahyp="http://schemas.microsoft.com/office/drawing/2018/hyperlinkcolor" val="tx"/>
                    </a:ext>
                  </a:extLst>
                </a:hlinkClick>
              </a:rPr>
              <a:t>HPE OneView Seismic briefcase</a:t>
            </a:r>
            <a:endParaRPr lang="en-US" sz="1400" u="sng" kern="0" dirty="0">
              <a:solidFill>
                <a:srgbClr val="01A982"/>
              </a:solidFill>
              <a:latin typeface="MetricHPE" panose="020B0503030202060203" pitchFamily="34" charset="0"/>
            </a:endParaRPr>
          </a:p>
          <a:p>
            <a:pPr marL="285750" indent="-285750">
              <a:buClr>
                <a:schemeClr val="tx1"/>
              </a:buClr>
              <a:buFont typeface="MetricHPE" panose="020B0503030202060203" pitchFamily="34" charset="0"/>
              <a:buChar char="•"/>
            </a:pPr>
            <a:r>
              <a:rPr lang="en-US" sz="1400" u="sng" kern="0" dirty="0">
                <a:solidFill>
                  <a:srgbClr val="01A982"/>
                </a:solidFill>
                <a:latin typeface="MetricHPE" panose="020B0503030202060203" pitchFamily="34" charset="0"/>
                <a:hlinkClick r:id="rId10">
                  <a:extLst>
                    <a:ext uri="{A12FA001-AC4F-418D-AE19-62706E023703}">
                      <ahyp:hlinkClr xmlns:ahyp="http://schemas.microsoft.com/office/drawing/2018/hyperlinkcolor" val="tx"/>
                    </a:ext>
                  </a:extLst>
                </a:hlinkClick>
              </a:rPr>
              <a:t>HPE </a:t>
            </a:r>
            <a:r>
              <a:rPr lang="en-US" sz="1400" u="sng" kern="0" dirty="0" err="1">
                <a:solidFill>
                  <a:srgbClr val="01A982"/>
                </a:solidFill>
                <a:latin typeface="MetricHPE" panose="020B0503030202060203" pitchFamily="34" charset="0"/>
                <a:hlinkClick r:id="rId10">
                  <a:extLst>
                    <a:ext uri="{A12FA001-AC4F-418D-AE19-62706E023703}">
                      <ahyp:hlinkClr xmlns:ahyp="http://schemas.microsoft.com/office/drawing/2018/hyperlinkcolor" val="tx"/>
                    </a:ext>
                  </a:extLst>
                </a:hlinkClick>
              </a:rPr>
              <a:t>Ezmeral</a:t>
            </a:r>
            <a:r>
              <a:rPr lang="en-US" sz="1400" u="sng" kern="0" dirty="0">
                <a:solidFill>
                  <a:srgbClr val="01A982"/>
                </a:solidFill>
                <a:latin typeface="MetricHPE" panose="020B0503030202060203" pitchFamily="34" charset="0"/>
                <a:hlinkClick r:id="rId10">
                  <a:extLst>
                    <a:ext uri="{A12FA001-AC4F-418D-AE19-62706E023703}">
                      <ahyp:hlinkClr xmlns:ahyp="http://schemas.microsoft.com/office/drawing/2018/hyperlinkcolor" val="tx"/>
                    </a:ext>
                  </a:extLst>
                </a:hlinkClick>
              </a:rPr>
              <a:t> Runtime Enterprise Seismic briefcase </a:t>
            </a:r>
            <a:endParaRPr lang="en-US" sz="1400" dirty="0">
              <a:solidFill>
                <a:srgbClr val="01A982"/>
              </a:solidFill>
              <a:latin typeface="MetricHPE" panose="020B0503030202060203" pitchFamily="34" charset="0"/>
            </a:endParaRPr>
          </a:p>
        </p:txBody>
      </p:sp>
      <p:sp>
        <p:nvSpPr>
          <p:cNvPr id="59" name="TextBox 76">
            <a:extLst>
              <a:ext uri="{FF2B5EF4-FFF2-40B4-BE49-F238E27FC236}">
                <a16:creationId xmlns:a16="http://schemas.microsoft.com/office/drawing/2014/main" id="{E5847217-C3AA-46EC-9DD8-3034A8514BA9}"/>
              </a:ext>
            </a:extLst>
          </p:cNvPr>
          <p:cNvSpPr txBox="1"/>
          <p:nvPr/>
        </p:nvSpPr>
        <p:spPr>
          <a:xfrm>
            <a:off x="539120" y="2511302"/>
            <a:ext cx="5192638" cy="73866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chemeClr val="tx1"/>
              </a:buClr>
              <a:buFont typeface="MetricHPE" panose="020B0503030202060203" pitchFamily="34" charset="0"/>
              <a:buChar char="•"/>
              <a:tabLst>
                <a:tab pos="457200" algn="l"/>
              </a:tabLst>
            </a:pPr>
            <a:r>
              <a:rPr lang="en-US" sz="1400" u="sng" kern="0" dirty="0">
                <a:solidFill>
                  <a:srgbClr val="01A982"/>
                </a:solidFill>
                <a:latin typeface="MetricHPE" panose="020B0503030202060203" pitchFamily="34" charset="0"/>
                <a:hlinkClick r:id="rId11">
                  <a:extLst>
                    <a:ext uri="{A12FA001-AC4F-418D-AE19-62706E023703}">
                      <ahyp:hlinkClr xmlns:ahyp="http://schemas.microsoft.com/office/drawing/2018/hyperlinkcolor" val="tx"/>
                    </a:ext>
                  </a:extLst>
                </a:hlinkClick>
              </a:rPr>
              <a:t>HPE Compute Portfolio Briefcase</a:t>
            </a:r>
            <a:endParaRPr lang="en-US" sz="1400" u="sng" kern="0" dirty="0">
              <a:solidFill>
                <a:srgbClr val="01A982"/>
              </a:solidFill>
              <a:latin typeface="MetricHPE" panose="020B0503030202060203" pitchFamily="34" charset="0"/>
              <a:hlinkClick r:id="" action="ppaction://noaction">
                <a:extLst>
                  <a:ext uri="{A12FA001-AC4F-418D-AE19-62706E023703}">
                    <ahyp:hlinkClr xmlns:ahyp="http://schemas.microsoft.com/office/drawing/2018/hyperlinkcolor" val="tx"/>
                  </a:ext>
                </a:extLst>
              </a:hlinkClick>
            </a:endParaRPr>
          </a:p>
          <a:p>
            <a:pPr marL="285750" indent="-285750">
              <a:buClr>
                <a:schemeClr val="tx1"/>
              </a:buClr>
              <a:buFont typeface="MetricHPE" panose="020B0503030202060203" pitchFamily="34" charset="0"/>
              <a:buChar char="•"/>
              <a:tabLst>
                <a:tab pos="457200" algn="l"/>
              </a:tabLst>
            </a:pPr>
            <a:r>
              <a:rPr lang="en-US" sz="1400" u="sng" kern="0" dirty="0">
                <a:solidFill>
                  <a:srgbClr val="01A982"/>
                </a:solidFill>
                <a:latin typeface="MetricHPE" panose="020B0503030202060203" pitchFamily="34" charset="0"/>
                <a:hlinkClick r:id="rId12">
                  <a:extLst>
                    <a:ext uri="{A12FA001-AC4F-418D-AE19-62706E023703}">
                      <ahyp:hlinkClr xmlns:ahyp="http://schemas.microsoft.com/office/drawing/2018/hyperlinkcolor" val="tx"/>
                    </a:ext>
                  </a:extLst>
                </a:hlinkClick>
              </a:rPr>
              <a:t>HPE ProLiant Servers Portfolio Briefcase</a:t>
            </a:r>
            <a:endParaRPr lang="en-US" sz="1400" u="sng" kern="0" dirty="0">
              <a:solidFill>
                <a:srgbClr val="01A982"/>
              </a:solidFill>
              <a:latin typeface="MetricHPE" panose="020B0503030202060203" pitchFamily="34" charset="0"/>
            </a:endParaRPr>
          </a:p>
          <a:p>
            <a:pPr marL="285750" indent="-285750">
              <a:buClr>
                <a:schemeClr val="tx1"/>
              </a:buClr>
              <a:buFont typeface="MetricHPE" panose="020B0503030202060203" pitchFamily="34" charset="0"/>
              <a:buChar char="•"/>
              <a:tabLst>
                <a:tab pos="457200" algn="l"/>
              </a:tabLst>
            </a:pPr>
            <a:r>
              <a:rPr lang="en-US" sz="1400" u="sng" kern="0" dirty="0">
                <a:solidFill>
                  <a:srgbClr val="01A982"/>
                </a:solidFill>
                <a:latin typeface="MetricHPE" panose="020B0503030202060203" pitchFamily="34" charset="0"/>
                <a:hlinkClick r:id="rId13">
                  <a:extLst>
                    <a:ext uri="{A12FA001-AC4F-418D-AE19-62706E023703}">
                      <ahyp:hlinkClr xmlns:ahyp="http://schemas.microsoft.com/office/drawing/2018/hyperlinkcolor" val="tx"/>
                    </a:ext>
                  </a:extLst>
                </a:hlinkClick>
              </a:rPr>
              <a:t>HPE Synergy Seismic Briefcase</a:t>
            </a:r>
            <a:endParaRPr lang="en-US" sz="1400" u="sng" kern="0" dirty="0">
              <a:solidFill>
                <a:srgbClr val="01A982"/>
              </a:solidFill>
              <a:latin typeface="MetricHPE" panose="020B0503030202060203" pitchFamily="34" charset="0"/>
            </a:endParaRPr>
          </a:p>
        </p:txBody>
      </p:sp>
      <p:sp>
        <p:nvSpPr>
          <p:cNvPr id="16" name="Rectangle 15">
            <a:extLst>
              <a:ext uri="{FF2B5EF4-FFF2-40B4-BE49-F238E27FC236}">
                <a16:creationId xmlns:a16="http://schemas.microsoft.com/office/drawing/2014/main" id="{8C8EC763-94D4-4137-8DED-6EB9B145B4F2}"/>
              </a:ext>
            </a:extLst>
          </p:cNvPr>
          <p:cNvSpPr/>
          <p:nvPr/>
        </p:nvSpPr>
        <p:spPr bwMode="gray">
          <a:xfrm>
            <a:off x="539120" y="984424"/>
            <a:ext cx="5212080" cy="365760"/>
          </a:xfrm>
          <a:prstGeom prst="rect">
            <a:avLst/>
          </a:prstGeom>
          <a:solidFill>
            <a:srgbClr val="01A98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r>
              <a:rPr lang="en-US" b="1">
                <a:solidFill>
                  <a:schemeClr val="tx1"/>
                </a:solidFill>
              </a:rPr>
              <a:t>Gen11</a:t>
            </a:r>
          </a:p>
        </p:txBody>
      </p:sp>
      <p:sp>
        <p:nvSpPr>
          <p:cNvPr id="17" name="TextBox 73">
            <a:extLst>
              <a:ext uri="{FF2B5EF4-FFF2-40B4-BE49-F238E27FC236}">
                <a16:creationId xmlns:a16="http://schemas.microsoft.com/office/drawing/2014/main" id="{F496DCE1-07EA-42FE-96AD-975E21C4B4DA}"/>
              </a:ext>
            </a:extLst>
          </p:cNvPr>
          <p:cNvSpPr txBox="1"/>
          <p:nvPr/>
        </p:nvSpPr>
        <p:spPr>
          <a:xfrm>
            <a:off x="539120" y="1331892"/>
            <a:ext cx="5192639" cy="738664"/>
          </a:xfrm>
          <a:prstGeom prst="rect">
            <a:avLst/>
          </a:prstGeom>
          <a:noFill/>
        </p:spPr>
        <p:txBody>
          <a:bodyPr wrap="square">
            <a:spAutoFit/>
          </a:bodyPr>
          <a:lstStyle>
            <a:defPPr>
              <a:defRPr lang="en-US"/>
            </a:defPPr>
            <a:lvl1pPr>
              <a:defRPr sz="1400" u="sng" kern="0">
                <a:solidFill>
                  <a:prstClr val="black"/>
                </a:solidFill>
                <a:latin typeface="MetricHPE Light" panose="020B0303030202060203" pitchFamily="34" charset="0"/>
              </a:defRPr>
            </a:lvl1pPr>
          </a:lstStyle>
          <a:p>
            <a:pPr marL="285750" indent="-285750">
              <a:buClr>
                <a:schemeClr val="tx1"/>
              </a:buClr>
              <a:buFont typeface="MetricHPE" panose="020B0503030202060203" pitchFamily="34" charset="0"/>
              <a:buChar char="•"/>
            </a:pPr>
            <a:r>
              <a:rPr lang="en-US" dirty="0">
                <a:solidFill>
                  <a:srgbClr val="01A982"/>
                </a:solidFill>
                <a:latin typeface="MetricHPE" panose="020B0503030202060203" pitchFamily="34" charset="0"/>
                <a:hlinkClick r:id="rId14">
                  <a:extLst>
                    <a:ext uri="{A12FA001-AC4F-418D-AE19-62706E023703}">
                      <ahyp:hlinkClr xmlns:ahyp="http://schemas.microsoft.com/office/drawing/2018/hyperlinkcolor" val="tx"/>
                    </a:ext>
                  </a:extLst>
                </a:hlinkClick>
              </a:rPr>
              <a:t>HPE Next Generation Compute (HPE ProLiant Gen11) Briefcase</a:t>
            </a:r>
            <a:endParaRPr lang="en-US" dirty="0">
              <a:solidFill>
                <a:srgbClr val="01A982"/>
              </a:solidFill>
              <a:latin typeface="MetricHPE" panose="020B0503030202060203" pitchFamily="34" charset="0"/>
            </a:endParaRPr>
          </a:p>
          <a:p>
            <a:pPr marL="285750" indent="-285750">
              <a:buClr>
                <a:schemeClr val="tx1"/>
              </a:buClr>
              <a:buFont typeface="MetricHPE" panose="020B0503030202060203" pitchFamily="34" charset="0"/>
              <a:buChar char="•"/>
            </a:pPr>
            <a:r>
              <a:rPr lang="en-US" dirty="0">
                <a:solidFill>
                  <a:srgbClr val="01A982"/>
                </a:solidFill>
                <a:latin typeface="MetricHPE" panose="020B0503030202060203" pitchFamily="34" charset="0"/>
                <a:hlinkClick r:id="rId15">
                  <a:extLst>
                    <a:ext uri="{A12FA001-AC4F-418D-AE19-62706E023703}">
                      <ahyp:hlinkClr xmlns:ahyp="http://schemas.microsoft.com/office/drawing/2018/hyperlinkcolor" val="tx"/>
                    </a:ext>
                  </a:extLst>
                </a:hlinkClick>
              </a:rPr>
              <a:t>Play Book—HPE Core Compute</a:t>
            </a:r>
          </a:p>
          <a:p>
            <a:pPr marL="285750" indent="-285750">
              <a:buFont typeface="MetricHPE" panose="020B0503030202060203" pitchFamily="34" charset="0"/>
              <a:buChar char="•"/>
            </a:pPr>
            <a:endParaRPr lang="en-US" dirty="0">
              <a:solidFill>
                <a:schemeClr val="tx1"/>
              </a:solidFill>
              <a:latin typeface="MetricHPE" panose="020B0503030202060203" pitchFamily="34" charset="0"/>
            </a:endParaRPr>
          </a:p>
        </p:txBody>
      </p:sp>
      <p:sp>
        <p:nvSpPr>
          <p:cNvPr id="2" name="Rectangle 1">
            <a:extLst>
              <a:ext uri="{FF2B5EF4-FFF2-40B4-BE49-F238E27FC236}">
                <a16:creationId xmlns:a16="http://schemas.microsoft.com/office/drawing/2014/main" id="{2B24009A-BE37-297D-408F-96A9B95E901E}"/>
              </a:ext>
            </a:extLst>
          </p:cNvPr>
          <p:cNvSpPr/>
          <p:nvPr/>
        </p:nvSpPr>
        <p:spPr bwMode="gray">
          <a:xfrm>
            <a:off x="6327096" y="4429872"/>
            <a:ext cx="5212080" cy="365760"/>
          </a:xfrm>
          <a:prstGeom prst="rect">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r>
              <a:rPr lang="en-US" b="1" dirty="0">
                <a:solidFill>
                  <a:schemeClr val="tx1"/>
                </a:solidFill>
              </a:rPr>
              <a:t>Competitive</a:t>
            </a:r>
          </a:p>
        </p:txBody>
      </p:sp>
      <p:sp>
        <p:nvSpPr>
          <p:cNvPr id="3" name="Rectangle 2">
            <a:extLst>
              <a:ext uri="{FF2B5EF4-FFF2-40B4-BE49-F238E27FC236}">
                <a16:creationId xmlns:a16="http://schemas.microsoft.com/office/drawing/2014/main" id="{543B3346-88FC-CB38-489A-282A112B73E4}"/>
              </a:ext>
            </a:extLst>
          </p:cNvPr>
          <p:cNvSpPr/>
          <p:nvPr/>
        </p:nvSpPr>
        <p:spPr bwMode="gray">
          <a:xfrm>
            <a:off x="6327096" y="4661821"/>
            <a:ext cx="5192637" cy="49197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182880" rIns="182880" bIns="18288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Clr>
                <a:schemeClr val="tx1"/>
              </a:buClr>
              <a:buFont typeface="MetricHPE" panose="020B0503030202060203" pitchFamily="34" charset="0"/>
              <a:buChar char="•"/>
            </a:pPr>
            <a:r>
              <a:rPr lang="en-US" sz="1400" u="sng" dirty="0">
                <a:solidFill>
                  <a:srgbClr val="01A982"/>
                </a:solidFill>
                <a:latin typeface="MetricHPE" panose="020B0503030202060203" pitchFamily="34" charset="0"/>
                <a:hlinkClick r:id="rId16">
                  <a:extLst>
                    <a:ext uri="{A12FA001-AC4F-418D-AE19-62706E023703}">
                      <ahyp:hlinkClr xmlns:ahyp="http://schemas.microsoft.com/office/drawing/2018/hyperlinkcolor" val="tx"/>
                    </a:ext>
                  </a:extLst>
                </a:hlinkClick>
              </a:rPr>
              <a:t>HPE Competitive Seismic briefcase</a:t>
            </a:r>
            <a:endParaRPr lang="en-US" sz="1400" u="sng" dirty="0">
              <a:solidFill>
                <a:srgbClr val="01A982"/>
              </a:solidFill>
              <a:latin typeface="MetricHPE" panose="020B0503030202060203" pitchFamily="34" charset="0"/>
            </a:endParaRPr>
          </a:p>
        </p:txBody>
      </p:sp>
      <p:sp>
        <p:nvSpPr>
          <p:cNvPr id="6" name="Rectangle 5">
            <a:extLst>
              <a:ext uri="{FF2B5EF4-FFF2-40B4-BE49-F238E27FC236}">
                <a16:creationId xmlns:a16="http://schemas.microsoft.com/office/drawing/2014/main" id="{D08FE62E-6E7E-124F-8915-E34F03116AD1}"/>
              </a:ext>
            </a:extLst>
          </p:cNvPr>
          <p:cNvSpPr>
            <a:spLocks/>
          </p:cNvSpPr>
          <p:nvPr/>
        </p:nvSpPr>
        <p:spPr bwMode="gray">
          <a:xfrm>
            <a:off x="539120" y="4429872"/>
            <a:ext cx="5212080" cy="36576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r>
              <a:rPr lang="en-US" b="1" dirty="0">
                <a:solidFill>
                  <a:schemeClr val="tx1"/>
                </a:solidFill>
              </a:rPr>
              <a:t>HPE GreenLake for Compute Ops Management (COM)</a:t>
            </a:r>
          </a:p>
        </p:txBody>
      </p:sp>
      <p:sp>
        <p:nvSpPr>
          <p:cNvPr id="7" name="TextBox 73">
            <a:extLst>
              <a:ext uri="{FF2B5EF4-FFF2-40B4-BE49-F238E27FC236}">
                <a16:creationId xmlns:a16="http://schemas.microsoft.com/office/drawing/2014/main" id="{D240FA37-E1BD-B872-4502-B5C42C2B98E7}"/>
              </a:ext>
            </a:extLst>
          </p:cNvPr>
          <p:cNvSpPr txBox="1">
            <a:spLocks/>
          </p:cNvSpPr>
          <p:nvPr/>
        </p:nvSpPr>
        <p:spPr>
          <a:xfrm>
            <a:off x="552898" y="4787555"/>
            <a:ext cx="5278786" cy="151323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200"/>
              </a:spcAft>
              <a:buClr>
                <a:schemeClr val="tx1"/>
              </a:buClr>
              <a:buFont typeface="MetricHPE" panose="020B0503030202060203" pitchFamily="34" charset="0"/>
              <a:buChar char="•"/>
            </a:pPr>
            <a:r>
              <a:rPr lang="en-US" sz="1400" u="sng" kern="0" dirty="0">
                <a:solidFill>
                  <a:srgbClr val="01A982"/>
                </a:solidFill>
                <a:latin typeface="MetricHPE" panose="020B0503030202060203" pitchFamily="34" charset="0"/>
                <a:hlinkClick r:id="rId17">
                  <a:extLst>
                    <a:ext uri="{A12FA001-AC4F-418D-AE19-62706E023703}">
                      <ahyp:hlinkClr xmlns:ahyp="http://schemas.microsoft.com/office/drawing/2018/hyperlinkcolor" val="tx"/>
                    </a:ext>
                  </a:extLst>
                </a:hlinkClick>
              </a:rPr>
              <a:t>HPE GreenLake for Compute Ops Management briefcase</a:t>
            </a:r>
            <a:endParaRPr lang="en-US" sz="1400" u="sng" kern="0" dirty="0">
              <a:solidFill>
                <a:srgbClr val="01A982"/>
              </a:solidFill>
              <a:latin typeface="MetricHPE" panose="020B0503030202060203" pitchFamily="34" charset="0"/>
            </a:endParaRPr>
          </a:p>
          <a:p>
            <a:pPr marL="285750" indent="-285750">
              <a:spcAft>
                <a:spcPts val="200"/>
              </a:spcAft>
              <a:buClr>
                <a:schemeClr val="tx1"/>
              </a:buClr>
              <a:buFont typeface="MetricHPE" panose="020B0503030202060203" pitchFamily="34" charset="0"/>
              <a:buChar char="•"/>
            </a:pPr>
            <a:r>
              <a:rPr lang="en-US" sz="1400" u="sng" kern="0" dirty="0">
                <a:solidFill>
                  <a:srgbClr val="01A982"/>
                </a:solidFill>
                <a:latin typeface="MetricHPE" panose="020B0503030202060203" pitchFamily="34" charset="0"/>
                <a:hlinkClick r:id="rId18">
                  <a:extLst>
                    <a:ext uri="{A12FA001-AC4F-418D-AE19-62706E023703}">
                      <ahyp:hlinkClr xmlns:ahyp="http://schemas.microsoft.com/office/drawing/2018/hyperlinkcolor" val="tx"/>
                    </a:ext>
                  </a:extLst>
                </a:hlinkClick>
              </a:rPr>
              <a:t>Sales Presentation – HPE GreenLake for Compute Ops Management</a:t>
            </a:r>
            <a:endParaRPr lang="en-US" sz="1400" u="sng" kern="0" dirty="0">
              <a:solidFill>
                <a:srgbClr val="01A982"/>
              </a:solidFill>
              <a:latin typeface="MetricHPE" panose="020B0503030202060203" pitchFamily="34" charset="0"/>
            </a:endParaRPr>
          </a:p>
          <a:p>
            <a:pPr marL="285750" indent="-285750">
              <a:spcAft>
                <a:spcPts val="200"/>
              </a:spcAft>
              <a:buClr>
                <a:schemeClr val="tx1"/>
              </a:buClr>
              <a:buFont typeface="MetricHPE" panose="020B0503030202060203" pitchFamily="34" charset="0"/>
              <a:buChar char="•"/>
            </a:pPr>
            <a:r>
              <a:rPr lang="en-US" sz="1400" u="sng" dirty="0">
                <a:solidFill>
                  <a:srgbClr val="01A982"/>
                </a:solidFill>
                <a:hlinkClick r:id="rId19">
                  <a:extLst>
                    <a:ext uri="{A12FA001-AC4F-418D-AE19-62706E023703}">
                      <ahyp:hlinkClr xmlns:ahyp="http://schemas.microsoft.com/office/drawing/2018/hyperlinkcolor" val="tx"/>
                    </a:ext>
                  </a:extLst>
                </a:hlinkClick>
              </a:rPr>
              <a:t>Playbook- HPE GreenLake for Compute Ops Management </a:t>
            </a:r>
            <a:r>
              <a:rPr lang="en-US" sz="1400" u="sng" dirty="0">
                <a:solidFill>
                  <a:srgbClr val="01A982"/>
                </a:solidFill>
              </a:rPr>
              <a:t> </a:t>
            </a:r>
          </a:p>
          <a:p>
            <a:pPr marL="285750" indent="-285750">
              <a:spcAft>
                <a:spcPts val="200"/>
              </a:spcAft>
              <a:buClr>
                <a:schemeClr val="tx1"/>
              </a:buClr>
              <a:buFont typeface="MetricHPE" panose="020B0503030202060203" pitchFamily="34" charset="0"/>
              <a:buChar char="•"/>
            </a:pPr>
            <a:r>
              <a:rPr lang="en-US" sz="1400" dirty="0">
                <a:solidFill>
                  <a:srgbClr val="01A982"/>
                </a:solidFill>
                <a:hlinkClick r:id="rId20">
                  <a:extLst>
                    <a:ext uri="{A12FA001-AC4F-418D-AE19-62706E023703}">
                      <ahyp:hlinkClr xmlns:ahyp="http://schemas.microsoft.com/office/drawing/2018/hyperlinkcolor" val="tx"/>
                    </a:ext>
                  </a:extLst>
                </a:hlinkClick>
              </a:rPr>
              <a:t>Training - What is HPE GreenLake for Compute Ops Management</a:t>
            </a:r>
            <a:endParaRPr lang="en-US" sz="1400" dirty="0">
              <a:solidFill>
                <a:srgbClr val="01A982"/>
              </a:solidFill>
            </a:endParaRPr>
          </a:p>
          <a:p>
            <a:pPr>
              <a:spcAft>
                <a:spcPts val="200"/>
              </a:spcAft>
              <a:buClr>
                <a:schemeClr val="tx1"/>
              </a:buClr>
            </a:pPr>
            <a:endParaRPr lang="en-US" sz="1400" u="sng" dirty="0">
              <a:solidFill>
                <a:srgbClr val="01A982"/>
              </a:solidFill>
            </a:endParaRPr>
          </a:p>
          <a:p>
            <a:pPr marL="285750" indent="-285750">
              <a:spcAft>
                <a:spcPts val="200"/>
              </a:spcAft>
              <a:buClr>
                <a:schemeClr val="tx1"/>
              </a:buClr>
              <a:buFont typeface="MetricHPE" panose="020B0503030202060203" pitchFamily="34" charset="0"/>
              <a:buChar char="•"/>
            </a:pPr>
            <a:endParaRPr lang="en-US" sz="1400" u="sng" kern="0" dirty="0">
              <a:solidFill>
                <a:srgbClr val="01A982"/>
              </a:solidFill>
              <a:latin typeface="MetricHPE" panose="020B0503030202060203" pitchFamily="34" charset="0"/>
            </a:endParaRPr>
          </a:p>
        </p:txBody>
      </p:sp>
    </p:spTree>
    <p:extLst>
      <p:ext uri="{BB962C8B-B14F-4D97-AF65-F5344CB8AC3E}">
        <p14:creationId xmlns:p14="http://schemas.microsoft.com/office/powerpoint/2010/main" val="169302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Thank You</a:t>
            </a:r>
          </a:p>
        </p:txBody>
      </p:sp>
      <p:sp>
        <p:nvSpPr>
          <p:cNvPr id="2" name="Text Placeholder 1">
            <a:extLst>
              <a:ext uri="{FF2B5EF4-FFF2-40B4-BE49-F238E27FC236}">
                <a16:creationId xmlns:a16="http://schemas.microsoft.com/office/drawing/2014/main" id="{F1147411-EE34-4B25-A885-D2323CE23210}"/>
              </a:ext>
            </a:extLst>
          </p:cNvPr>
          <p:cNvSpPr>
            <a:spLocks noGrp="1"/>
          </p:cNvSpPr>
          <p:nvPr>
            <p:ph type="body" sz="quarter" idx="13"/>
          </p:nvPr>
        </p:nvSpPr>
        <p:spPr/>
        <p:txBody>
          <a:bodyPr/>
          <a:lstStyle/>
          <a:p>
            <a:endParaRPr lang="en-US"/>
          </a:p>
        </p:txBody>
      </p:sp>
      <p:sp>
        <p:nvSpPr>
          <p:cNvPr id="4" name="TextBox 3"/>
          <p:cNvSpPr txBox="1"/>
          <p:nvPr/>
        </p:nvSpPr>
        <p:spPr>
          <a:xfrm>
            <a:off x="5279571" y="6336984"/>
            <a:ext cx="1632857" cy="337015"/>
          </a:xfrm>
          <a:prstGeom prst="rect">
            <a:avLst/>
          </a:prstGeom>
          <a:noFill/>
          <a:ln w="57150">
            <a:noFill/>
            <a:miter lim="800000"/>
          </a:ln>
        </p:spPr>
        <p:txBody>
          <a:bodyPr wrap="square" lIns="91440" tIns="91440" rIns="91440" bIns="91440" rtlCol="0">
            <a:spAutoFit/>
          </a:bodyPr>
          <a:lstStyle/>
          <a:p>
            <a:pPr algn="ctr">
              <a:lnSpc>
                <a:spcPct val="90000"/>
              </a:lnSpc>
              <a:spcBef>
                <a:spcPts val="400"/>
              </a:spcBef>
            </a:pPr>
            <a:r>
              <a:rPr lang="en-US" sz="1100" dirty="0"/>
              <a:t>a00127630enw</a:t>
            </a:r>
          </a:p>
        </p:txBody>
      </p:sp>
    </p:spTree>
    <p:extLst>
      <p:ext uri="{BB962C8B-B14F-4D97-AF65-F5344CB8AC3E}">
        <p14:creationId xmlns:p14="http://schemas.microsoft.com/office/powerpoint/2010/main" val="29418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7D53D1-26B1-AB48-79AF-33EC052E95BC}"/>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1D0C4715-5F65-D2C9-C95E-68580334E7AF}"/>
              </a:ext>
            </a:extLst>
          </p:cNvPr>
          <p:cNvSpPr>
            <a:spLocks noGrp="1"/>
          </p:cNvSpPr>
          <p:nvPr>
            <p:ph type="title"/>
          </p:nvPr>
        </p:nvSpPr>
        <p:spPr/>
        <p:txBody>
          <a:bodyPr/>
          <a:lstStyle/>
          <a:p>
            <a:r>
              <a:rPr lang="en-US"/>
              <a:t>Appendix: Gen11 portfolio details</a:t>
            </a:r>
            <a:endParaRPr lang="en-GB"/>
          </a:p>
        </p:txBody>
      </p:sp>
      <p:sp>
        <p:nvSpPr>
          <p:cNvPr id="3" name="Footer Placeholder 2">
            <a:extLst>
              <a:ext uri="{FF2B5EF4-FFF2-40B4-BE49-F238E27FC236}">
                <a16:creationId xmlns:a16="http://schemas.microsoft.com/office/drawing/2014/main" id="{4DD0309D-D25E-292B-2110-E64C2D86F63C}"/>
              </a:ext>
            </a:extLst>
          </p:cNvPr>
          <p:cNvSpPr>
            <a:spLocks noGrp="1"/>
          </p:cNvSpPr>
          <p:nvPr>
            <p:ph type="ftr" sz="quarter" idx="15"/>
          </p:nvPr>
        </p:nvSpPr>
        <p:spPr/>
        <p:txBody>
          <a:bodyPr/>
          <a:lstStyle/>
          <a:p>
            <a:r>
              <a:rPr lang="en-US"/>
              <a:t>Confidential | Authorized HPE Partner Use Only</a:t>
            </a:r>
          </a:p>
        </p:txBody>
      </p:sp>
      <p:sp>
        <p:nvSpPr>
          <p:cNvPr id="4" name="Slide Number Placeholder 3">
            <a:extLst>
              <a:ext uri="{FF2B5EF4-FFF2-40B4-BE49-F238E27FC236}">
                <a16:creationId xmlns:a16="http://schemas.microsoft.com/office/drawing/2014/main" id="{AA08F36D-E947-41BC-126B-B3ADDF784E7C}"/>
              </a:ext>
            </a:extLst>
          </p:cNvPr>
          <p:cNvSpPr>
            <a:spLocks noGrp="1"/>
          </p:cNvSpPr>
          <p:nvPr>
            <p:ph type="sldNum" sz="quarter" idx="16"/>
          </p:nvPr>
        </p:nvSpPr>
        <p:spPr/>
        <p:txBody>
          <a:bodyPr/>
          <a:lstStyle/>
          <a:p>
            <a:pPr defTabSz="1088421"/>
            <a:fld id="{104FC826-72BB-4AF1-BA01-A94F7396A7DC}" type="slidenum">
              <a:rPr lang="en-US" smtClean="0"/>
              <a:pPr defTabSz="1088421"/>
              <a:t>26</a:t>
            </a:fld>
            <a:endParaRPr lang="en-US"/>
          </a:p>
        </p:txBody>
      </p:sp>
    </p:spTree>
    <p:extLst>
      <p:ext uri="{BB962C8B-B14F-4D97-AF65-F5344CB8AC3E}">
        <p14:creationId xmlns:p14="http://schemas.microsoft.com/office/powerpoint/2010/main" val="179005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3DED7AF-A3D1-688C-5D94-759D270F1F7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7" name="Object 6" hidden="1">
                        <a:extLst>
                          <a:ext uri="{FF2B5EF4-FFF2-40B4-BE49-F238E27FC236}">
                            <a16:creationId xmlns:a16="http://schemas.microsoft.com/office/drawing/2014/main" id="{03DED7AF-A3D1-688C-5D94-759D270F1F7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34FE45C1-1D45-103D-5233-9B574653F1B3}"/>
              </a:ext>
            </a:extLst>
          </p:cNvPr>
          <p:cNvSpPr>
            <a:spLocks noGrp="1"/>
          </p:cNvSpPr>
          <p:nvPr>
            <p:ph type="title"/>
          </p:nvPr>
        </p:nvSpPr>
        <p:spPr/>
        <p:txBody>
          <a:bodyPr/>
          <a:lstStyle/>
          <a:p>
            <a:r>
              <a:rPr lang="en-US" dirty="0"/>
              <a:t>HPE leadership for performance and efficiency</a:t>
            </a:r>
            <a:endParaRPr lang="en-GB" dirty="0"/>
          </a:p>
        </p:txBody>
      </p:sp>
      <p:sp>
        <p:nvSpPr>
          <p:cNvPr id="3" name="Slide Number Placeholder 2">
            <a:extLst>
              <a:ext uri="{FF2B5EF4-FFF2-40B4-BE49-F238E27FC236}">
                <a16:creationId xmlns:a16="http://schemas.microsoft.com/office/drawing/2014/main" id="{E0CC7E12-FDA1-D0B5-CAF8-048EC087BC4E}"/>
              </a:ext>
            </a:extLst>
          </p:cNvPr>
          <p:cNvSpPr>
            <a:spLocks noGrp="1"/>
          </p:cNvSpPr>
          <p:nvPr>
            <p:ph type="sldNum" sz="quarter" idx="11"/>
          </p:nvPr>
        </p:nvSpPr>
        <p:spPr/>
        <p:txBody>
          <a:bodyPr/>
          <a:lstStyle/>
          <a:p>
            <a:pPr lvl="0"/>
            <a:fld id="{104FC826-72BB-4AF1-BA01-A94F7396A7DC}" type="slidenum">
              <a:rPr lang="en-US" noProof="0" smtClean="0"/>
              <a:pPr lvl="0"/>
              <a:t>27</a:t>
            </a:fld>
            <a:endParaRPr lang="en-US" noProof="0"/>
          </a:p>
        </p:txBody>
      </p:sp>
      <p:sp>
        <p:nvSpPr>
          <p:cNvPr id="4" name="Footer Placeholder 3">
            <a:extLst>
              <a:ext uri="{FF2B5EF4-FFF2-40B4-BE49-F238E27FC236}">
                <a16:creationId xmlns:a16="http://schemas.microsoft.com/office/drawing/2014/main" id="{4DAACD31-A91A-452F-3421-62259AC6D169}"/>
              </a:ext>
            </a:extLst>
          </p:cNvPr>
          <p:cNvSpPr>
            <a:spLocks noGrp="1"/>
          </p:cNvSpPr>
          <p:nvPr>
            <p:ph type="ftr" sz="quarter" idx="10"/>
          </p:nvPr>
        </p:nvSpPr>
        <p:spPr>
          <a:prstGeom prst="rect">
            <a:avLst/>
          </a:prstGeom>
        </p:spPr>
        <p:txBody>
          <a:bodyPr vert="horz" lIns="90000" tIns="0" rIns="90000" bIns="0" rtlCol="0" anchor="b"/>
          <a:lstStyle>
            <a:defPPr>
              <a:defRPr lang="en-US"/>
            </a:defPPr>
            <a:lvl1pPr marL="0" algn="r" defTabSz="914400" rtl="0" eaLnBrk="1" latinLnBrk="0" hangingPunct="1">
              <a:lnSpc>
                <a:spcPct val="90000"/>
              </a:lnSpc>
              <a:defRPr sz="120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t>Confidential | Authorized HPE Partner Use Only</a:t>
            </a:r>
            <a:endParaRPr lang="en-US" noProof="0">
              <a:solidFill>
                <a:schemeClr val="bg1"/>
              </a:solidFill>
            </a:endParaRPr>
          </a:p>
        </p:txBody>
      </p:sp>
      <p:sp>
        <p:nvSpPr>
          <p:cNvPr id="12" name="Arrow: Pentagon 11">
            <a:extLst>
              <a:ext uri="{FF2B5EF4-FFF2-40B4-BE49-F238E27FC236}">
                <a16:creationId xmlns:a16="http://schemas.microsoft.com/office/drawing/2014/main" id="{C5C454C7-2BDF-1A68-EBE1-8EBBC948B461}"/>
              </a:ext>
            </a:extLst>
          </p:cNvPr>
          <p:cNvSpPr/>
          <p:nvPr/>
        </p:nvSpPr>
        <p:spPr bwMode="ltGray">
          <a:xfrm>
            <a:off x="3007235" y="5013363"/>
            <a:ext cx="8686800" cy="412052"/>
          </a:xfrm>
          <a:prstGeom prst="homePlat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dirty="0">
                <a:solidFill>
                  <a:schemeClr val="tx1"/>
                </a:solidFill>
                <a:latin typeface="MetricHPE Light"/>
              </a:rPr>
              <a:t> 11 for </a:t>
            </a:r>
            <a:r>
              <a:rPr lang="en-US" sz="2400" b="1" dirty="0">
                <a:solidFill>
                  <a:schemeClr val="tx1"/>
                </a:solidFill>
              </a:rPr>
              <a:t>energy efficiency </a:t>
            </a:r>
          </a:p>
        </p:txBody>
      </p:sp>
      <p:sp>
        <p:nvSpPr>
          <p:cNvPr id="13" name="Arrow: Pentagon 12">
            <a:extLst>
              <a:ext uri="{FF2B5EF4-FFF2-40B4-BE49-F238E27FC236}">
                <a16:creationId xmlns:a16="http://schemas.microsoft.com/office/drawing/2014/main" id="{DF90DBA7-1205-3D0C-346B-1900A72235B4}"/>
              </a:ext>
            </a:extLst>
          </p:cNvPr>
          <p:cNvSpPr/>
          <p:nvPr/>
        </p:nvSpPr>
        <p:spPr bwMode="ltGray">
          <a:xfrm>
            <a:off x="3007235" y="4425747"/>
            <a:ext cx="6858000" cy="412052"/>
          </a:xfrm>
          <a:prstGeom prst="homePlat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dirty="0">
                <a:solidFill>
                  <a:schemeClr val="tx1"/>
                </a:solidFill>
                <a:latin typeface="MetricHPE Light" panose="020B0303030202060203" pitchFamily="34" charset="77"/>
              </a:rPr>
              <a:t> 7 for </a:t>
            </a:r>
            <a:r>
              <a:rPr lang="en-US" sz="2400" b="1" dirty="0">
                <a:solidFill>
                  <a:schemeClr val="tx1"/>
                </a:solidFill>
              </a:rPr>
              <a:t>big data</a:t>
            </a:r>
          </a:p>
        </p:txBody>
      </p:sp>
      <p:sp>
        <p:nvSpPr>
          <p:cNvPr id="14" name="Arrow: Pentagon 13">
            <a:extLst>
              <a:ext uri="{FF2B5EF4-FFF2-40B4-BE49-F238E27FC236}">
                <a16:creationId xmlns:a16="http://schemas.microsoft.com/office/drawing/2014/main" id="{9B4741CC-2B8B-2CDA-2830-7AC0E23A5B95}"/>
              </a:ext>
            </a:extLst>
          </p:cNvPr>
          <p:cNvSpPr/>
          <p:nvPr/>
        </p:nvSpPr>
        <p:spPr bwMode="ltGray">
          <a:xfrm>
            <a:off x="3007235" y="3841287"/>
            <a:ext cx="6858000" cy="412052"/>
          </a:xfrm>
          <a:prstGeom prst="homePlat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a:solidFill>
                  <a:schemeClr val="tx1"/>
                </a:solidFill>
                <a:latin typeface="MetricHPE Light" panose="020B0303030202060203" pitchFamily="34" charset="77"/>
              </a:rPr>
              <a:t> 6 for </a:t>
            </a:r>
            <a:r>
              <a:rPr lang="en-US" sz="2400" b="1">
                <a:solidFill>
                  <a:schemeClr val="tx1"/>
                </a:solidFill>
              </a:rPr>
              <a:t>cloud and virtualization </a:t>
            </a:r>
            <a:endParaRPr lang="en-US" sz="2400" b="1" dirty="0">
              <a:solidFill>
                <a:schemeClr val="tx1"/>
              </a:solidFill>
            </a:endParaRPr>
          </a:p>
        </p:txBody>
      </p:sp>
      <p:sp>
        <p:nvSpPr>
          <p:cNvPr id="15" name="Arrow: Pentagon 14">
            <a:extLst>
              <a:ext uri="{FF2B5EF4-FFF2-40B4-BE49-F238E27FC236}">
                <a16:creationId xmlns:a16="http://schemas.microsoft.com/office/drawing/2014/main" id="{30DCB406-E146-2F77-1B9B-DC3594D3AC61}"/>
              </a:ext>
            </a:extLst>
          </p:cNvPr>
          <p:cNvSpPr/>
          <p:nvPr/>
        </p:nvSpPr>
        <p:spPr bwMode="ltGray">
          <a:xfrm>
            <a:off x="3007235" y="2669211"/>
            <a:ext cx="5943600" cy="412052"/>
          </a:xfrm>
          <a:prstGeom prst="homePlat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a:solidFill>
                  <a:schemeClr val="tx1"/>
                </a:solidFill>
                <a:latin typeface="MetricHPE Light" panose="020B0303030202060203" pitchFamily="34" charset="77"/>
              </a:rPr>
              <a:t> 5 for </a:t>
            </a:r>
            <a:r>
              <a:rPr lang="en-US" sz="2400" b="1">
                <a:solidFill>
                  <a:schemeClr val="tx1"/>
                </a:solidFill>
              </a:rPr>
              <a:t>content apps </a:t>
            </a:r>
          </a:p>
        </p:txBody>
      </p:sp>
      <p:grpSp>
        <p:nvGrpSpPr>
          <p:cNvPr id="6" name="Group 5">
            <a:extLst>
              <a:ext uri="{FF2B5EF4-FFF2-40B4-BE49-F238E27FC236}">
                <a16:creationId xmlns:a16="http://schemas.microsoft.com/office/drawing/2014/main" id="{106294B9-650C-7D76-3D49-940600B599BE}"/>
              </a:ext>
            </a:extLst>
          </p:cNvPr>
          <p:cNvGrpSpPr/>
          <p:nvPr/>
        </p:nvGrpSpPr>
        <p:grpSpPr>
          <a:xfrm>
            <a:off x="528024" y="2446333"/>
            <a:ext cx="2322652" cy="2441936"/>
            <a:chOff x="573744" y="2405999"/>
            <a:chExt cx="2322652" cy="2441936"/>
          </a:xfrm>
        </p:grpSpPr>
        <p:sp>
          <p:nvSpPr>
            <p:cNvPr id="9" name="TextBox 2">
              <a:extLst>
                <a:ext uri="{FF2B5EF4-FFF2-40B4-BE49-F238E27FC236}">
                  <a16:creationId xmlns:a16="http://schemas.microsoft.com/office/drawing/2014/main" id="{67C6FAD3-A246-1DC0-E967-E2E5005D84CB}"/>
                </a:ext>
              </a:extLst>
            </p:cNvPr>
            <p:cNvSpPr txBox="1"/>
            <p:nvPr/>
          </p:nvSpPr>
          <p:spPr>
            <a:xfrm>
              <a:off x="596760" y="2405999"/>
              <a:ext cx="2276620" cy="1657762"/>
            </a:xfrm>
            <a:prstGeom prst="rect">
              <a:avLst/>
            </a:prstGeom>
            <a:noFill/>
            <a:ln w="57150">
              <a:noFill/>
              <a:miter lim="800000"/>
            </a:ln>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60000"/>
                </a:lnSpc>
                <a:spcBef>
                  <a:spcPts val="0"/>
                </a:spcBef>
                <a:spcAft>
                  <a:spcPts val="0"/>
                </a:spcAft>
                <a:buClrTx/>
                <a:buSzTx/>
                <a:buFontTx/>
                <a:buNone/>
                <a:tabLst/>
                <a:defRPr/>
              </a:pPr>
              <a:r>
                <a:rPr lang="en-US" sz="16600" b="1" dirty="0">
                  <a:latin typeface="MetricHPE Semibold"/>
                </a:rPr>
                <a:t>42</a:t>
              </a:r>
              <a:endParaRPr kumimoji="0" lang="en-US" sz="16600" b="1" u="none" strike="noStrike" kern="1200" cap="none" spc="0" normalizeH="0" baseline="0" noProof="0" dirty="0">
                <a:ln>
                  <a:noFill/>
                </a:ln>
                <a:effectLst/>
                <a:uLnTx/>
                <a:uFillTx/>
                <a:latin typeface="MetricHPE Semibold" panose="020B0503030202060203" pitchFamily="34" charset="77"/>
              </a:endParaRPr>
            </a:p>
          </p:txBody>
        </p:sp>
        <p:sp>
          <p:nvSpPr>
            <p:cNvPr id="16" name="TextBox 7">
              <a:extLst>
                <a:ext uri="{FF2B5EF4-FFF2-40B4-BE49-F238E27FC236}">
                  <a16:creationId xmlns:a16="http://schemas.microsoft.com/office/drawing/2014/main" id="{ECD56954-FEE4-114F-4792-028B9FB5D6B7}"/>
                </a:ext>
              </a:extLst>
            </p:cNvPr>
            <p:cNvSpPr txBox="1"/>
            <p:nvPr/>
          </p:nvSpPr>
          <p:spPr>
            <a:xfrm>
              <a:off x="573744" y="3721408"/>
              <a:ext cx="2322652" cy="1126527"/>
            </a:xfrm>
            <a:prstGeom prst="rect">
              <a:avLst/>
            </a:prstGeom>
            <a:noFill/>
            <a:ln w="57150">
              <a:noFill/>
              <a:miter lim="800000"/>
            </a:ln>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60000"/>
                </a:lnSpc>
                <a:spcBef>
                  <a:spcPts val="0"/>
                </a:spcBef>
                <a:spcAft>
                  <a:spcPts val="0"/>
                </a:spcAft>
                <a:buClrTx/>
                <a:buSzTx/>
                <a:buFontTx/>
                <a:buNone/>
                <a:tabLst/>
                <a:defRPr/>
              </a:pPr>
              <a:r>
                <a:rPr lang="en-US" sz="6000" b="1">
                  <a:latin typeface="MetricHPE Light" panose="020B0303030202060203" pitchFamily="34" charset="77"/>
                </a:rPr>
                <a:t>world records</a:t>
              </a:r>
              <a:endParaRPr kumimoji="0" lang="en-US" sz="23900" b="1" u="none" strike="noStrike" kern="1200" cap="none" spc="0" normalizeH="0" baseline="0" noProof="0">
                <a:ln>
                  <a:noFill/>
                </a:ln>
                <a:effectLst/>
                <a:uLnTx/>
                <a:uFillTx/>
                <a:latin typeface="MetricHPE Light" panose="020B0303030202060203" pitchFamily="34" charset="77"/>
              </a:endParaRPr>
            </a:p>
          </p:txBody>
        </p:sp>
      </p:grpSp>
      <p:sp>
        <p:nvSpPr>
          <p:cNvPr id="18" name="Arrow: Pentagon 17">
            <a:extLst>
              <a:ext uri="{FF2B5EF4-FFF2-40B4-BE49-F238E27FC236}">
                <a16:creationId xmlns:a16="http://schemas.microsoft.com/office/drawing/2014/main" id="{1B34417A-67A0-91F6-8198-7002B3D100EE}"/>
              </a:ext>
            </a:extLst>
          </p:cNvPr>
          <p:cNvSpPr/>
          <p:nvPr/>
        </p:nvSpPr>
        <p:spPr bwMode="ltGray">
          <a:xfrm>
            <a:off x="3007235" y="3255249"/>
            <a:ext cx="6858000" cy="412052"/>
          </a:xfrm>
          <a:prstGeom prst="homePlat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dirty="0">
                <a:solidFill>
                  <a:schemeClr val="tx1"/>
                </a:solidFill>
                <a:latin typeface="MetricHPE Light" panose="020B0303030202060203" pitchFamily="34" charset="77"/>
              </a:rPr>
              <a:t> 6 for </a:t>
            </a:r>
            <a:r>
              <a:rPr lang="en-US" sz="2400" b="1" dirty="0">
                <a:solidFill>
                  <a:schemeClr val="tx1"/>
                </a:solidFill>
              </a:rPr>
              <a:t>data management</a:t>
            </a:r>
          </a:p>
        </p:txBody>
      </p:sp>
      <p:sp>
        <p:nvSpPr>
          <p:cNvPr id="20" name="Arrow: Pentagon 19">
            <a:extLst>
              <a:ext uri="{FF2B5EF4-FFF2-40B4-BE49-F238E27FC236}">
                <a16:creationId xmlns:a16="http://schemas.microsoft.com/office/drawing/2014/main" id="{3ECDCBBE-27F9-550A-F4D5-B947EFC24D14}"/>
              </a:ext>
            </a:extLst>
          </p:cNvPr>
          <p:cNvSpPr/>
          <p:nvPr/>
        </p:nvSpPr>
        <p:spPr bwMode="ltGray">
          <a:xfrm>
            <a:off x="3007235" y="2083173"/>
            <a:ext cx="5486400" cy="412052"/>
          </a:xfrm>
          <a:prstGeom prst="homePlat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a:solidFill>
                  <a:schemeClr val="tx1"/>
                </a:solidFill>
                <a:latin typeface="MetricHPE Light" panose="020B0303030202060203" pitchFamily="34" charset="77"/>
              </a:rPr>
              <a:t> 4 for </a:t>
            </a:r>
            <a:r>
              <a:rPr lang="en-US" sz="2400" b="1">
                <a:solidFill>
                  <a:schemeClr val="tx1"/>
                </a:solidFill>
              </a:rPr>
              <a:t>artificial intelligence </a:t>
            </a:r>
          </a:p>
        </p:txBody>
      </p:sp>
      <p:sp>
        <p:nvSpPr>
          <p:cNvPr id="21" name="Arrow: Pentagon 20">
            <a:extLst>
              <a:ext uri="{FF2B5EF4-FFF2-40B4-BE49-F238E27FC236}">
                <a16:creationId xmlns:a16="http://schemas.microsoft.com/office/drawing/2014/main" id="{AD9C1A85-9DEC-8887-CC92-A0BC09EEF9E3}"/>
              </a:ext>
            </a:extLst>
          </p:cNvPr>
          <p:cNvSpPr/>
          <p:nvPr/>
        </p:nvSpPr>
        <p:spPr bwMode="ltGray">
          <a:xfrm>
            <a:off x="3007235" y="1497135"/>
            <a:ext cx="4572000" cy="412052"/>
          </a:xfrm>
          <a:prstGeom prst="homePlat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dirty="0">
                <a:solidFill>
                  <a:schemeClr val="tx1"/>
                </a:solidFill>
                <a:latin typeface="MetricHPE Light" panose="020B0303030202060203" pitchFamily="34" charset="77"/>
              </a:rPr>
              <a:t> 3 for </a:t>
            </a:r>
            <a:r>
              <a:rPr lang="en-US" sz="2400" b="1" dirty="0">
                <a:solidFill>
                  <a:schemeClr val="tx1"/>
                </a:solidFill>
              </a:rPr>
              <a:t>enterprise server-side Java</a:t>
            </a:r>
          </a:p>
        </p:txBody>
      </p:sp>
    </p:spTree>
    <p:extLst>
      <p:ext uri="{BB962C8B-B14F-4D97-AF65-F5344CB8AC3E}">
        <p14:creationId xmlns:p14="http://schemas.microsoft.com/office/powerpoint/2010/main" val="246040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5953A46-FE73-3504-4E31-7B6F72BEFA77}"/>
              </a:ext>
            </a:extLst>
          </p:cNvPr>
          <p:cNvSpPr>
            <a:spLocks noGrp="1"/>
          </p:cNvSpPr>
          <p:nvPr>
            <p:ph type="body" sz="quarter" idx="13"/>
          </p:nvPr>
        </p:nvSpPr>
        <p:spPr/>
        <p:txBody>
          <a:bodyPr/>
          <a:lstStyle/>
          <a:p>
            <a:r>
              <a:rPr lang="en-US" dirty="0"/>
              <a:t>New Features Across All Categories</a:t>
            </a:r>
            <a:endParaRPr lang="en-GB" dirty="0"/>
          </a:p>
        </p:txBody>
      </p:sp>
      <p:sp>
        <p:nvSpPr>
          <p:cNvPr id="5" name="Title 4">
            <a:extLst>
              <a:ext uri="{FF2B5EF4-FFF2-40B4-BE49-F238E27FC236}">
                <a16:creationId xmlns:a16="http://schemas.microsoft.com/office/drawing/2014/main" id="{30139858-E6D9-A594-7689-80D915D7F3AE}"/>
              </a:ext>
            </a:extLst>
          </p:cNvPr>
          <p:cNvSpPr>
            <a:spLocks noGrp="1"/>
          </p:cNvSpPr>
          <p:nvPr>
            <p:ph type="title"/>
          </p:nvPr>
        </p:nvSpPr>
        <p:spPr/>
        <p:txBody>
          <a:bodyPr/>
          <a:lstStyle/>
          <a:p>
            <a:r>
              <a:rPr lang="en-US" dirty="0"/>
              <a:t>HPE GreenLake for Compute Ops Management</a:t>
            </a:r>
          </a:p>
        </p:txBody>
      </p:sp>
      <p:sp>
        <p:nvSpPr>
          <p:cNvPr id="4" name="Footer Placeholder 3">
            <a:extLst>
              <a:ext uri="{FF2B5EF4-FFF2-40B4-BE49-F238E27FC236}">
                <a16:creationId xmlns:a16="http://schemas.microsoft.com/office/drawing/2014/main" id="{4597B135-C658-BFC0-4183-EB5C96F8F4BF}"/>
              </a:ext>
            </a:extLst>
          </p:cNvPr>
          <p:cNvSpPr>
            <a:spLocks noGrp="1"/>
          </p:cNvSpPr>
          <p:nvPr>
            <p:ph type="ftr" sz="quarter" idx="14"/>
          </p:nvPr>
        </p:nvSpPr>
        <p:spPr>
          <a:prstGeom prst="rect">
            <a:avLst/>
          </a:prstGeom>
        </p:spPr>
        <p:txBody>
          <a:bodyPr vert="horz" lIns="90000" tIns="0" rIns="90000" bIns="0" rtlCol="0" anchor="b"/>
          <a:lstStyle>
            <a:defPPr>
              <a:defRPr lang="en-US"/>
            </a:defPPr>
            <a:lvl1pPr marL="0" algn="r" defTabSz="914400" rtl="0" eaLnBrk="1" latinLnBrk="0" hangingPunct="1">
              <a:lnSpc>
                <a:spcPct val="90000"/>
              </a:lnSpc>
              <a:defRPr sz="120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MetricHPE"/>
                <a:ea typeface="+mn-ea"/>
                <a:cs typeface="+mn-cs"/>
              </a:rPr>
              <a:t>Confidential | Authorized HPE Partner Use Only</a:t>
            </a:r>
            <a:endParaRPr kumimoji="0" lang="en-US" sz="1200" b="0" i="0" u="none" strike="noStrike" kern="1200" cap="none" spc="0" normalizeH="0" baseline="0" noProof="0" dirty="0">
              <a:ln>
                <a:noFill/>
              </a:ln>
              <a:effectLst/>
              <a:uLnTx/>
              <a:uFillTx/>
              <a:latin typeface="MetricHPE" panose="020B0503030202060203" pitchFamily="34" charset="0"/>
              <a:ea typeface="+mn-ea"/>
              <a:cs typeface="+mn-cs"/>
              <a:sym typeface="MetricHPE" panose="020B0503030202060203" pitchFamily="34" charset="0"/>
            </a:endParaRPr>
          </a:p>
        </p:txBody>
      </p:sp>
      <p:sp>
        <p:nvSpPr>
          <p:cNvPr id="3" name="Slide Number Placeholder 2">
            <a:extLst>
              <a:ext uri="{FF2B5EF4-FFF2-40B4-BE49-F238E27FC236}">
                <a16:creationId xmlns:a16="http://schemas.microsoft.com/office/drawing/2014/main" id="{18AEB3C0-848C-C4A7-B488-6C106DA488BE}"/>
              </a:ext>
            </a:extLst>
          </p:cNvPr>
          <p:cNvSpPr>
            <a:spLocks noGrp="1"/>
          </p:cNvSpPr>
          <p:nvPr>
            <p:ph type="sldNum" sz="quarter" idx="15"/>
          </p:nvPr>
        </p:nvSpPr>
        <p:spPr/>
        <p:txBody>
          <a:bodyPr/>
          <a:lstStyle/>
          <a:p>
            <a:pPr defTabSz="1088421"/>
            <a:fld id="{104FC826-72BB-4AF1-BA01-A94F7396A7DC}" type="slidenum">
              <a:rPr lang="en-US" smtClean="0"/>
              <a:pPr defTabSz="1088421"/>
              <a:t>28</a:t>
            </a:fld>
            <a:endParaRPr lang="en-US"/>
          </a:p>
        </p:txBody>
      </p:sp>
      <p:sp>
        <p:nvSpPr>
          <p:cNvPr id="7" name="Rectangle 6">
            <a:extLst>
              <a:ext uri="{FF2B5EF4-FFF2-40B4-BE49-F238E27FC236}">
                <a16:creationId xmlns:a16="http://schemas.microsoft.com/office/drawing/2014/main" id="{8158D160-3219-6036-2E7C-9F3AD787676D}"/>
              </a:ext>
            </a:extLst>
          </p:cNvPr>
          <p:cNvSpPr/>
          <p:nvPr/>
        </p:nvSpPr>
        <p:spPr>
          <a:xfrm>
            <a:off x="4630781" y="3462189"/>
            <a:ext cx="3445848" cy="2021078"/>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9728" tIns="137160" rIns="109728" bIns="91440" rtlCol="0" anchor="t"/>
          <a:lstStyle/>
          <a:p>
            <a:pPr marL="0" marR="0" lvl="0" indent="0" algn="l" defTabSz="914400" rtl="0" eaLnBrk="1" fontAlgn="auto" latinLnBrk="0" hangingPunct="1">
              <a:lnSpc>
                <a:spcPct val="90000"/>
              </a:lnSpc>
              <a:spcBef>
                <a:spcPts val="80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MetricHPE" panose="020B0503030202060203" pitchFamily="34" charset="0"/>
                <a:ea typeface="+mn-ea"/>
                <a:cs typeface="+mn-cs"/>
              </a:rPr>
              <a:t>Security</a:t>
            </a:r>
          </a:p>
          <a:p>
            <a:pPr marL="233363" marR="0" lvl="0" indent="-233363"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MetricHPE Light" panose="020B0303030202060203" pitchFamily="34" charset="77"/>
                <a:ea typeface="+mn-ea"/>
                <a:cs typeface="+mn-cs"/>
              </a:rPr>
              <a:t>Secure </a:t>
            </a:r>
            <a:r>
              <a:rPr kumimoji="0" lang="en-US" sz="2000" b="0" i="0" u="none" strike="noStrike" kern="1200" cap="none" spc="0" normalizeH="0" baseline="0" noProof="0" err="1">
                <a:ln>
                  <a:noFill/>
                </a:ln>
                <a:solidFill>
                  <a:prstClr val="white"/>
                </a:solidFill>
                <a:effectLst/>
                <a:uLnTx/>
                <a:uFillTx/>
                <a:latin typeface="MetricHPE Light" panose="020B0303030202060203" pitchFamily="34" charset="77"/>
                <a:ea typeface="+mn-ea"/>
                <a:cs typeface="+mn-cs"/>
              </a:rPr>
              <a:t>mTLS</a:t>
            </a:r>
            <a:r>
              <a:rPr kumimoji="0" lang="en-US" sz="2000" b="0" i="0" u="none" strike="noStrike" kern="1200" cap="none" spc="0" normalizeH="0" baseline="0" noProof="0">
                <a:ln>
                  <a:noFill/>
                </a:ln>
                <a:solidFill>
                  <a:prstClr val="white"/>
                </a:solidFill>
                <a:effectLst/>
                <a:uLnTx/>
                <a:uFillTx/>
                <a:latin typeface="MetricHPE Light" panose="020B0303030202060203" pitchFamily="34" charset="77"/>
                <a:ea typeface="+mn-ea"/>
                <a:cs typeface="+mn-cs"/>
              </a:rPr>
              <a:t> connections from iLO to cloud</a:t>
            </a:r>
          </a:p>
          <a:p>
            <a:pPr marL="233363" marR="0" lvl="0" indent="-233363"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MetricHPE Light" panose="020B0303030202060203" pitchFamily="34" charset="77"/>
                <a:ea typeface="+mn-ea"/>
                <a:cs typeface="+mn-cs"/>
              </a:rPr>
              <a:t>End-to-end security from device to application </a:t>
            </a:r>
          </a:p>
        </p:txBody>
      </p:sp>
      <p:sp>
        <p:nvSpPr>
          <p:cNvPr id="8" name="Rectangle 7">
            <a:extLst>
              <a:ext uri="{FF2B5EF4-FFF2-40B4-BE49-F238E27FC236}">
                <a16:creationId xmlns:a16="http://schemas.microsoft.com/office/drawing/2014/main" id="{37EA2F8F-28C9-EE94-F1A4-AF5EBEB26E8C}"/>
              </a:ext>
            </a:extLst>
          </p:cNvPr>
          <p:cNvSpPr/>
          <p:nvPr/>
        </p:nvSpPr>
        <p:spPr>
          <a:xfrm>
            <a:off x="1198641" y="1341010"/>
            <a:ext cx="2213514" cy="2038221"/>
          </a:xfrm>
          <a:prstGeom prst="rect">
            <a:avLst/>
          </a:prstGeom>
          <a:solidFill>
            <a:srgbClr val="32DAC8"/>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9728" tIns="137160" rIns="109728" bIns="91440" rtlCol="0" anchor="t"/>
          <a:lstStyle/>
          <a:p>
            <a:pPr marL="0" marR="0" lvl="0" indent="0" algn="l" defTabSz="914400" rtl="0" eaLnBrk="1" fontAlgn="auto" latinLnBrk="0" hangingPunct="1">
              <a:lnSpc>
                <a:spcPct val="90000"/>
              </a:lnSpc>
              <a:spcBef>
                <a:spcPts val="80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etricHPE" panose="020B0503030202060203" pitchFamily="34" charset="0"/>
                <a:ea typeface="+mn-ea"/>
                <a:cs typeface="+mn-cs"/>
              </a:rPr>
              <a:t>Server deployment</a:t>
            </a:r>
            <a:endParaRPr kumimoji="0" lang="en-US" sz="1100" b="1" i="0" u="none" strike="noStrike" kern="1200" cap="none" spc="0" normalizeH="0" baseline="0" noProof="0" dirty="0">
              <a:ln>
                <a:noFill/>
              </a:ln>
              <a:solidFill>
                <a:prstClr val="black"/>
              </a:solidFill>
              <a:effectLst/>
              <a:uLnTx/>
              <a:uFillTx/>
              <a:latin typeface="MetricHPE" panose="020B0503030202060203" pitchFamily="34" charset="0"/>
              <a:ea typeface="+mn-ea"/>
              <a:cs typeface="+mn-cs"/>
            </a:endParaRPr>
          </a:p>
          <a:p>
            <a:pPr marL="233363" marR="0" lvl="0" indent="-233363"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etricHPE Light" panose="020B0303030202060203" pitchFamily="34" charset="77"/>
                <a:ea typeface="+mn-ea"/>
                <a:cs typeface="+mn-cs"/>
              </a:rPr>
              <a:t>OS image deployment</a:t>
            </a:r>
          </a:p>
          <a:p>
            <a:pPr marL="0" marR="0" lvl="0" indent="0" algn="ctr" defTabSz="914400" rtl="0" eaLnBrk="1" fontAlgn="auto" latinLnBrk="0" hangingPunct="1">
              <a:lnSpc>
                <a:spcPct val="90000"/>
              </a:lnSpc>
              <a:spcBef>
                <a:spcPts val="8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panose="020B0503030202060203" pitchFamily="34" charset="0"/>
              <a:ea typeface="+mn-ea"/>
              <a:cs typeface="+mn-cs"/>
            </a:endParaRPr>
          </a:p>
        </p:txBody>
      </p:sp>
      <p:sp>
        <p:nvSpPr>
          <p:cNvPr id="9" name="Rectangle 8">
            <a:extLst>
              <a:ext uri="{FF2B5EF4-FFF2-40B4-BE49-F238E27FC236}">
                <a16:creationId xmlns:a16="http://schemas.microsoft.com/office/drawing/2014/main" id="{74C00178-BEF4-76E6-72D0-C148DE9AA823}"/>
              </a:ext>
            </a:extLst>
          </p:cNvPr>
          <p:cNvSpPr/>
          <p:nvPr/>
        </p:nvSpPr>
        <p:spPr>
          <a:xfrm>
            <a:off x="8172063" y="1321426"/>
            <a:ext cx="2172129" cy="2038221"/>
          </a:xfrm>
          <a:prstGeom prst="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9728" tIns="137160" rIns="109728" bIns="91440" rtlCol="0" anchor="t"/>
          <a:lstStyle/>
          <a:p>
            <a:pPr marL="0" marR="0" lvl="0" indent="0" algn="l" defTabSz="914400" rtl="0" eaLnBrk="1" fontAlgn="auto" latinLnBrk="0" hangingPunct="1">
              <a:lnSpc>
                <a:spcPct val="90000"/>
              </a:lnSpc>
              <a:spcBef>
                <a:spcPts val="80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MetricHPE" panose="020B0503030202060203" pitchFamily="34" charset="0"/>
                <a:ea typeface="+mn-ea"/>
                <a:cs typeface="+mn-cs"/>
              </a:rPr>
              <a:t>Governance </a:t>
            </a:r>
            <a:br>
              <a:rPr kumimoji="0" lang="en-US" sz="2200" b="1" i="0" u="none" strike="noStrike" kern="1200" cap="none" spc="0" normalizeH="0" baseline="0" noProof="0" dirty="0">
                <a:ln>
                  <a:noFill/>
                </a:ln>
                <a:solidFill>
                  <a:prstClr val="white"/>
                </a:solidFill>
                <a:effectLst/>
                <a:uLnTx/>
                <a:uFillTx/>
                <a:latin typeface="MetricHPE" panose="020B0503030202060203" pitchFamily="34" charset="0"/>
                <a:ea typeface="+mn-ea"/>
                <a:cs typeface="+mn-cs"/>
              </a:rPr>
            </a:br>
            <a:r>
              <a:rPr kumimoji="0" lang="en-US" sz="2200" b="1" i="0" u="none" strike="noStrike" kern="1200" cap="none" spc="0" normalizeH="0" baseline="0" noProof="0" dirty="0">
                <a:ln>
                  <a:noFill/>
                </a:ln>
                <a:solidFill>
                  <a:prstClr val="white"/>
                </a:solidFill>
                <a:effectLst/>
                <a:uLnTx/>
                <a:uFillTx/>
                <a:latin typeface="MetricHPE" panose="020B0503030202060203" pitchFamily="34" charset="0"/>
                <a:ea typeface="+mn-ea"/>
                <a:cs typeface="+mn-cs"/>
              </a:rPr>
              <a:t>&amp; policy</a:t>
            </a:r>
            <a:endParaRPr kumimoji="0" lang="en-US" sz="22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a:p>
            <a:pPr marL="233363" marR="0" lvl="0" indent="-233363"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etricHPE Light" panose="020B0303030202060203" pitchFamily="34" charset="77"/>
                <a:ea typeface="+mn-ea"/>
                <a:cs typeface="+mn-cs"/>
              </a:rPr>
              <a:t>IAM</a:t>
            </a:r>
          </a:p>
          <a:p>
            <a:pPr marL="233363" marR="0" lvl="0" indent="-233363"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etricHPE Light" panose="020B0303030202060203" pitchFamily="34" charset="77"/>
                <a:ea typeface="+mn-ea"/>
                <a:cs typeface="+mn-cs"/>
              </a:rPr>
              <a:t>Scope-based access controls</a:t>
            </a:r>
          </a:p>
        </p:txBody>
      </p:sp>
      <p:sp>
        <p:nvSpPr>
          <p:cNvPr id="10" name="Rectangle 9">
            <a:extLst>
              <a:ext uri="{FF2B5EF4-FFF2-40B4-BE49-F238E27FC236}">
                <a16:creationId xmlns:a16="http://schemas.microsoft.com/office/drawing/2014/main" id="{B01D8199-7DF9-B396-0AD3-D5237A4AE060}"/>
              </a:ext>
            </a:extLst>
          </p:cNvPr>
          <p:cNvSpPr/>
          <p:nvPr/>
        </p:nvSpPr>
        <p:spPr>
          <a:xfrm>
            <a:off x="3523115" y="1336871"/>
            <a:ext cx="2213514" cy="203822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9728" tIns="137160" rIns="109728" bIns="91440" rtlCol="0" anchor="t"/>
          <a:lstStyle/>
          <a:p>
            <a:pPr marL="0" marR="0" lvl="0" indent="0" algn="l" defTabSz="914400" rtl="0" eaLnBrk="1" fontAlgn="auto" latinLnBrk="0" hangingPunct="1">
              <a:lnSpc>
                <a:spcPct val="90000"/>
              </a:lnSpc>
              <a:spcBef>
                <a:spcPts val="80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MetricHPE" panose="020B0503030202060203" pitchFamily="34" charset="0"/>
                <a:ea typeface="+mn-ea"/>
                <a:cs typeface="+mn-cs"/>
              </a:rPr>
              <a:t>Lifecycle management</a:t>
            </a:r>
          </a:p>
          <a:p>
            <a:pPr marL="233363" marR="0" lvl="0" indent="-233363"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tricHPE Light" panose="020B0303030202060203" pitchFamily="34" charset="77"/>
                <a:ea typeface="+mn-ea"/>
                <a:cs typeface="+mn-cs"/>
              </a:rPr>
              <a:t>iLO remote console</a:t>
            </a:r>
          </a:p>
          <a:p>
            <a:pPr marL="233363" marR="0" lvl="0" indent="-233363"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tricHPE Light" panose="020B0303030202060203" pitchFamily="34" charset="77"/>
                <a:ea typeface="+mn-ea"/>
                <a:cs typeface="+mn-cs"/>
              </a:rPr>
              <a:t>Enhanced firmware update automation</a:t>
            </a:r>
          </a:p>
        </p:txBody>
      </p:sp>
      <p:sp>
        <p:nvSpPr>
          <p:cNvPr id="11" name="Rectangle 10">
            <a:extLst>
              <a:ext uri="{FF2B5EF4-FFF2-40B4-BE49-F238E27FC236}">
                <a16:creationId xmlns:a16="http://schemas.microsoft.com/office/drawing/2014/main" id="{75587B52-22CF-FD5F-865F-54133BB5095F}"/>
              </a:ext>
            </a:extLst>
          </p:cNvPr>
          <p:cNvSpPr/>
          <p:nvPr/>
        </p:nvSpPr>
        <p:spPr>
          <a:xfrm>
            <a:off x="1198641" y="3472806"/>
            <a:ext cx="3344262" cy="2029792"/>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9728" tIns="137160" rIns="109728" bIns="91440" rtlCol="0" anchor="t"/>
          <a:lstStyle/>
          <a:p>
            <a:pPr marL="0" marR="0" lvl="0" indent="0" algn="l" defTabSz="914400" rtl="0" eaLnBrk="1" fontAlgn="auto" latinLnBrk="0" hangingPunct="1">
              <a:lnSpc>
                <a:spcPct val="90000"/>
              </a:lnSpc>
              <a:spcBef>
                <a:spcPts val="80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MetricHPE" panose="020B0503030202060203" pitchFamily="34" charset="0"/>
                <a:ea typeface="+mn-ea"/>
                <a:cs typeface="+mn-cs"/>
              </a:rPr>
              <a:t>Monitoring &amp; support</a:t>
            </a:r>
          </a:p>
          <a:p>
            <a:pPr marL="233363" marR="0" lvl="0" indent="-233363"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etricHPE Light" panose="020B0303030202060203" pitchFamily="34" charset="77"/>
                <a:ea typeface="+mn-ea"/>
                <a:cs typeface="+mn-cs"/>
              </a:rPr>
              <a:t>Auto case creation</a:t>
            </a:r>
          </a:p>
          <a:p>
            <a:pPr marL="233363" marR="0" lvl="0" indent="-233363"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etricHPE Light" panose="020B0303030202060203" pitchFamily="34" charset="77"/>
                <a:ea typeface="+mn-ea"/>
                <a:cs typeface="+mn-cs"/>
              </a:rPr>
              <a:t>Email notifications for critical alerts</a:t>
            </a:r>
          </a:p>
          <a:p>
            <a:pPr marL="233363" marR="0" lvl="0" indent="-233363"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etricHPE Light" panose="020B0303030202060203" pitchFamily="34" charset="77"/>
                <a:ea typeface="+mn-ea"/>
                <a:cs typeface="+mn-cs"/>
              </a:rPr>
              <a:t>Server health status report</a:t>
            </a:r>
          </a:p>
        </p:txBody>
      </p:sp>
      <p:sp>
        <p:nvSpPr>
          <p:cNvPr id="12" name="Rectangle 11">
            <a:extLst>
              <a:ext uri="{FF2B5EF4-FFF2-40B4-BE49-F238E27FC236}">
                <a16:creationId xmlns:a16="http://schemas.microsoft.com/office/drawing/2014/main" id="{5C67CA86-728F-D923-CDBC-1DD9EBAC8B54}"/>
              </a:ext>
            </a:extLst>
          </p:cNvPr>
          <p:cNvSpPr/>
          <p:nvPr/>
        </p:nvSpPr>
        <p:spPr>
          <a:xfrm>
            <a:off x="5847589" y="1329855"/>
            <a:ext cx="2213514" cy="2029792"/>
          </a:xfrm>
          <a:prstGeom prst="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9728" tIns="137160" rIns="109728" bIns="91440" rtlCol="0" anchor="t"/>
          <a:lstStyle/>
          <a:p>
            <a:pPr marL="0" marR="0" lvl="0" indent="0" algn="l" defTabSz="914400" rtl="0" eaLnBrk="1" fontAlgn="auto" latinLnBrk="0" hangingPunct="1">
              <a:lnSpc>
                <a:spcPct val="90000"/>
              </a:lnSpc>
              <a:spcBef>
                <a:spcPts val="80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etricHPE" panose="020B0503030202060203" pitchFamily="34" charset="0"/>
                <a:ea typeface="+mn-ea"/>
                <a:cs typeface="+mn-cs"/>
              </a:rPr>
              <a:t>Analytics &amp; sustainability</a:t>
            </a:r>
          </a:p>
          <a:p>
            <a:pPr marL="233363" marR="0" lvl="0" indent="-233363"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etricHPE Light" panose="020B0303030202060203" pitchFamily="34" charset="77"/>
                <a:ea typeface="+mn-ea"/>
                <a:cs typeface="+mn-cs"/>
              </a:rPr>
              <a:t>Enhanced carbon footprint reports</a:t>
            </a:r>
          </a:p>
        </p:txBody>
      </p:sp>
      <p:sp>
        <p:nvSpPr>
          <p:cNvPr id="13" name="Rectangle 12">
            <a:extLst>
              <a:ext uri="{FF2B5EF4-FFF2-40B4-BE49-F238E27FC236}">
                <a16:creationId xmlns:a16="http://schemas.microsoft.com/office/drawing/2014/main" id="{EA95340B-1663-CE7A-399E-F5976DB601B1}"/>
              </a:ext>
            </a:extLst>
          </p:cNvPr>
          <p:cNvSpPr/>
          <p:nvPr/>
        </p:nvSpPr>
        <p:spPr>
          <a:xfrm>
            <a:off x="8164508" y="3462189"/>
            <a:ext cx="2172129" cy="2021078"/>
          </a:xfrm>
          <a:prstGeom prst="rect">
            <a:avLst/>
          </a:prstGeom>
          <a:solidFill>
            <a:srgbClr val="32DAC8"/>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9728" tIns="137160" rIns="109728" bIns="91440" rtlCol="0" anchor="t"/>
          <a:lstStyle/>
          <a:p>
            <a:pPr marL="0" marR="0" lvl="0" indent="0" algn="l" defTabSz="914400" rtl="0" eaLnBrk="1" fontAlgn="auto" latinLnBrk="0" hangingPunct="1">
              <a:lnSpc>
                <a:spcPct val="90000"/>
              </a:lnSpc>
              <a:spcBef>
                <a:spcPts val="80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MetricHPE" panose="020B0503030202060203" pitchFamily="34" charset="0"/>
                <a:ea typeface="+mn-ea"/>
                <a:cs typeface="+mn-cs"/>
              </a:rPr>
              <a:t>Integrations</a:t>
            </a:r>
            <a:endParaRPr kumimoji="0" lang="en-US" sz="1800" b="1" i="0" u="none" strike="noStrike" kern="1200" cap="none" spc="0" normalizeH="0" baseline="0" noProof="0">
              <a:ln>
                <a:noFill/>
              </a:ln>
              <a:solidFill>
                <a:prstClr val="black"/>
              </a:solidFill>
              <a:effectLst/>
              <a:uLnTx/>
              <a:uFillTx/>
              <a:latin typeface="MetricHPE" panose="020B0503030202060203" pitchFamily="34" charset="0"/>
              <a:ea typeface="+mn-ea"/>
              <a:cs typeface="+mn-cs"/>
            </a:endParaRPr>
          </a:p>
          <a:p>
            <a:pPr marL="233363" marR="0" lvl="0" indent="-233363"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etricHPE Light" panose="020B0303030202060203" pitchFamily="34" charset="77"/>
                <a:ea typeface="+mn-ea"/>
                <a:cs typeface="+mn-cs"/>
              </a:rPr>
              <a:t>VMware vCenter*</a:t>
            </a:r>
          </a:p>
          <a:p>
            <a:pPr marL="233363" marR="0" lvl="0" indent="-233363"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etricHPE Light" panose="020B0303030202060203" pitchFamily="34" charset="77"/>
                <a:ea typeface="+mn-ea"/>
                <a:cs typeface="+mn-cs"/>
              </a:rPr>
              <a:t>ServiceNow</a:t>
            </a:r>
          </a:p>
        </p:txBody>
      </p:sp>
      <p:sp>
        <p:nvSpPr>
          <p:cNvPr id="14" name="TextBox 13">
            <a:extLst>
              <a:ext uri="{FF2B5EF4-FFF2-40B4-BE49-F238E27FC236}">
                <a16:creationId xmlns:a16="http://schemas.microsoft.com/office/drawing/2014/main" id="{483E422B-301F-48FF-2CDD-28CA889E1816}"/>
              </a:ext>
            </a:extLst>
          </p:cNvPr>
          <p:cNvSpPr txBox="1"/>
          <p:nvPr/>
        </p:nvSpPr>
        <p:spPr>
          <a:xfrm>
            <a:off x="8047099" y="5319931"/>
            <a:ext cx="2759448" cy="261610"/>
          </a:xfrm>
          <a:prstGeom prst="rect">
            <a:avLst/>
          </a:prstGeom>
          <a:noFill/>
          <a:ln w="57150">
            <a:noFill/>
            <a:miter lim="800000"/>
          </a:ln>
        </p:spPr>
        <p:txBody>
          <a:bodyPr wrap="square">
            <a:spAutoFit/>
          </a:body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1100" b="0" i="1" u="none" strike="noStrike" kern="1200" cap="none" spc="0" normalizeH="0" baseline="0" noProof="0">
                <a:ln>
                  <a:noFill/>
                </a:ln>
                <a:solidFill>
                  <a:prstClr val="black"/>
                </a:solidFill>
                <a:effectLst/>
                <a:uLnTx/>
                <a:uFillTx/>
                <a:latin typeface="MetricHPE" panose="020B0604020202020204" charset="0"/>
                <a:ea typeface="+mn-ea"/>
                <a:cs typeface="MetricHPE" panose="020B0604020202020204" charset="0"/>
              </a:rPr>
              <a:t>*T</a:t>
            </a:r>
            <a:r>
              <a:rPr kumimoji="0" lang="en-US" sz="1100" b="0" i="1" u="none" strike="noStrike" kern="1200" cap="none" spc="0" normalizeH="0" baseline="0" noProof="0" err="1">
                <a:ln>
                  <a:noFill/>
                </a:ln>
                <a:solidFill>
                  <a:prstClr val="black"/>
                </a:solidFill>
                <a:effectLst/>
                <a:uLnTx/>
                <a:uFillTx/>
                <a:latin typeface="MetricHPE" panose="020B0604020202020204" charset="0"/>
                <a:ea typeface="+mn-ea"/>
                <a:cs typeface="MetricHPE" panose="020B0604020202020204" charset="0"/>
              </a:rPr>
              <a:t>ech</a:t>
            </a:r>
            <a:r>
              <a:rPr kumimoji="0" lang="en-US" sz="1100" b="0" i="1" u="none" strike="noStrike" kern="1200" cap="none" spc="0" normalizeH="0" baseline="0" noProof="0">
                <a:ln>
                  <a:noFill/>
                </a:ln>
                <a:solidFill>
                  <a:prstClr val="black"/>
                </a:solidFill>
                <a:effectLst/>
                <a:uLnTx/>
                <a:uFillTx/>
                <a:latin typeface="MetricHPE" panose="020B0604020202020204" charset="0"/>
                <a:ea typeface="+mn-ea"/>
                <a:cs typeface="MetricHPE" panose="020B0604020202020204" charset="0"/>
              </a:rPr>
              <a:t> preview available now</a:t>
            </a:r>
          </a:p>
        </p:txBody>
      </p:sp>
      <p:sp>
        <p:nvSpPr>
          <p:cNvPr id="2" name="TextBox 1">
            <a:extLst>
              <a:ext uri="{FF2B5EF4-FFF2-40B4-BE49-F238E27FC236}">
                <a16:creationId xmlns:a16="http://schemas.microsoft.com/office/drawing/2014/main" id="{9F56B79E-11F4-3719-4F34-D309D65FBE87}"/>
              </a:ext>
            </a:extLst>
          </p:cNvPr>
          <p:cNvSpPr txBox="1"/>
          <p:nvPr/>
        </p:nvSpPr>
        <p:spPr>
          <a:xfrm>
            <a:off x="1201444" y="5684870"/>
            <a:ext cx="9218250" cy="440007"/>
          </a:xfrm>
          <a:prstGeom prst="rect">
            <a:avLst/>
          </a:prstGeom>
          <a:solidFill>
            <a:schemeClr val="bg2"/>
          </a:solidFill>
          <a:ln w="57150">
            <a:noFill/>
            <a:miter lim="800000"/>
          </a:ln>
        </p:spPr>
        <p:txBody>
          <a:bodyPr wrap="square" lIns="90000" tIns="90000" rIns="90000" bIns="90000" rtlCol="0" anchor="ctr" anchorCtr="0">
            <a:noAutofit/>
          </a:bodyPr>
          <a:lstStyle/>
          <a:p>
            <a:pPr marL="0" marR="0" lvl="0" indent="0" algn="l"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800" b="0" i="0" u="none" strike="noStrike" kern="1200" cap="none" spc="0" normalizeH="0" baseline="0" noProof="0">
                <a:ln>
                  <a:noFill/>
                </a:ln>
                <a:solidFill>
                  <a:prstClr val="white"/>
                </a:solidFill>
                <a:effectLst/>
                <a:uLnTx/>
                <a:uFillTx/>
                <a:latin typeface="MetricHPE"/>
                <a:ea typeface="+mn-ea"/>
                <a:cs typeface="+mn-cs"/>
              </a:rPr>
              <a:t>HPE ProLiant DL/ML servers  </a:t>
            </a:r>
            <a:r>
              <a:rPr kumimoji="0" lang="en-US" sz="1800" b="0" i="0" u="none" strike="noStrike" kern="1200" cap="none" spc="0" normalizeH="0" baseline="0" noProof="0">
                <a:ln>
                  <a:noFill/>
                </a:ln>
                <a:solidFill>
                  <a:srgbClr val="FEC901"/>
                </a:solidFill>
                <a:effectLst/>
                <a:uLnTx/>
                <a:uFillTx/>
                <a:latin typeface="MetricHPE"/>
                <a:ea typeface="+mn-ea"/>
                <a:cs typeface="+mn-cs"/>
              </a:rPr>
              <a:t>|</a:t>
            </a:r>
            <a:r>
              <a:rPr kumimoji="0" lang="en-US" sz="1800" b="0" i="0" u="none" strike="noStrike" kern="1200" cap="none" spc="0" normalizeH="0" baseline="0" noProof="0">
                <a:ln>
                  <a:noFill/>
                </a:ln>
                <a:solidFill>
                  <a:prstClr val="white"/>
                </a:solidFill>
                <a:effectLst/>
                <a:uLnTx/>
                <a:uFillTx/>
                <a:latin typeface="MetricHPE"/>
                <a:ea typeface="+mn-ea"/>
                <a:cs typeface="+mn-cs"/>
              </a:rPr>
              <a:t>  HPE Alletra 4000 storage system  </a:t>
            </a:r>
            <a:r>
              <a:rPr kumimoji="0" lang="en-US" sz="1800" b="0" i="0" u="none" strike="noStrike" kern="1200" cap="none" spc="0" normalizeH="0" baseline="0" noProof="0">
                <a:ln>
                  <a:noFill/>
                </a:ln>
                <a:solidFill>
                  <a:srgbClr val="FEC901"/>
                </a:solidFill>
                <a:effectLst/>
                <a:uLnTx/>
                <a:uFillTx/>
                <a:latin typeface="MetricHPE"/>
                <a:ea typeface="+mn-ea"/>
                <a:cs typeface="+mn-cs"/>
              </a:rPr>
              <a:t>|</a:t>
            </a:r>
            <a:r>
              <a:rPr kumimoji="0" lang="en-US" sz="1800" b="0" i="0" u="none" strike="noStrike" kern="1200" cap="none" spc="0" normalizeH="0" baseline="0" noProof="0">
                <a:ln>
                  <a:noFill/>
                </a:ln>
                <a:solidFill>
                  <a:prstClr val="white"/>
                </a:solidFill>
                <a:effectLst/>
                <a:uLnTx/>
                <a:uFillTx/>
                <a:latin typeface="MetricHPE"/>
                <a:ea typeface="+mn-ea"/>
                <a:cs typeface="+mn-cs"/>
              </a:rPr>
              <a:t>  HPE Edgeline EL8000</a:t>
            </a:r>
            <a:r>
              <a:rPr kumimoji="0" lang="en-US" sz="1800" b="0" i="0" u="none" strike="noStrike" kern="1200" cap="none" spc="0" normalizeH="0" baseline="30000" noProof="0">
                <a:ln>
                  <a:noFill/>
                </a:ln>
                <a:solidFill>
                  <a:prstClr val="white"/>
                </a:solidFill>
                <a:effectLst/>
                <a:uLnTx/>
                <a:uFillTx/>
                <a:latin typeface="MetricHPE"/>
                <a:ea typeface="+mn-ea"/>
                <a:cs typeface="+mn-cs"/>
              </a:rPr>
              <a:t>+</a:t>
            </a:r>
          </a:p>
        </p:txBody>
      </p:sp>
      <p:sp>
        <p:nvSpPr>
          <p:cNvPr id="15" name="TextBox 14">
            <a:extLst>
              <a:ext uri="{FF2B5EF4-FFF2-40B4-BE49-F238E27FC236}">
                <a16:creationId xmlns:a16="http://schemas.microsoft.com/office/drawing/2014/main" id="{0B942B68-05A7-CF1A-BFB3-2F295A705079}"/>
              </a:ext>
            </a:extLst>
          </p:cNvPr>
          <p:cNvSpPr txBox="1"/>
          <p:nvPr/>
        </p:nvSpPr>
        <p:spPr>
          <a:xfrm>
            <a:off x="8231243" y="6091060"/>
            <a:ext cx="2349423" cy="261610"/>
          </a:xfrm>
          <a:prstGeom prst="rect">
            <a:avLst/>
          </a:prstGeom>
          <a:noFill/>
          <a:ln w="57150">
            <a:noFill/>
            <a:miter lim="800000"/>
          </a:ln>
        </p:spPr>
        <p:txBody>
          <a:bodyPr wrap="square">
            <a:spAutoFit/>
          </a:bodyPr>
          <a:lstStyle/>
          <a:p>
            <a:pPr marL="0" marR="0" lvl="1" indent="0" algn="l" defTabSz="914400" rtl="0" eaLnBrk="1" fontAlgn="auto" latinLnBrk="0" hangingPunct="1">
              <a:lnSpc>
                <a:spcPct val="100000"/>
              </a:lnSpc>
              <a:spcBef>
                <a:spcPts val="200"/>
              </a:spcBef>
              <a:spcAft>
                <a:spcPts val="0"/>
              </a:spcAft>
              <a:buClrTx/>
              <a:buSzTx/>
              <a:buFontTx/>
              <a:buNone/>
              <a:tabLst/>
              <a:defRPr/>
            </a:pPr>
            <a:r>
              <a:rPr kumimoji="0" lang="en-US" sz="1100" b="0" i="1" u="none" strike="noStrike" kern="1200" cap="none" spc="0" normalizeH="0" baseline="30000" noProof="0">
                <a:ln>
                  <a:noFill/>
                </a:ln>
                <a:solidFill>
                  <a:prstClr val="white"/>
                </a:solidFill>
                <a:effectLst/>
                <a:uLnTx/>
                <a:uFillTx/>
                <a:latin typeface="MetricHPE"/>
                <a:ea typeface="+mn-ea"/>
                <a:cs typeface="+mn-cs"/>
              </a:rPr>
              <a:t>+</a:t>
            </a:r>
            <a:r>
              <a:rPr kumimoji="0" lang="en-US" sz="1100" b="0" i="1" u="none" strike="noStrike" kern="1200" cap="none" spc="0" normalizeH="0" baseline="0" noProof="0">
                <a:ln>
                  <a:noFill/>
                </a:ln>
                <a:solidFill>
                  <a:prstClr val="white"/>
                </a:solidFill>
                <a:effectLst/>
                <a:uLnTx/>
                <a:uFillTx/>
                <a:latin typeface="MetricHPE"/>
                <a:ea typeface="+mn-ea"/>
                <a:cs typeface="+mn-cs"/>
              </a:rPr>
              <a:t>Monitoring support available now</a:t>
            </a:r>
          </a:p>
        </p:txBody>
      </p:sp>
    </p:spTree>
    <p:extLst>
      <p:ext uri="{BB962C8B-B14F-4D97-AF65-F5344CB8AC3E}">
        <p14:creationId xmlns:p14="http://schemas.microsoft.com/office/powerpoint/2010/main" val="33272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F9B57C-533F-0FB5-BE3B-0F5D3A7C9947}"/>
              </a:ext>
            </a:extLst>
          </p:cNvPr>
          <p:cNvSpPr>
            <a:spLocks noGrp="1"/>
          </p:cNvSpPr>
          <p:nvPr>
            <p:ph type="title"/>
          </p:nvPr>
        </p:nvSpPr>
        <p:spPr/>
        <p:txBody>
          <a:bodyPr/>
          <a:lstStyle/>
          <a:p>
            <a:r>
              <a:rPr lang="en-US"/>
              <a:t>Agenda</a:t>
            </a:r>
            <a:endParaRPr lang="en-GB"/>
          </a:p>
        </p:txBody>
      </p:sp>
      <p:sp>
        <p:nvSpPr>
          <p:cNvPr id="12" name="Text Placeholder 11">
            <a:extLst>
              <a:ext uri="{FF2B5EF4-FFF2-40B4-BE49-F238E27FC236}">
                <a16:creationId xmlns:a16="http://schemas.microsoft.com/office/drawing/2014/main" id="{20899423-1D73-EE18-A3BF-855DB4E6C530}"/>
              </a:ext>
            </a:extLst>
          </p:cNvPr>
          <p:cNvSpPr>
            <a:spLocks noGrp="1"/>
          </p:cNvSpPr>
          <p:nvPr>
            <p:ph type="body" sz="quarter" idx="17"/>
          </p:nvPr>
        </p:nvSpPr>
        <p:spPr>
          <a:xfrm>
            <a:off x="413999" y="4519120"/>
            <a:ext cx="11365200" cy="630000"/>
          </a:xfrm>
        </p:spPr>
        <p:txBody>
          <a:bodyPr/>
          <a:lstStyle/>
          <a:p>
            <a:r>
              <a:rPr lang="en-US"/>
              <a:t>Appendix: Gen11 portfolio details</a:t>
            </a:r>
            <a:endParaRPr lang="en-GB"/>
          </a:p>
        </p:txBody>
      </p:sp>
      <p:sp>
        <p:nvSpPr>
          <p:cNvPr id="11" name="Text Placeholder 10">
            <a:extLst>
              <a:ext uri="{FF2B5EF4-FFF2-40B4-BE49-F238E27FC236}">
                <a16:creationId xmlns:a16="http://schemas.microsoft.com/office/drawing/2014/main" id="{174C4E8A-CD1D-6961-5107-673FCABEB5A0}"/>
              </a:ext>
            </a:extLst>
          </p:cNvPr>
          <p:cNvSpPr>
            <a:spLocks noGrp="1"/>
          </p:cNvSpPr>
          <p:nvPr>
            <p:ph type="body" sz="quarter" idx="16"/>
          </p:nvPr>
        </p:nvSpPr>
        <p:spPr>
          <a:xfrm>
            <a:off x="413999" y="3659061"/>
            <a:ext cx="11365200" cy="630000"/>
          </a:xfrm>
        </p:spPr>
        <p:txBody>
          <a:bodyPr/>
          <a:lstStyle/>
          <a:p>
            <a:r>
              <a:rPr lang="en-US"/>
              <a:t>Tools &amp; resources</a:t>
            </a:r>
            <a:endParaRPr lang="en-GB"/>
          </a:p>
        </p:txBody>
      </p:sp>
      <p:sp>
        <p:nvSpPr>
          <p:cNvPr id="10" name="Text Placeholder 9">
            <a:extLst>
              <a:ext uri="{FF2B5EF4-FFF2-40B4-BE49-F238E27FC236}">
                <a16:creationId xmlns:a16="http://schemas.microsoft.com/office/drawing/2014/main" id="{45EBE959-D22C-8543-9213-4D7B592899A1}"/>
              </a:ext>
            </a:extLst>
          </p:cNvPr>
          <p:cNvSpPr>
            <a:spLocks noGrp="1"/>
          </p:cNvSpPr>
          <p:nvPr>
            <p:ph type="body" sz="quarter" idx="15"/>
          </p:nvPr>
        </p:nvSpPr>
        <p:spPr>
          <a:xfrm>
            <a:off x="413999" y="2799000"/>
            <a:ext cx="11365200" cy="630000"/>
          </a:xfrm>
        </p:spPr>
        <p:txBody>
          <a:bodyPr/>
          <a:lstStyle/>
          <a:p>
            <a:r>
              <a:rPr lang="en-US"/>
              <a:t>Handling objections</a:t>
            </a:r>
            <a:endParaRPr lang="en-GB"/>
          </a:p>
        </p:txBody>
      </p:sp>
      <p:sp>
        <p:nvSpPr>
          <p:cNvPr id="8" name="Text Placeholder 7">
            <a:extLst>
              <a:ext uri="{FF2B5EF4-FFF2-40B4-BE49-F238E27FC236}">
                <a16:creationId xmlns:a16="http://schemas.microsoft.com/office/drawing/2014/main" id="{5C7D3303-A811-7DA3-AF8D-1FB376412807}"/>
              </a:ext>
            </a:extLst>
          </p:cNvPr>
          <p:cNvSpPr>
            <a:spLocks noGrp="1"/>
          </p:cNvSpPr>
          <p:nvPr>
            <p:ph type="body" sz="quarter" idx="13"/>
          </p:nvPr>
        </p:nvSpPr>
        <p:spPr/>
        <p:txBody>
          <a:bodyPr/>
          <a:lstStyle/>
          <a:p>
            <a:r>
              <a:rPr lang="en-US"/>
              <a:t>HPE ProLiant Gen11 value prop</a:t>
            </a:r>
            <a:endParaRPr lang="en-GB"/>
          </a:p>
        </p:txBody>
      </p:sp>
      <p:sp>
        <p:nvSpPr>
          <p:cNvPr id="7" name="Text Placeholder 6">
            <a:extLst>
              <a:ext uri="{FF2B5EF4-FFF2-40B4-BE49-F238E27FC236}">
                <a16:creationId xmlns:a16="http://schemas.microsoft.com/office/drawing/2014/main" id="{C2114F2B-1DDE-C5CA-BF66-8F9C5CAA3DBC}"/>
              </a:ext>
            </a:extLst>
          </p:cNvPr>
          <p:cNvSpPr>
            <a:spLocks noGrp="1"/>
          </p:cNvSpPr>
          <p:nvPr>
            <p:ph type="body" sz="quarter" idx="12"/>
          </p:nvPr>
        </p:nvSpPr>
        <p:spPr/>
        <p:txBody>
          <a:bodyPr/>
          <a:lstStyle/>
          <a:p>
            <a:r>
              <a:rPr lang="en-US"/>
              <a:t>Connecting to customer needs</a:t>
            </a:r>
            <a:endParaRPr lang="en-GB"/>
          </a:p>
        </p:txBody>
      </p:sp>
      <p:sp>
        <p:nvSpPr>
          <p:cNvPr id="5" name="Footer Placeholder 4">
            <a:extLst>
              <a:ext uri="{FF2B5EF4-FFF2-40B4-BE49-F238E27FC236}">
                <a16:creationId xmlns:a16="http://schemas.microsoft.com/office/drawing/2014/main" id="{2A41A523-FF2B-16AF-D5D9-D637A5833DA1}"/>
              </a:ext>
            </a:extLst>
          </p:cNvPr>
          <p:cNvSpPr>
            <a:spLocks noGrp="1"/>
          </p:cNvSpPr>
          <p:nvPr>
            <p:ph type="ftr" sz="quarter" idx="11"/>
          </p:nvPr>
        </p:nvSpPr>
        <p:spPr/>
        <p:txBody>
          <a:bodyPr/>
          <a:lstStyle/>
          <a:p>
            <a:r>
              <a:rPr lang="en-US" dirty="0"/>
              <a:t>Confidential | Authorized HPE Partner Use Only</a:t>
            </a:r>
          </a:p>
        </p:txBody>
      </p:sp>
      <p:sp>
        <p:nvSpPr>
          <p:cNvPr id="2" name="Slide Number Placeholder 1">
            <a:extLst>
              <a:ext uri="{FF2B5EF4-FFF2-40B4-BE49-F238E27FC236}">
                <a16:creationId xmlns:a16="http://schemas.microsoft.com/office/drawing/2014/main" id="{075622E6-9A53-FDDB-9753-7FE7AA573B96}"/>
              </a:ext>
            </a:extLst>
          </p:cNvPr>
          <p:cNvSpPr>
            <a:spLocks noGrp="1"/>
          </p:cNvSpPr>
          <p:nvPr>
            <p:ph type="sldNum" sz="quarter" idx="10"/>
          </p:nvPr>
        </p:nvSpPr>
        <p:spPr/>
        <p:txBody>
          <a:bodyPr/>
          <a:lstStyle/>
          <a:p>
            <a:pPr defTabSz="1088421"/>
            <a:fld id="{104FC826-72BB-4AF1-BA01-A94F7396A7DC}" type="slidenum">
              <a:rPr lang="en-US" smtClean="0">
                <a:solidFill>
                  <a:prstClr val="black"/>
                </a:solidFill>
              </a:rPr>
              <a:pPr defTabSz="1088421"/>
              <a:t>3</a:t>
            </a:fld>
            <a:endParaRPr lang="en-US">
              <a:solidFill>
                <a:prstClr val="black"/>
              </a:solidFill>
            </a:endParaRPr>
          </a:p>
        </p:txBody>
      </p:sp>
    </p:spTree>
    <p:extLst>
      <p:ext uri="{BB962C8B-B14F-4D97-AF65-F5344CB8AC3E}">
        <p14:creationId xmlns:p14="http://schemas.microsoft.com/office/powerpoint/2010/main" val="36891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543C24-D30E-1271-1410-D4961647922A}"/>
              </a:ext>
            </a:extLst>
          </p:cNvPr>
          <p:cNvSpPr>
            <a:spLocks noGrp="1"/>
          </p:cNvSpPr>
          <p:nvPr>
            <p:ph type="body" sz="quarter" idx="14"/>
          </p:nvPr>
        </p:nvSpPr>
        <p:spPr/>
        <p:txBody>
          <a:bodyPr/>
          <a:lstStyle/>
          <a:p>
            <a:endParaRPr lang="en-US"/>
          </a:p>
        </p:txBody>
      </p:sp>
      <p:sp>
        <p:nvSpPr>
          <p:cNvPr id="11" name="Title 10">
            <a:extLst>
              <a:ext uri="{FF2B5EF4-FFF2-40B4-BE49-F238E27FC236}">
                <a16:creationId xmlns:a16="http://schemas.microsoft.com/office/drawing/2014/main" id="{B8296B75-10C6-4C1B-F68A-8EC356613B8F}"/>
              </a:ext>
            </a:extLst>
          </p:cNvPr>
          <p:cNvSpPr>
            <a:spLocks noGrp="1"/>
          </p:cNvSpPr>
          <p:nvPr>
            <p:ph type="title"/>
          </p:nvPr>
        </p:nvSpPr>
        <p:spPr/>
        <p:txBody>
          <a:bodyPr/>
          <a:lstStyle/>
          <a:p>
            <a:r>
              <a:rPr lang="en-US"/>
              <a:t>Connecting to customer needs</a:t>
            </a:r>
            <a:endParaRPr lang="en-GB"/>
          </a:p>
        </p:txBody>
      </p:sp>
      <p:sp>
        <p:nvSpPr>
          <p:cNvPr id="9" name="Slide Number Placeholder 8">
            <a:extLst>
              <a:ext uri="{FF2B5EF4-FFF2-40B4-BE49-F238E27FC236}">
                <a16:creationId xmlns:a16="http://schemas.microsoft.com/office/drawing/2014/main" id="{DE54F003-C40B-B354-CD77-F5C6A9DB5455}"/>
              </a:ext>
            </a:extLst>
          </p:cNvPr>
          <p:cNvSpPr>
            <a:spLocks noGrp="1"/>
          </p:cNvSpPr>
          <p:nvPr>
            <p:ph type="sldNum" sz="quarter" idx="16"/>
          </p:nvPr>
        </p:nvSpPr>
        <p:spPr/>
        <p:txBody>
          <a:bodyPr/>
          <a:lstStyle/>
          <a:p>
            <a:pPr defTabSz="1088421"/>
            <a:fld id="{104FC826-72BB-4AF1-BA01-A94F7396A7DC}" type="slidenum">
              <a:rPr lang="en-US" smtClean="0">
                <a:solidFill>
                  <a:prstClr val="black"/>
                </a:solidFill>
              </a:rPr>
              <a:pPr defTabSz="1088421"/>
              <a:t>4</a:t>
            </a:fld>
            <a:endParaRPr lang="en-US">
              <a:solidFill>
                <a:prstClr val="black"/>
              </a:solidFill>
            </a:endParaRPr>
          </a:p>
        </p:txBody>
      </p:sp>
      <p:sp>
        <p:nvSpPr>
          <p:cNvPr id="10" name="Footer Placeholder 9">
            <a:extLst>
              <a:ext uri="{FF2B5EF4-FFF2-40B4-BE49-F238E27FC236}">
                <a16:creationId xmlns:a16="http://schemas.microsoft.com/office/drawing/2014/main" id="{8BB17C55-C64D-5C72-F2E9-41A31F818575}"/>
              </a:ext>
            </a:extLst>
          </p:cNvPr>
          <p:cNvSpPr>
            <a:spLocks noGrp="1"/>
          </p:cNvSpPr>
          <p:nvPr>
            <p:ph type="ftr" sz="quarter" idx="15"/>
          </p:nvPr>
        </p:nvSpPr>
        <p:spPr/>
        <p:txBody>
          <a:bodyPr/>
          <a:lstStyle/>
          <a:p>
            <a:r>
              <a:rPr lang="en-US">
                <a:solidFill>
                  <a:prstClr val="black"/>
                </a:solidFill>
              </a:rPr>
              <a:t>Confidential | Authorized HPE Partner Use Only</a:t>
            </a:r>
          </a:p>
        </p:txBody>
      </p:sp>
    </p:spTree>
    <p:extLst>
      <p:ext uri="{BB962C8B-B14F-4D97-AF65-F5344CB8AC3E}">
        <p14:creationId xmlns:p14="http://schemas.microsoft.com/office/powerpoint/2010/main" val="220699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F806F6-369C-2C27-B731-39E2453BE9CE}"/>
              </a:ext>
            </a:extLst>
          </p:cNvPr>
          <p:cNvSpPr>
            <a:spLocks noGrp="1"/>
          </p:cNvSpPr>
          <p:nvPr>
            <p:ph type="title"/>
          </p:nvPr>
        </p:nvSpPr>
        <p:spPr/>
        <p:txBody>
          <a:bodyPr/>
          <a:lstStyle/>
          <a:p>
            <a:r>
              <a:rPr lang="en-US"/>
              <a:t>Customers are contending with new challenges</a:t>
            </a:r>
            <a:endParaRPr lang="en-GB"/>
          </a:p>
        </p:txBody>
      </p:sp>
      <p:sp>
        <p:nvSpPr>
          <p:cNvPr id="2" name="Slide Number Placeholder 1">
            <a:extLst>
              <a:ext uri="{FF2B5EF4-FFF2-40B4-BE49-F238E27FC236}">
                <a16:creationId xmlns:a16="http://schemas.microsoft.com/office/drawing/2014/main" id="{3DD728DC-ED50-1B9E-CFED-ABA0663DC38F}"/>
              </a:ext>
            </a:extLst>
          </p:cNvPr>
          <p:cNvSpPr>
            <a:spLocks noGrp="1"/>
          </p:cNvSpPr>
          <p:nvPr>
            <p:ph type="sldNum" sz="quarter" idx="11"/>
          </p:nvPr>
        </p:nvSpPr>
        <p:spPr/>
        <p:txBody>
          <a:bodyPr/>
          <a:lstStyle/>
          <a:p>
            <a:pPr defTabSz="1088421"/>
            <a:fld id="{104FC826-72BB-4AF1-BA01-A94F7396A7DC}" type="slidenum">
              <a:rPr lang="en-US" smtClean="0"/>
              <a:pPr defTabSz="1088421"/>
              <a:t>5</a:t>
            </a:fld>
            <a:endParaRPr lang="en-US"/>
          </a:p>
        </p:txBody>
      </p:sp>
      <p:sp>
        <p:nvSpPr>
          <p:cNvPr id="3" name="Footer Placeholder 2">
            <a:extLst>
              <a:ext uri="{FF2B5EF4-FFF2-40B4-BE49-F238E27FC236}">
                <a16:creationId xmlns:a16="http://schemas.microsoft.com/office/drawing/2014/main" id="{26416C31-B33B-278B-EA0E-81DE531739DE}"/>
              </a:ext>
            </a:extLst>
          </p:cNvPr>
          <p:cNvSpPr>
            <a:spLocks noGrp="1"/>
          </p:cNvSpPr>
          <p:nvPr>
            <p:ph type="ftr" sz="quarter" idx="10"/>
          </p:nvPr>
        </p:nvSpPr>
        <p:spPr/>
        <p:txBody>
          <a:bodyPr/>
          <a:lstStyle/>
          <a:p>
            <a:r>
              <a:rPr lang="en-US"/>
              <a:t>Confidential | Authorized HPE Partner Use Only</a:t>
            </a:r>
          </a:p>
        </p:txBody>
      </p:sp>
      <p:grpSp>
        <p:nvGrpSpPr>
          <p:cNvPr id="8" name="Group 7">
            <a:extLst>
              <a:ext uri="{FF2B5EF4-FFF2-40B4-BE49-F238E27FC236}">
                <a16:creationId xmlns:a16="http://schemas.microsoft.com/office/drawing/2014/main" id="{350B004C-E241-4510-C652-1AF46FDE1352}"/>
              </a:ext>
            </a:extLst>
          </p:cNvPr>
          <p:cNvGrpSpPr/>
          <p:nvPr/>
        </p:nvGrpSpPr>
        <p:grpSpPr>
          <a:xfrm>
            <a:off x="260105" y="972383"/>
            <a:ext cx="5342690" cy="4140638"/>
            <a:chOff x="7949259" y="1420239"/>
            <a:chExt cx="4266929" cy="4004794"/>
          </a:xfrm>
        </p:grpSpPr>
        <p:sp>
          <p:nvSpPr>
            <p:cNvPr id="7" name="Rectangle 6">
              <a:extLst>
                <a:ext uri="{FF2B5EF4-FFF2-40B4-BE49-F238E27FC236}">
                  <a16:creationId xmlns:a16="http://schemas.microsoft.com/office/drawing/2014/main" id="{C19F7AB7-3C81-BCD8-6326-7D69FD12AF3A}"/>
                </a:ext>
              </a:extLst>
            </p:cNvPr>
            <p:cNvSpPr/>
            <p:nvPr/>
          </p:nvSpPr>
          <p:spPr bwMode="ltGray">
            <a:xfrm>
              <a:off x="8054501" y="1420239"/>
              <a:ext cx="4020038" cy="4004794"/>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7568AEF1-F9C8-B2DC-3AAB-F651B870EDBB}"/>
                </a:ext>
              </a:extLst>
            </p:cNvPr>
            <p:cNvSpPr txBox="1"/>
            <p:nvPr/>
          </p:nvSpPr>
          <p:spPr>
            <a:xfrm>
              <a:off x="8163506" y="1490289"/>
              <a:ext cx="3832699" cy="1384995"/>
            </a:xfrm>
            <a:prstGeom prst="rect">
              <a:avLst/>
            </a:prstGeom>
            <a:noFill/>
            <a:ln w="57150">
              <a:noFill/>
              <a:miter lim="800000"/>
            </a:ln>
          </p:spPr>
          <p:txBody>
            <a:bodyPr wrap="square">
              <a:spAutoFit/>
            </a:bodyPr>
            <a:lstStyle/>
            <a:p>
              <a:r>
                <a:rPr lang="en-US" sz="1400" b="1" i="0" u="none" strike="noStrike" baseline="0">
                  <a:solidFill>
                    <a:srgbClr val="000000"/>
                  </a:solidFill>
                  <a:latin typeface="MetricHPE" panose="020B0503030202060203" pitchFamily="34" charset="0"/>
                </a:rPr>
                <a:t>Why do HPE solutions target strategic problems and workloads? </a:t>
              </a:r>
              <a:endParaRPr lang="en-US" sz="1400" b="0" i="0" u="none" strike="noStrike" baseline="0">
                <a:solidFill>
                  <a:srgbClr val="000000"/>
                </a:solidFill>
                <a:latin typeface="MetricHPE" panose="020B0503030202060203" pitchFamily="34" charset="0"/>
              </a:endParaRPr>
            </a:p>
            <a:p>
              <a:r>
                <a:rPr lang="en-US" sz="1400" b="0" i="0" u="none" strike="noStrike" baseline="0">
                  <a:solidFill>
                    <a:srgbClr val="000000"/>
                  </a:solidFill>
                  <a:latin typeface="MetricHPE Light" panose="020B0303030202060203" pitchFamily="34" charset="0"/>
                </a:rPr>
                <a:t>Today, IT decision makers are responding less to the technical capabilities of solutions and more to solutions’ ability to deliver real-world outcomes for their workloads and business goals. </a:t>
              </a:r>
              <a:endParaRPr lang="en-GB" sz="1400"/>
            </a:p>
          </p:txBody>
        </p:sp>
        <p:sp>
          <p:nvSpPr>
            <p:cNvPr id="10" name="TextBox 9">
              <a:extLst>
                <a:ext uri="{FF2B5EF4-FFF2-40B4-BE49-F238E27FC236}">
                  <a16:creationId xmlns:a16="http://schemas.microsoft.com/office/drawing/2014/main" id="{0D021AE9-B6F2-7E9D-57D5-F163C2E649D0}"/>
                </a:ext>
              </a:extLst>
            </p:cNvPr>
            <p:cNvSpPr txBox="1"/>
            <p:nvPr/>
          </p:nvSpPr>
          <p:spPr>
            <a:xfrm>
              <a:off x="8013953" y="2451960"/>
              <a:ext cx="1614793" cy="1097280"/>
            </a:xfrm>
            <a:prstGeom prst="rect">
              <a:avLst/>
            </a:prstGeom>
            <a:noFill/>
            <a:ln w="57150">
              <a:noFill/>
              <a:miter lim="800000"/>
            </a:ln>
          </p:spPr>
          <p:txBody>
            <a:bodyPr wrap="square" lIns="90000" tIns="90000" rIns="90000" bIns="90000" rtlCol="0" anchor="t" anchorCtr="0">
              <a:noAutofit/>
            </a:bodyPr>
            <a:lstStyle/>
            <a:p>
              <a:pPr marL="0" indent="0" algn="ctr">
                <a:lnSpc>
                  <a:spcPct val="90000"/>
                </a:lnSpc>
                <a:spcBef>
                  <a:spcPts val="400"/>
                </a:spcBef>
                <a:buFont typeface="MetricHPE" panose="020B0503030202060203" pitchFamily="34" charset="0"/>
                <a:buNone/>
              </a:pPr>
              <a:r>
                <a:rPr lang="en-US" sz="3600" b="1" i="0" u="none" strike="noStrike" baseline="0">
                  <a:solidFill>
                    <a:schemeClr val="accent3"/>
                  </a:solidFill>
                  <a:latin typeface="MetricHPE" panose="020B0503030202060203" pitchFamily="34" charset="0"/>
                </a:rPr>
                <a:t>~86%</a:t>
              </a:r>
            </a:p>
            <a:p>
              <a:pPr marL="0" indent="0" algn="ctr">
                <a:buFont typeface="MetricHPE" panose="020B0503030202060203" pitchFamily="34" charset="0"/>
                <a:buNone/>
              </a:pPr>
              <a:r>
                <a:rPr lang="en-US" sz="1200" b="0" i="0" u="none" strike="noStrike" baseline="0">
                  <a:solidFill>
                    <a:srgbClr val="000000"/>
                  </a:solidFill>
                  <a:latin typeface="MetricHPE Light" panose="020B0303030202060203" pitchFamily="34" charset="0"/>
                </a:rPr>
                <a:t>of hiring managers believe dynamic teams of remote workers are the future.</a:t>
              </a:r>
              <a:r>
                <a:rPr lang="en-US" sz="1200" b="0" i="0" u="none" strike="noStrike" baseline="30000">
                  <a:solidFill>
                    <a:srgbClr val="000000"/>
                  </a:solidFill>
                  <a:latin typeface="MetricHPE Light" panose="020B0303030202060203" pitchFamily="34" charset="0"/>
                </a:rPr>
                <a:t>2</a:t>
              </a:r>
            </a:p>
            <a:p>
              <a:pPr marL="0" indent="0" algn="ctr">
                <a:buFont typeface="MetricHPE" panose="020B0503030202060203" pitchFamily="34" charset="0"/>
                <a:buNone/>
              </a:pPr>
              <a:r>
                <a:rPr lang="en-US" sz="1200" b="0" i="0" u="none" strike="noStrike" baseline="0">
                  <a:solidFill>
                    <a:srgbClr val="000000"/>
                  </a:solidFill>
                  <a:latin typeface="MetricHPE Light" panose="020B0303030202060203" pitchFamily="34" charset="0"/>
                </a:rPr>
                <a:t> </a:t>
              </a:r>
              <a:r>
                <a:rPr lang="en-US" b="1" i="0" u="none" strike="noStrike" baseline="0">
                  <a:solidFill>
                    <a:schemeClr val="accent3"/>
                  </a:solidFill>
                  <a:latin typeface="MetricHPE" panose="020B0503030202060203" pitchFamily="34" charset="0"/>
                </a:rPr>
                <a:t> </a:t>
              </a:r>
              <a:endParaRPr lang="en-US">
                <a:solidFill>
                  <a:schemeClr val="accent3"/>
                </a:solidFill>
              </a:endParaRPr>
            </a:p>
          </p:txBody>
        </p:sp>
        <p:sp>
          <p:nvSpPr>
            <p:cNvPr id="12" name="TextBox 11">
              <a:extLst>
                <a:ext uri="{FF2B5EF4-FFF2-40B4-BE49-F238E27FC236}">
                  <a16:creationId xmlns:a16="http://schemas.microsoft.com/office/drawing/2014/main" id="{7EE79EB1-CD7E-9320-DD30-50F0F7C9E9F6}"/>
                </a:ext>
              </a:extLst>
            </p:cNvPr>
            <p:cNvSpPr txBox="1"/>
            <p:nvPr/>
          </p:nvSpPr>
          <p:spPr>
            <a:xfrm>
              <a:off x="10491640" y="2519644"/>
              <a:ext cx="1675589" cy="1097280"/>
            </a:xfrm>
            <a:prstGeom prst="rect">
              <a:avLst/>
            </a:prstGeom>
            <a:noFill/>
            <a:ln w="57150">
              <a:noFill/>
              <a:miter lim="800000"/>
            </a:ln>
          </p:spPr>
          <p:txBody>
            <a:bodyPr wrap="square" anchor="t">
              <a:spAutoFit/>
            </a:bodyPr>
            <a:lstStyle/>
            <a:p>
              <a:pPr marL="0" indent="0" algn="ctr">
                <a:lnSpc>
                  <a:spcPct val="90000"/>
                </a:lnSpc>
                <a:spcBef>
                  <a:spcPts val="400"/>
                </a:spcBef>
                <a:buFont typeface="MetricHPE" panose="020B0503030202060203" pitchFamily="34" charset="0"/>
                <a:buNone/>
              </a:pPr>
              <a:r>
                <a:rPr lang="en-US" sz="3600" b="1" i="0" u="none" strike="noStrike" baseline="0">
                  <a:solidFill>
                    <a:schemeClr val="accent3"/>
                  </a:solidFill>
                  <a:latin typeface="MetricHPE" panose="020B0503030202060203" pitchFamily="34" charset="0"/>
                </a:rPr>
                <a:t>80%</a:t>
              </a:r>
            </a:p>
            <a:p>
              <a:pPr marL="0" indent="0" algn="ctr">
                <a:buFont typeface="MetricHPE" panose="020B0503030202060203" pitchFamily="34" charset="0"/>
                <a:buNone/>
              </a:pPr>
              <a:r>
                <a:rPr lang="en-US" sz="1200" b="0" i="0" u="none" strike="noStrike" baseline="0">
                  <a:solidFill>
                    <a:srgbClr val="000000"/>
                  </a:solidFill>
                  <a:latin typeface="MetricHPE Light" panose="020B0303030202060203" pitchFamily="34" charset="0"/>
                </a:rPr>
                <a:t>of executives plan to apply</a:t>
              </a:r>
            </a:p>
            <a:p>
              <a:pPr marL="0" indent="0" algn="ctr">
                <a:buFont typeface="MetricHPE" panose="020B0503030202060203" pitchFamily="34" charset="0"/>
                <a:buNone/>
              </a:pPr>
              <a:r>
                <a:rPr lang="en-US" sz="1200" b="0" i="0" u="none" strike="noStrike" baseline="0">
                  <a:solidFill>
                    <a:srgbClr val="000000"/>
                  </a:solidFill>
                  <a:latin typeface="MetricHPE Light" panose="020B0303030202060203" pitchFamily="34" charset="0"/>
                </a:rPr>
                <a:t>AI-driven automation to any</a:t>
              </a:r>
            </a:p>
            <a:p>
              <a:pPr marL="0" indent="0" algn="ctr">
                <a:buFont typeface="MetricHPE" panose="020B0503030202060203" pitchFamily="34" charset="0"/>
                <a:buNone/>
              </a:pPr>
              <a:r>
                <a:rPr lang="en-US" sz="1200" b="0" i="0" u="none" strike="noStrike" baseline="0">
                  <a:solidFill>
                    <a:srgbClr val="000000"/>
                  </a:solidFill>
                  <a:latin typeface="MetricHPE Light" panose="020B0303030202060203" pitchFamily="34" charset="0"/>
                </a:rPr>
                <a:t>business decision.</a:t>
              </a:r>
              <a:r>
                <a:rPr lang="en-US" sz="1200" b="0" i="0" u="none" strike="noStrike" baseline="30000">
                  <a:solidFill>
                    <a:srgbClr val="000000"/>
                  </a:solidFill>
                  <a:latin typeface="MetricHPE Light" panose="020B0303030202060203" pitchFamily="34" charset="0"/>
                </a:rPr>
                <a:t>5</a:t>
              </a:r>
            </a:p>
          </p:txBody>
        </p:sp>
        <p:sp>
          <p:nvSpPr>
            <p:cNvPr id="13" name="TextBox 12">
              <a:extLst>
                <a:ext uri="{FF2B5EF4-FFF2-40B4-BE49-F238E27FC236}">
                  <a16:creationId xmlns:a16="http://schemas.microsoft.com/office/drawing/2014/main" id="{2E183208-84D2-11A4-66EB-589965F626FC}"/>
                </a:ext>
              </a:extLst>
            </p:cNvPr>
            <p:cNvSpPr txBox="1"/>
            <p:nvPr/>
          </p:nvSpPr>
          <p:spPr>
            <a:xfrm>
              <a:off x="9180733" y="3268436"/>
              <a:ext cx="1614793" cy="1043362"/>
            </a:xfrm>
            <a:prstGeom prst="rect">
              <a:avLst/>
            </a:prstGeom>
            <a:noFill/>
            <a:ln w="57150">
              <a:noFill/>
              <a:miter lim="800000"/>
            </a:ln>
          </p:spPr>
          <p:txBody>
            <a:bodyPr wrap="square" lIns="90000" tIns="90000" rIns="90000" bIns="90000" rtlCol="0" anchor="t" anchorCtr="0">
              <a:noAutofit/>
            </a:bodyPr>
            <a:lstStyle/>
            <a:p>
              <a:pPr marL="0" indent="0" algn="ctr">
                <a:lnSpc>
                  <a:spcPct val="90000"/>
                </a:lnSpc>
                <a:spcBef>
                  <a:spcPts val="400"/>
                </a:spcBef>
                <a:buFont typeface="MetricHPE" panose="020B0503030202060203" pitchFamily="34" charset="0"/>
                <a:buNone/>
              </a:pPr>
              <a:r>
                <a:rPr lang="en-US" sz="3600" b="1">
                  <a:solidFill>
                    <a:schemeClr val="accent3"/>
                  </a:solidFill>
                  <a:latin typeface="MetricHPE" panose="020B0503030202060203" pitchFamily="34" charset="0"/>
                </a:rPr>
                <a:t>&gt;50</a:t>
              </a:r>
              <a:r>
                <a:rPr lang="en-US" sz="3600" b="1" i="0" u="none" strike="noStrike" baseline="0">
                  <a:solidFill>
                    <a:schemeClr val="accent3"/>
                  </a:solidFill>
                  <a:latin typeface="MetricHPE" panose="020B0503030202060203" pitchFamily="34" charset="0"/>
                </a:rPr>
                <a:t>%</a:t>
              </a:r>
            </a:p>
            <a:p>
              <a:pPr marL="0" indent="0" algn="ctr">
                <a:buFont typeface="MetricHPE" panose="020B0503030202060203" pitchFamily="34" charset="0"/>
                <a:buNone/>
              </a:pPr>
              <a:r>
                <a:rPr lang="en-US" sz="1200" b="0" i="0" u="none" strike="noStrike" baseline="0">
                  <a:solidFill>
                    <a:srgbClr val="000000"/>
                  </a:solidFill>
                  <a:latin typeface="MetricHPE Light" panose="020B0303030202060203" pitchFamily="34" charset="0"/>
                </a:rPr>
                <a:t>of enterprise-managed</a:t>
              </a:r>
            </a:p>
            <a:p>
              <a:pPr marL="0" indent="0" algn="ctr">
                <a:buFont typeface="MetricHPE" panose="020B0503030202060203" pitchFamily="34" charset="0"/>
                <a:buNone/>
              </a:pPr>
              <a:r>
                <a:rPr lang="en-US" sz="1200" b="0" i="0" u="none" strike="noStrike" baseline="0">
                  <a:solidFill>
                    <a:srgbClr val="000000"/>
                  </a:solidFill>
                  <a:latin typeface="MetricHPE Light" panose="020B0303030202060203" pitchFamily="34" charset="0"/>
                </a:rPr>
                <a:t>data will be created and</a:t>
              </a:r>
            </a:p>
            <a:p>
              <a:pPr marL="0" indent="0" algn="ctr">
                <a:buFont typeface="MetricHPE" panose="020B0503030202060203" pitchFamily="34" charset="0"/>
                <a:buNone/>
              </a:pPr>
              <a:r>
                <a:rPr lang="en-US" sz="1200" b="0" i="0" u="none" strike="noStrike" baseline="0">
                  <a:solidFill>
                    <a:srgbClr val="000000"/>
                  </a:solidFill>
                  <a:latin typeface="MetricHPE Light" panose="020B0303030202060203" pitchFamily="34" charset="0"/>
                </a:rPr>
                <a:t>processed at the edge.</a:t>
              </a:r>
              <a:r>
                <a:rPr lang="en-US" sz="1200" b="0" i="0" u="none" strike="noStrike" baseline="30000">
                  <a:solidFill>
                    <a:srgbClr val="000000"/>
                  </a:solidFill>
                  <a:latin typeface="MetricHPE Light" panose="020B0303030202060203" pitchFamily="34" charset="0"/>
                </a:rPr>
                <a:t>4</a:t>
              </a:r>
            </a:p>
            <a:p>
              <a:pPr marL="0" indent="0" algn="ctr">
                <a:buFont typeface="MetricHPE" panose="020B0503030202060203" pitchFamily="34" charset="0"/>
                <a:buNone/>
              </a:pPr>
              <a:r>
                <a:rPr lang="en-US" sz="1200" b="0" i="0" u="none" strike="noStrike" baseline="0">
                  <a:solidFill>
                    <a:srgbClr val="000000"/>
                  </a:solidFill>
                  <a:latin typeface="MetricHPE Light" panose="020B0303030202060203" pitchFamily="34" charset="0"/>
                </a:rPr>
                <a:t> </a:t>
              </a:r>
              <a:r>
                <a:rPr lang="en-US" b="1" i="0" u="none" strike="noStrike" baseline="0">
                  <a:solidFill>
                    <a:schemeClr val="accent3"/>
                  </a:solidFill>
                  <a:latin typeface="MetricHPE" panose="020B0503030202060203" pitchFamily="34" charset="0"/>
                </a:rPr>
                <a:t> </a:t>
              </a:r>
              <a:endParaRPr lang="en-US">
                <a:solidFill>
                  <a:schemeClr val="accent3"/>
                </a:solidFill>
              </a:endParaRPr>
            </a:p>
          </p:txBody>
        </p:sp>
        <p:sp>
          <p:nvSpPr>
            <p:cNvPr id="14" name="TextBox 13">
              <a:extLst>
                <a:ext uri="{FF2B5EF4-FFF2-40B4-BE49-F238E27FC236}">
                  <a16:creationId xmlns:a16="http://schemas.microsoft.com/office/drawing/2014/main" id="{35F63599-494C-CCF6-9B77-DE8D2D8F0CCA}"/>
                </a:ext>
              </a:extLst>
            </p:cNvPr>
            <p:cNvSpPr txBox="1"/>
            <p:nvPr/>
          </p:nvSpPr>
          <p:spPr>
            <a:xfrm>
              <a:off x="7949259" y="4178191"/>
              <a:ext cx="1789892" cy="1043362"/>
            </a:xfrm>
            <a:prstGeom prst="rect">
              <a:avLst/>
            </a:prstGeom>
            <a:noFill/>
            <a:ln w="57150">
              <a:noFill/>
              <a:miter lim="800000"/>
            </a:ln>
          </p:spPr>
          <p:txBody>
            <a:bodyPr wrap="square" lIns="90000" tIns="90000" rIns="90000" bIns="90000" rtlCol="0" anchor="t" anchorCtr="0">
              <a:noAutofit/>
            </a:bodyPr>
            <a:lstStyle/>
            <a:p>
              <a:pPr marL="0" indent="0" algn="ctr">
                <a:lnSpc>
                  <a:spcPct val="90000"/>
                </a:lnSpc>
                <a:spcBef>
                  <a:spcPts val="400"/>
                </a:spcBef>
                <a:buFont typeface="MetricHPE" panose="020B0503030202060203" pitchFamily="34" charset="0"/>
                <a:buNone/>
              </a:pPr>
              <a:r>
                <a:rPr lang="en-US" sz="3600" b="1">
                  <a:solidFill>
                    <a:schemeClr val="accent3"/>
                  </a:solidFill>
                  <a:latin typeface="MetricHPE" panose="020B0503030202060203" pitchFamily="34" charset="0"/>
                </a:rPr>
                <a:t>20x</a:t>
              </a:r>
              <a:endParaRPr lang="en-US" sz="3600" b="1" i="0" u="none" strike="noStrike" baseline="0">
                <a:solidFill>
                  <a:schemeClr val="accent3"/>
                </a:solidFill>
                <a:latin typeface="MetricHPE" panose="020B0503030202060203" pitchFamily="34" charset="0"/>
              </a:endParaRPr>
            </a:p>
            <a:p>
              <a:pPr marL="0" indent="0" algn="ctr">
                <a:buFont typeface="MetricHPE" panose="020B0503030202060203" pitchFamily="34" charset="0"/>
                <a:buNone/>
              </a:pPr>
              <a:r>
                <a:rPr lang="en-US" sz="1200" b="0" i="0" u="none" strike="noStrike" baseline="0">
                  <a:solidFill>
                    <a:srgbClr val="000000"/>
                  </a:solidFill>
                  <a:latin typeface="MetricHPE Light" panose="020B0303030202060203" pitchFamily="34" charset="0"/>
                </a:rPr>
                <a:t>Likelihood that data-first</a:t>
              </a:r>
            </a:p>
            <a:p>
              <a:pPr marL="0" indent="0" algn="ctr">
                <a:buFont typeface="MetricHPE" panose="020B0503030202060203" pitchFamily="34" charset="0"/>
                <a:buNone/>
              </a:pPr>
              <a:r>
                <a:rPr lang="en-US" sz="1200" b="0" i="0" u="none" strike="noStrike" baseline="0">
                  <a:solidFill>
                    <a:srgbClr val="000000"/>
                  </a:solidFill>
                  <a:latin typeface="MetricHPE Light" panose="020B0303030202060203" pitchFamily="34" charset="0"/>
                </a:rPr>
                <a:t>leaders will the least-advanced</a:t>
              </a:r>
            </a:p>
            <a:p>
              <a:pPr marL="0" indent="0" algn="ctr">
                <a:buFont typeface="MetricHPE" panose="020B0503030202060203" pitchFamily="34" charset="0"/>
                <a:buNone/>
              </a:pPr>
              <a:r>
                <a:rPr lang="en-US" sz="1200" b="0" i="0" u="none" strike="noStrike" baseline="0">
                  <a:solidFill>
                    <a:srgbClr val="000000"/>
                  </a:solidFill>
                  <a:latin typeface="MetricHPE Light" panose="020B0303030202060203" pitchFamily="34" charset="0"/>
                </a:rPr>
                <a:t>beat competitors to market.</a:t>
              </a:r>
              <a:r>
                <a:rPr lang="en-US" sz="1200" b="0" i="0" u="none" strike="noStrike" baseline="30000">
                  <a:solidFill>
                    <a:srgbClr val="000000"/>
                  </a:solidFill>
                  <a:latin typeface="MetricHPE Light" panose="020B0303030202060203" pitchFamily="34" charset="0"/>
                </a:rPr>
                <a:t>3</a:t>
              </a:r>
            </a:p>
            <a:p>
              <a:pPr marL="0" indent="0" algn="ctr">
                <a:buFont typeface="MetricHPE" panose="020B0503030202060203" pitchFamily="34" charset="0"/>
                <a:buNone/>
              </a:pPr>
              <a:r>
                <a:rPr lang="en-US" sz="1200" b="0" i="0" u="none" strike="noStrike" baseline="0">
                  <a:solidFill>
                    <a:srgbClr val="000000"/>
                  </a:solidFill>
                  <a:latin typeface="MetricHPE Light" panose="020B0303030202060203" pitchFamily="34" charset="0"/>
                </a:rPr>
                <a:t> </a:t>
              </a:r>
              <a:r>
                <a:rPr lang="en-US" b="1" i="0" u="none" strike="noStrike" baseline="0">
                  <a:solidFill>
                    <a:schemeClr val="accent3"/>
                  </a:solidFill>
                  <a:latin typeface="MetricHPE" panose="020B0503030202060203" pitchFamily="34" charset="0"/>
                </a:rPr>
                <a:t> </a:t>
              </a:r>
              <a:endParaRPr lang="en-US">
                <a:solidFill>
                  <a:schemeClr val="accent3"/>
                </a:solidFill>
              </a:endParaRPr>
            </a:p>
          </p:txBody>
        </p:sp>
        <p:sp>
          <p:nvSpPr>
            <p:cNvPr id="15" name="TextBox 14">
              <a:extLst>
                <a:ext uri="{FF2B5EF4-FFF2-40B4-BE49-F238E27FC236}">
                  <a16:creationId xmlns:a16="http://schemas.microsoft.com/office/drawing/2014/main" id="{30BACAEB-564C-35FC-65E6-472938B378FF}"/>
                </a:ext>
              </a:extLst>
            </p:cNvPr>
            <p:cNvSpPr txBox="1"/>
            <p:nvPr/>
          </p:nvSpPr>
          <p:spPr>
            <a:xfrm>
              <a:off x="10426296" y="4178191"/>
              <a:ext cx="1789892" cy="1043362"/>
            </a:xfrm>
            <a:prstGeom prst="rect">
              <a:avLst/>
            </a:prstGeom>
            <a:noFill/>
            <a:ln w="57150">
              <a:noFill/>
              <a:miter lim="800000"/>
            </a:ln>
          </p:spPr>
          <p:txBody>
            <a:bodyPr wrap="square" lIns="90000" tIns="90000" rIns="90000" bIns="90000" rtlCol="0" anchor="t" anchorCtr="0">
              <a:noAutofit/>
            </a:bodyPr>
            <a:lstStyle/>
            <a:p>
              <a:pPr marL="0" indent="0" algn="ctr">
                <a:lnSpc>
                  <a:spcPct val="90000"/>
                </a:lnSpc>
                <a:spcBef>
                  <a:spcPts val="400"/>
                </a:spcBef>
                <a:buFont typeface="MetricHPE" panose="020B0503030202060203" pitchFamily="34" charset="0"/>
                <a:buNone/>
              </a:pPr>
              <a:r>
                <a:rPr lang="en-US" sz="3600" b="1">
                  <a:solidFill>
                    <a:schemeClr val="accent3"/>
                  </a:solidFill>
                  <a:latin typeface="MetricHPE" panose="020B0503030202060203" pitchFamily="34" charset="0"/>
                </a:rPr>
                <a:t>60%</a:t>
              </a:r>
              <a:endParaRPr lang="en-US" sz="3600" b="1" i="0" u="none" strike="noStrike" baseline="0">
                <a:solidFill>
                  <a:schemeClr val="accent3"/>
                </a:solidFill>
                <a:latin typeface="MetricHPE" panose="020B0503030202060203" pitchFamily="34" charset="0"/>
              </a:endParaRPr>
            </a:p>
            <a:p>
              <a:pPr marL="0" indent="0" algn="ctr">
                <a:buFont typeface="MetricHPE" panose="020B0503030202060203" pitchFamily="34" charset="0"/>
                <a:buNone/>
              </a:pPr>
              <a:r>
                <a:rPr lang="en-US" sz="1200" b="0" i="0" u="none" strike="noStrike" baseline="0">
                  <a:solidFill>
                    <a:srgbClr val="000000"/>
                  </a:solidFill>
                  <a:latin typeface="MetricHPE Light" panose="020B0303030202060203" pitchFamily="34" charset="0"/>
                </a:rPr>
                <a:t>agree they have gaps</a:t>
              </a:r>
            </a:p>
            <a:p>
              <a:pPr marL="0" indent="0" algn="ctr">
                <a:buFont typeface="MetricHPE" panose="020B0503030202060203" pitchFamily="34" charset="0"/>
                <a:buNone/>
              </a:pPr>
              <a:r>
                <a:rPr lang="en-US" sz="1200" b="0" i="0" u="none" strike="noStrike" baseline="0">
                  <a:solidFill>
                    <a:srgbClr val="000000"/>
                  </a:solidFill>
                  <a:latin typeface="MetricHPE Light" panose="020B0303030202060203" pitchFamily="34" charset="0"/>
                </a:rPr>
                <a:t>that allow attackers to</a:t>
              </a:r>
            </a:p>
            <a:p>
              <a:pPr marL="0" indent="0" algn="ctr">
                <a:buFont typeface="MetricHPE" panose="020B0503030202060203" pitchFamily="34" charset="0"/>
                <a:buNone/>
              </a:pPr>
              <a:r>
                <a:rPr lang="en-US" sz="1200" b="0" i="0" u="none" strike="noStrike" baseline="0">
                  <a:solidFill>
                    <a:srgbClr val="000000"/>
                  </a:solidFill>
                  <a:latin typeface="MetricHPE Light" panose="020B0303030202060203" pitchFamily="34" charset="0"/>
                </a:rPr>
                <a:t>penetrate IT defenses.</a:t>
              </a:r>
              <a:r>
                <a:rPr lang="en-US" sz="1200" b="0" i="0" u="none" strike="noStrike" baseline="30000">
                  <a:solidFill>
                    <a:srgbClr val="000000"/>
                  </a:solidFill>
                  <a:latin typeface="MetricHPE Light" panose="020B0303030202060203" pitchFamily="34" charset="0"/>
                </a:rPr>
                <a:t>6</a:t>
              </a:r>
            </a:p>
            <a:p>
              <a:pPr marL="0" indent="0" algn="ctr">
                <a:buFont typeface="MetricHPE" panose="020B0503030202060203" pitchFamily="34" charset="0"/>
                <a:buNone/>
              </a:pPr>
              <a:r>
                <a:rPr lang="en-US" sz="1200" b="0" i="0" u="none" strike="noStrike" baseline="0">
                  <a:solidFill>
                    <a:srgbClr val="000000"/>
                  </a:solidFill>
                  <a:latin typeface="MetricHPE Light" panose="020B0303030202060203" pitchFamily="34" charset="0"/>
                </a:rPr>
                <a:t> </a:t>
              </a:r>
              <a:r>
                <a:rPr lang="en-US" b="1" i="0" u="none" strike="noStrike" baseline="0">
                  <a:solidFill>
                    <a:schemeClr val="accent3"/>
                  </a:solidFill>
                  <a:latin typeface="MetricHPE" panose="020B0503030202060203" pitchFamily="34" charset="0"/>
                </a:rPr>
                <a:t> </a:t>
              </a:r>
              <a:endParaRPr lang="en-US">
                <a:solidFill>
                  <a:schemeClr val="accent3"/>
                </a:solidFill>
              </a:endParaRPr>
            </a:p>
          </p:txBody>
        </p:sp>
      </p:grpSp>
      <p:sp>
        <p:nvSpPr>
          <p:cNvPr id="16" name="Shape1_20220127_135313">
            <a:extLst>
              <a:ext uri="{FF2B5EF4-FFF2-40B4-BE49-F238E27FC236}">
                <a16:creationId xmlns:a16="http://schemas.microsoft.com/office/drawing/2014/main" id="{8ACFA20C-7530-8449-0DC4-BB83468FCF6A}"/>
              </a:ext>
            </a:extLst>
          </p:cNvPr>
          <p:cNvSpPr/>
          <p:nvPr/>
        </p:nvSpPr>
        <p:spPr>
          <a:xfrm rot="10800000" flipV="1">
            <a:off x="5939283" y="965688"/>
            <a:ext cx="2743200" cy="1463040"/>
          </a:xfrm>
          <a:prstGeom prst="rect">
            <a:avLst/>
          </a:prstGeom>
          <a:no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sng" strike="noStrike" kern="1200" cap="none" spc="0" normalizeH="0" baseline="0" noProof="0">
                <a:ln>
                  <a:noFill/>
                </a:ln>
                <a:solidFill>
                  <a:prstClr val="black">
                    <a:lumMod val="100000"/>
                  </a:prstClr>
                </a:solidFill>
                <a:effectLst/>
                <a:uLnTx/>
                <a:uFillTx/>
                <a:latin typeface="MetricHPE" panose="020B0604020202020204" charset="0"/>
                <a:ea typeface="+mn-ea"/>
                <a:cs typeface="+mn-cs"/>
              </a:rPr>
              <a:t>Legacy centralized infrastructure</a:t>
            </a:r>
          </a:p>
          <a:p>
            <a:pPr algn="ctr">
              <a:defRPr/>
            </a:pPr>
            <a:endParaRPr kumimoji="0" lang="en-US" sz="1200" b="1" i="0" u="none" strike="noStrike" kern="1200" cap="none" spc="0" normalizeH="0" baseline="0" noProof="0">
              <a:ln>
                <a:noFill/>
              </a:ln>
              <a:solidFill>
                <a:prstClr val="black">
                  <a:lumMod val="100000"/>
                </a:prstClr>
              </a:solidFill>
              <a:effectLst/>
              <a:uLnTx/>
              <a:uFillTx/>
              <a:latin typeface="MetricHPE" panose="020B060402020202020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etricHPE" panose="020B0503030202060203" pitchFamily="34" charset="0"/>
                <a:ea typeface="+mn-ea"/>
                <a:cs typeface="+mn-cs"/>
              </a:rPr>
              <a:t>Data is everywhere across a modern organization. Organizations need compute that lives where the data is stored and where it is created—without compromising manageability or security. </a:t>
            </a:r>
            <a:endParaRPr kumimoji="0" lang="en-IN" sz="1100" b="0" i="0" u="none" strike="noStrike" kern="1200" cap="none" spc="0" normalizeH="0" baseline="0" noProof="0">
              <a:ln>
                <a:noFill/>
              </a:ln>
              <a:solidFill>
                <a:prstClr val="black">
                  <a:lumMod val="100000"/>
                </a:prstClr>
              </a:solidFill>
              <a:effectLst/>
              <a:uLnTx/>
              <a:uFillTx/>
              <a:latin typeface="MetricHPE" panose="020B0503030202060203" pitchFamily="34" charset="0"/>
              <a:ea typeface="+mn-ea"/>
              <a:cs typeface="+mn-cs"/>
            </a:endParaRPr>
          </a:p>
        </p:txBody>
      </p:sp>
      <p:sp>
        <p:nvSpPr>
          <p:cNvPr id="19" name="Shape2_20220127_135313">
            <a:extLst>
              <a:ext uri="{FF2B5EF4-FFF2-40B4-BE49-F238E27FC236}">
                <a16:creationId xmlns:a16="http://schemas.microsoft.com/office/drawing/2014/main" id="{393E169E-1598-DDCE-D570-9259FD325DC5}"/>
              </a:ext>
            </a:extLst>
          </p:cNvPr>
          <p:cNvSpPr/>
          <p:nvPr/>
        </p:nvSpPr>
        <p:spPr>
          <a:xfrm rot="10800000" flipV="1">
            <a:off x="8793842" y="965689"/>
            <a:ext cx="2743200" cy="1463040"/>
          </a:xfrm>
          <a:prstGeom prst="rect">
            <a:avLst/>
          </a:prstGeom>
          <a:no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sng" strike="noStrike" kern="1200" cap="none" spc="0" normalizeH="0" baseline="0" noProof="0">
                <a:ln>
                  <a:noFill/>
                </a:ln>
                <a:solidFill>
                  <a:prstClr val="black">
                    <a:lumMod val="100000"/>
                  </a:prstClr>
                </a:solidFill>
                <a:effectLst/>
                <a:uLnTx/>
                <a:uFillTx/>
                <a:latin typeface="MetricHPE" panose="020B0604020202020204" charset="0"/>
                <a:ea typeface="+mn-ea"/>
                <a:cs typeface="+mn-cs"/>
              </a:rPr>
              <a:t>Operational inefficiencies and </a:t>
            </a:r>
          </a:p>
          <a:p>
            <a:pPr algn="ctr">
              <a:defRPr/>
            </a:pPr>
            <a:r>
              <a:rPr kumimoji="0" lang="en-US" sz="1200" b="1" i="0" u="sng" strike="noStrike" kern="1200" cap="none" spc="0" normalizeH="0" baseline="0" noProof="0">
                <a:ln>
                  <a:noFill/>
                </a:ln>
                <a:solidFill>
                  <a:prstClr val="black">
                    <a:lumMod val="100000"/>
                  </a:prstClr>
                </a:solidFill>
                <a:effectLst/>
                <a:uLnTx/>
                <a:uFillTx/>
                <a:latin typeface="MetricHPE" panose="020B0604020202020204" charset="0"/>
                <a:ea typeface="+mn-ea"/>
                <a:cs typeface="+mn-cs"/>
              </a:rPr>
              <a:t>complex management</a:t>
            </a:r>
          </a:p>
          <a:p>
            <a:pPr algn="ctr">
              <a:defRPr/>
            </a:pPr>
            <a:endParaRPr kumimoji="0" lang="en-US" sz="1200" b="1" i="0" u="none" strike="noStrike" kern="1200" cap="none" spc="0" normalizeH="0" baseline="0" noProof="0">
              <a:ln>
                <a:noFill/>
              </a:ln>
              <a:solidFill>
                <a:prstClr val="black">
                  <a:lumMod val="100000"/>
                </a:prstClr>
              </a:solidFill>
              <a:effectLst/>
              <a:uLnTx/>
              <a:uFillTx/>
              <a:latin typeface="MetricHPE" panose="020B060402020202020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etricHPE" panose="020B0503030202060203" pitchFamily="34" charset="0"/>
                <a:ea typeface="+mn-ea"/>
                <a:cs typeface="+mn-cs"/>
              </a:rPr>
              <a:t>To accelerate digital transformation, a modern compute infrastructure should be managed through an intuitive, transparent, control layer that delivers simplicity, agility, and speed. </a:t>
            </a:r>
            <a:endParaRPr kumimoji="0" lang="en-IN" sz="1100" b="0" i="0" u="none" strike="noStrike" kern="1200" cap="none" spc="0" normalizeH="0" baseline="0" noProof="0">
              <a:ln>
                <a:noFill/>
              </a:ln>
              <a:solidFill>
                <a:prstClr val="black">
                  <a:lumMod val="100000"/>
                </a:prstClr>
              </a:solidFill>
              <a:effectLst/>
              <a:uLnTx/>
              <a:uFillTx/>
              <a:latin typeface="MetricHPE" panose="020B0503030202060203" pitchFamily="34" charset="0"/>
              <a:ea typeface="+mn-ea"/>
              <a:cs typeface="+mn-cs"/>
            </a:endParaRPr>
          </a:p>
        </p:txBody>
      </p:sp>
      <p:sp>
        <p:nvSpPr>
          <p:cNvPr id="20" name="Shape3_20220127_135313">
            <a:extLst>
              <a:ext uri="{FF2B5EF4-FFF2-40B4-BE49-F238E27FC236}">
                <a16:creationId xmlns:a16="http://schemas.microsoft.com/office/drawing/2014/main" id="{35AB259C-CDB4-B2B7-51D8-4EDA9A328771}"/>
              </a:ext>
            </a:extLst>
          </p:cNvPr>
          <p:cNvSpPr/>
          <p:nvPr/>
        </p:nvSpPr>
        <p:spPr>
          <a:xfrm rot="10800000" flipH="1" flipV="1">
            <a:off x="5939283" y="2535591"/>
            <a:ext cx="2743200" cy="1463040"/>
          </a:xfrm>
          <a:prstGeom prst="rect">
            <a:avLst/>
          </a:prstGeom>
          <a:no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sng" strike="noStrike" kern="1200" cap="none" spc="0" normalizeH="0" baseline="0" noProof="0">
                <a:ln>
                  <a:noFill/>
                </a:ln>
                <a:solidFill>
                  <a:prstClr val="black">
                    <a:lumMod val="100000"/>
                  </a:prstClr>
                </a:solidFill>
                <a:effectLst/>
                <a:uLnTx/>
                <a:uFillTx/>
                <a:latin typeface="MetricHPE" panose="020B0604020202020204" charset="0"/>
                <a:ea typeface="+mn-ea"/>
                <a:cs typeface="+mn-cs"/>
              </a:rPr>
              <a:t>Legacy security approaches</a:t>
            </a:r>
          </a:p>
          <a:p>
            <a:pPr algn="ctr">
              <a:defRPr/>
            </a:pPr>
            <a:endParaRPr kumimoji="0" lang="en-US" sz="1200" b="1" i="0" u="none" strike="noStrike" kern="1200" cap="none" spc="0" normalizeH="0" baseline="0" noProof="0">
              <a:ln>
                <a:noFill/>
              </a:ln>
              <a:solidFill>
                <a:prstClr val="black">
                  <a:lumMod val="100000"/>
                </a:prstClr>
              </a:solidFill>
              <a:effectLst/>
              <a:uLnTx/>
              <a:uFillTx/>
              <a:latin typeface="MetricHPE" panose="020B060402020202020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etricHPE" panose="020B0503030202060203" pitchFamily="34" charset="0"/>
                <a:ea typeface="+mn-ea"/>
                <a:cs typeface="+mn-cs"/>
              </a:rPr>
              <a:t>Security risk is constantly evolving.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etricHPE" panose="020B0503030202060203" pitchFamily="34" charset="0"/>
                <a:ea typeface="+mn-ea"/>
                <a:cs typeface="+mn-cs"/>
              </a:rPr>
              <a:t>As digital transformation reimagines &amp; redesigns IT infrastructure, vulnerabilities &amp; attack surfaces can proliferate. Data-centric modernization requires a compute backbone that’s secure &amp; hardened from the ground up. </a:t>
            </a:r>
            <a:endParaRPr kumimoji="0" lang="en-IN" sz="1100" b="0" i="0" u="none" strike="noStrike" kern="1200" cap="none" spc="0" normalizeH="0" baseline="0" noProof="0">
              <a:ln>
                <a:noFill/>
              </a:ln>
              <a:solidFill>
                <a:prstClr val="black">
                  <a:lumMod val="100000"/>
                </a:prstClr>
              </a:solidFill>
              <a:effectLst/>
              <a:uLnTx/>
              <a:uFillTx/>
              <a:latin typeface="MetricHPE" panose="020B0503030202060203" pitchFamily="34" charset="0"/>
              <a:ea typeface="+mn-ea"/>
              <a:cs typeface="+mn-cs"/>
            </a:endParaRPr>
          </a:p>
        </p:txBody>
      </p:sp>
      <p:sp>
        <p:nvSpPr>
          <p:cNvPr id="21" name="Shape0_20220127_135313">
            <a:extLst>
              <a:ext uri="{FF2B5EF4-FFF2-40B4-BE49-F238E27FC236}">
                <a16:creationId xmlns:a16="http://schemas.microsoft.com/office/drawing/2014/main" id="{5BF4AE0B-7BEC-30EB-70BA-361682728775}"/>
              </a:ext>
            </a:extLst>
          </p:cNvPr>
          <p:cNvSpPr/>
          <p:nvPr/>
        </p:nvSpPr>
        <p:spPr>
          <a:xfrm rot="10800000" flipH="1" flipV="1">
            <a:off x="8793842" y="2535592"/>
            <a:ext cx="2743200" cy="1463040"/>
          </a:xfrm>
          <a:prstGeom prst="rect">
            <a:avLst/>
          </a:prstGeom>
          <a:no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sng" strike="noStrike" kern="1200" cap="none" spc="0" normalizeH="0" baseline="0" noProof="0">
                <a:ln>
                  <a:noFill/>
                </a:ln>
                <a:solidFill>
                  <a:prstClr val="black">
                    <a:lumMod val="100000"/>
                  </a:prstClr>
                </a:solidFill>
                <a:effectLst/>
                <a:uLnTx/>
                <a:uFillTx/>
                <a:latin typeface="MetricHPE" panose="020B0604020202020204" charset="0"/>
                <a:ea typeface="+mn-ea"/>
                <a:cs typeface="+mn-cs"/>
              </a:rPr>
              <a:t>Compute performance</a:t>
            </a:r>
          </a:p>
          <a:p>
            <a:pPr algn="ctr">
              <a:defRPr/>
            </a:pPr>
            <a:endParaRPr kumimoji="0" lang="en-US" sz="1200" b="1" i="0" u="none" strike="noStrike" kern="1200" cap="none" spc="0" normalizeH="0" baseline="0" noProof="0">
              <a:ln>
                <a:noFill/>
              </a:ln>
              <a:solidFill>
                <a:prstClr val="black">
                  <a:lumMod val="100000"/>
                </a:prstClr>
              </a:solidFill>
              <a:effectLst/>
              <a:uLnTx/>
              <a:uFillTx/>
              <a:latin typeface="MetricHPE" panose="020B060402020202020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100000"/>
                  </a:prstClr>
                </a:solidFill>
                <a:effectLst/>
                <a:uLnTx/>
                <a:uFillTx/>
                <a:latin typeface="MetricHPE" panose="020B0604020202020204" charset="0"/>
                <a:ea typeface="+mn-ea"/>
                <a:cs typeface="+mn-cs"/>
              </a:rPr>
              <a:t>Customers need compute with the power to handle huge volumes of data &amp; power the most demanding apps/workloads, such as VDI, database, &amp; data analytics, to support machine learning &amp; AI initiatives.</a:t>
            </a:r>
            <a:endParaRPr kumimoji="0" lang="en-IN" sz="1100" b="0" i="0" u="none" strike="noStrike" kern="1200" cap="none" spc="0" normalizeH="0" baseline="0" noProof="0">
              <a:ln>
                <a:noFill/>
              </a:ln>
              <a:solidFill>
                <a:prstClr val="black">
                  <a:lumMod val="100000"/>
                </a:prstClr>
              </a:solidFill>
              <a:effectLst/>
              <a:uLnTx/>
              <a:uFillTx/>
              <a:latin typeface="MetricHPE" panose="020B0604020202020204" charset="0"/>
              <a:ea typeface="+mn-ea"/>
              <a:cs typeface="+mn-cs"/>
            </a:endParaRPr>
          </a:p>
        </p:txBody>
      </p:sp>
      <p:sp>
        <p:nvSpPr>
          <p:cNvPr id="22" name="Shape4_20220127_135313">
            <a:extLst>
              <a:ext uri="{FF2B5EF4-FFF2-40B4-BE49-F238E27FC236}">
                <a16:creationId xmlns:a16="http://schemas.microsoft.com/office/drawing/2014/main" id="{AE1D2148-1F82-1EC9-0E05-C61AC729AB2E}"/>
              </a:ext>
            </a:extLst>
          </p:cNvPr>
          <p:cNvSpPr/>
          <p:nvPr/>
        </p:nvSpPr>
        <p:spPr>
          <a:xfrm rot="10800000" flipH="1" flipV="1">
            <a:off x="5935451" y="4089876"/>
            <a:ext cx="2743200" cy="1463040"/>
          </a:xfrm>
          <a:prstGeom prst="rect">
            <a:avLst/>
          </a:prstGeom>
          <a:no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sng" strike="noStrike" kern="1200" cap="none" spc="0" normalizeH="0" baseline="0" noProof="0">
                <a:ln>
                  <a:noFill/>
                </a:ln>
                <a:solidFill>
                  <a:prstClr val="black">
                    <a:lumMod val="100000"/>
                  </a:prstClr>
                </a:solidFill>
                <a:effectLst/>
                <a:uLnTx/>
                <a:uFillTx/>
                <a:latin typeface="MetricHPE" panose="020B0604020202020204" charset="0"/>
                <a:ea typeface="+mn-ea"/>
                <a:cs typeface="+mn-cs"/>
              </a:rPr>
              <a:t>Business model inefficiencies</a:t>
            </a:r>
          </a:p>
          <a:p>
            <a:pPr algn="ctr">
              <a:defRPr/>
            </a:pPr>
            <a:endParaRPr kumimoji="0" lang="en-US" sz="1200" b="1" i="0" u="none" strike="noStrike" kern="1200" cap="none" spc="0" normalizeH="0" baseline="0" noProof="0">
              <a:ln>
                <a:noFill/>
              </a:ln>
              <a:solidFill>
                <a:prstClr val="black">
                  <a:lumMod val="100000"/>
                </a:prstClr>
              </a:solidFill>
              <a:effectLst/>
              <a:uLnTx/>
              <a:uFillTx/>
              <a:latin typeface="MetricHPE" panose="020B060402020202020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100000"/>
                  </a:prstClr>
                </a:solidFill>
                <a:effectLst/>
                <a:uLnTx/>
                <a:uFillTx/>
                <a:latin typeface="MetricHPE" panose="020B0604020202020204" charset="0"/>
                <a:ea typeface="+mn-ea"/>
                <a:cs typeface="+mn-cs"/>
              </a:rPr>
              <a:t>Organizations need to re-evaluate whether a CAPEX or OPEX model is right for their business.</a:t>
            </a:r>
            <a:endParaRPr kumimoji="0" lang="en-IN" sz="1100" b="0" i="0" u="none" strike="noStrike" kern="1200" cap="none" spc="0" normalizeH="0" baseline="0" noProof="0">
              <a:ln>
                <a:noFill/>
              </a:ln>
              <a:solidFill>
                <a:prstClr val="black">
                  <a:lumMod val="100000"/>
                </a:prstClr>
              </a:solidFill>
              <a:effectLst/>
              <a:uLnTx/>
              <a:uFillTx/>
              <a:latin typeface="MetricHPE" panose="020B0604020202020204" charset="0"/>
              <a:ea typeface="+mn-ea"/>
              <a:cs typeface="+mn-cs"/>
            </a:endParaRPr>
          </a:p>
        </p:txBody>
      </p:sp>
      <p:sp>
        <p:nvSpPr>
          <p:cNvPr id="23" name="TextBox 22">
            <a:extLst>
              <a:ext uri="{FF2B5EF4-FFF2-40B4-BE49-F238E27FC236}">
                <a16:creationId xmlns:a16="http://schemas.microsoft.com/office/drawing/2014/main" id="{310B542E-108B-FFBC-23AD-C01985ACF1D6}"/>
              </a:ext>
            </a:extLst>
          </p:cNvPr>
          <p:cNvSpPr txBox="1"/>
          <p:nvPr/>
        </p:nvSpPr>
        <p:spPr>
          <a:xfrm>
            <a:off x="4444852" y="5683387"/>
            <a:ext cx="5747581" cy="640080"/>
          </a:xfrm>
          <a:prstGeom prst="rect">
            <a:avLst/>
          </a:prstGeom>
          <a:solidFill>
            <a:schemeClr val="accent2"/>
          </a:solidFill>
          <a:ln w="57150">
            <a:noFill/>
            <a:miter lim="800000"/>
          </a:ln>
        </p:spPr>
        <p:txBody>
          <a:bodyPr wrap="square" lIns="90000" tIns="90000" rIns="90000" bIns="90000" rtlCol="0" anchor="ctr" anchorCtr="0">
            <a:sp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800" b="1" i="0" u="none" strike="noStrike" kern="1200" cap="none" spc="0" normalizeH="0" baseline="0" noProof="0">
                <a:ln>
                  <a:noFill/>
                </a:ln>
                <a:solidFill>
                  <a:prstClr val="black"/>
                </a:solidFill>
                <a:effectLst/>
                <a:uLnTx/>
                <a:uFillTx/>
                <a:latin typeface="MetricHPE"/>
                <a:ea typeface="+mn-ea"/>
                <a:cs typeface="+mn-cs"/>
              </a:rPr>
              <a:t>Selling tip:</a:t>
            </a:r>
            <a:r>
              <a:rPr kumimoji="0" lang="en-US" sz="1800" b="0" i="0" u="none" strike="noStrike" kern="1200" cap="none" spc="0" normalizeH="0" baseline="0" noProof="0">
                <a:ln>
                  <a:noFill/>
                </a:ln>
                <a:solidFill>
                  <a:prstClr val="black"/>
                </a:solidFill>
                <a:effectLst/>
                <a:uLnTx/>
                <a:uFillTx/>
                <a:latin typeface="MetricHPE"/>
                <a:ea typeface="+mn-ea"/>
                <a:cs typeface="+mn-cs"/>
              </a:rPr>
              <a:t> Pause on this slide from the </a:t>
            </a:r>
            <a:r>
              <a:rPr lang="en-US">
                <a:solidFill>
                  <a:prstClr val="black"/>
                </a:solidFill>
                <a:latin typeface="MetricHPE"/>
              </a:rPr>
              <a:t>Gen11 </a:t>
            </a:r>
            <a:r>
              <a:rPr kumimoji="0" lang="en-US" sz="1800" b="0" i="0" u="none" strike="noStrike" kern="1200" cap="none" spc="0" normalizeH="0" baseline="0" noProof="0">
                <a:ln>
                  <a:noFill/>
                </a:ln>
                <a:solidFill>
                  <a:prstClr val="black"/>
                </a:solidFill>
                <a:effectLst/>
                <a:uLnTx/>
                <a:uFillTx/>
                <a:latin typeface="MetricHPE"/>
                <a:ea typeface="+mn-ea"/>
                <a:cs typeface="+mn-cs"/>
              </a:rPr>
              <a:t>customer deck to ask which of these points resonate with the customer.  </a:t>
            </a:r>
            <a:endParaRPr kumimoji="0" lang="en-GB" sz="1800" b="0" i="0" u="none" strike="noStrike" kern="1200" cap="none" spc="0" normalizeH="0" baseline="0" noProof="0">
              <a:ln>
                <a:noFill/>
              </a:ln>
              <a:solidFill>
                <a:prstClr val="black"/>
              </a:solidFill>
              <a:effectLst/>
              <a:uLnTx/>
              <a:uFillTx/>
              <a:latin typeface="MetricHPE"/>
              <a:ea typeface="+mn-ea"/>
              <a:cs typeface="+mn-cs"/>
            </a:endParaRPr>
          </a:p>
        </p:txBody>
      </p:sp>
      <p:sp>
        <p:nvSpPr>
          <p:cNvPr id="5" name="Shape4_20220127_135313">
            <a:extLst>
              <a:ext uri="{FF2B5EF4-FFF2-40B4-BE49-F238E27FC236}">
                <a16:creationId xmlns:a16="http://schemas.microsoft.com/office/drawing/2014/main" id="{88FD1A18-3594-3056-8E74-C651521FB6A6}"/>
              </a:ext>
            </a:extLst>
          </p:cNvPr>
          <p:cNvSpPr/>
          <p:nvPr/>
        </p:nvSpPr>
        <p:spPr>
          <a:xfrm rot="10800000" flipH="1" flipV="1">
            <a:off x="8793842" y="4089877"/>
            <a:ext cx="2743200" cy="1463040"/>
          </a:xfrm>
          <a:prstGeom prst="rect">
            <a:avLst/>
          </a:prstGeom>
          <a:no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sng" strike="noStrike" kern="1200" cap="none" spc="0" normalizeH="0" baseline="0" noProof="0" dirty="0">
                <a:ln>
                  <a:noFill/>
                </a:ln>
                <a:solidFill>
                  <a:schemeClr val="tx1"/>
                </a:solidFill>
                <a:effectLst/>
                <a:uLnTx/>
                <a:uFillTx/>
                <a:ea typeface="+mn-ea"/>
                <a:cs typeface="+mn-cs"/>
              </a:rPr>
              <a:t>Sustainable IT requirements &amp; goals</a:t>
            </a:r>
          </a:p>
          <a:p>
            <a:pPr algn="ctr">
              <a:defRPr/>
            </a:pPr>
            <a:endParaRPr kumimoji="0" lang="en-US" sz="1200" b="1" i="0" u="none" strike="noStrike" kern="1200" cap="none" spc="0" normalizeH="0" baseline="0" noProof="0" dirty="0">
              <a:ln>
                <a:noFill/>
              </a:ln>
              <a:solidFill>
                <a:schemeClr val="tx1"/>
              </a:solidFill>
              <a:effectLst/>
              <a:uLnTx/>
              <a:uFillTx/>
              <a:ea typeface="+mn-ea"/>
              <a:cs typeface="+mn-cs"/>
            </a:endParaRPr>
          </a:p>
          <a:p>
            <a:pPr algn="ctr">
              <a:defRPr/>
            </a:pPr>
            <a:r>
              <a:rPr lang="en-US" sz="1100" dirty="0">
                <a:solidFill>
                  <a:schemeClr val="tx1"/>
                </a:solidFill>
                <a:effectLst/>
                <a:ea typeface="Calibri" panose="020F0502020204030204" pitchFamily="34" charset="0"/>
                <a:cs typeface="Times New Roman" panose="02020603050405020304" pitchFamily="18" charset="0"/>
              </a:rPr>
              <a:t>Sustainable IT has become a mainstream business topic that is reshaping organizations globally, across every industry. </a:t>
            </a:r>
            <a:r>
              <a:rPr lang="en-US" sz="1100" dirty="0">
                <a:solidFill>
                  <a:schemeClr val="tx1"/>
                </a:solidFill>
                <a:ea typeface="Calibri" panose="020F0502020204030204" pitchFamily="34" charset="0"/>
                <a:cs typeface="Times New Roman" panose="02020603050405020304" pitchFamily="18" charset="0"/>
              </a:rPr>
              <a:t>Many businesses are setting sustainable IT goals and need to be able to track sustainability metrics. </a:t>
            </a:r>
            <a:endParaRPr kumimoji="0" lang="en-US" sz="1100" b="1" i="0" u="none" strike="noStrike" kern="1200" cap="none" spc="0" normalizeH="0" baseline="0" noProof="0" dirty="0">
              <a:ln>
                <a:noFill/>
              </a:ln>
              <a:solidFill>
                <a:schemeClr val="tx1"/>
              </a:solidFill>
              <a:effectLst/>
              <a:uLnTx/>
              <a:uFillTx/>
              <a:ea typeface="+mn-ea"/>
              <a:cs typeface="+mn-cs"/>
            </a:endParaRPr>
          </a:p>
        </p:txBody>
      </p:sp>
      <p:pic>
        <p:nvPicPr>
          <p:cNvPr id="6" name="Picture 5">
            <a:extLst>
              <a:ext uri="{FF2B5EF4-FFF2-40B4-BE49-F238E27FC236}">
                <a16:creationId xmlns:a16="http://schemas.microsoft.com/office/drawing/2014/main" id="{B4411E4F-672C-2739-C34A-5E969274DC60}"/>
              </a:ext>
            </a:extLst>
          </p:cNvPr>
          <p:cNvPicPr>
            <a:picLocks noChangeAspect="1"/>
          </p:cNvPicPr>
          <p:nvPr/>
        </p:nvPicPr>
        <p:blipFill>
          <a:blip r:embed="rId2"/>
          <a:stretch>
            <a:fillRect/>
          </a:stretch>
        </p:blipFill>
        <p:spPr>
          <a:xfrm>
            <a:off x="1641865" y="5232649"/>
            <a:ext cx="2743200" cy="1543050"/>
          </a:xfrm>
          <a:prstGeom prst="rect">
            <a:avLst/>
          </a:prstGeom>
        </p:spPr>
      </p:pic>
    </p:spTree>
    <p:extLst>
      <p:ext uri="{BB962C8B-B14F-4D97-AF65-F5344CB8AC3E}">
        <p14:creationId xmlns:p14="http://schemas.microsoft.com/office/powerpoint/2010/main" val="173804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D5A7BB-6F0A-604F-A078-785DBEC2D6D0}"/>
              </a:ext>
            </a:extLst>
          </p:cNvPr>
          <p:cNvSpPr>
            <a:spLocks noGrp="1"/>
          </p:cNvSpPr>
          <p:nvPr>
            <p:ph type="body" sz="quarter" idx="13"/>
          </p:nvPr>
        </p:nvSpPr>
        <p:spPr/>
        <p:txBody>
          <a:bodyPr/>
          <a:lstStyle/>
          <a:p>
            <a:r>
              <a:rPr lang="en-US"/>
              <a:t>Conversation starters</a:t>
            </a:r>
            <a:endParaRPr lang="en-GB"/>
          </a:p>
        </p:txBody>
      </p:sp>
      <p:sp>
        <p:nvSpPr>
          <p:cNvPr id="6" name="Title 5">
            <a:extLst>
              <a:ext uri="{FF2B5EF4-FFF2-40B4-BE49-F238E27FC236}">
                <a16:creationId xmlns:a16="http://schemas.microsoft.com/office/drawing/2014/main" id="{19E5007B-B631-5740-925E-F847ADD83020}"/>
              </a:ext>
            </a:extLst>
          </p:cNvPr>
          <p:cNvSpPr>
            <a:spLocks noGrp="1"/>
          </p:cNvSpPr>
          <p:nvPr>
            <p:ph type="title"/>
          </p:nvPr>
        </p:nvSpPr>
        <p:spPr/>
        <p:txBody>
          <a:bodyPr/>
          <a:lstStyle/>
          <a:p>
            <a:r>
              <a:rPr lang="en-US">
                <a:solidFill>
                  <a:srgbClr val="000000"/>
                </a:solidFill>
              </a:rPr>
              <a:t>HPE Core Compute</a:t>
            </a:r>
          </a:p>
        </p:txBody>
      </p:sp>
      <p:sp>
        <p:nvSpPr>
          <p:cNvPr id="2" name="Footer Placeholder 1">
            <a:extLst>
              <a:ext uri="{FF2B5EF4-FFF2-40B4-BE49-F238E27FC236}">
                <a16:creationId xmlns:a16="http://schemas.microsoft.com/office/drawing/2014/main" id="{826A45D5-4D48-4A05-9183-0595679EF19B}"/>
              </a:ext>
            </a:extLst>
          </p:cNvPr>
          <p:cNvSpPr>
            <a:spLocks noGrp="1"/>
          </p:cNvSpPr>
          <p:nvPr>
            <p:ph type="ftr" sz="quarter" idx="14"/>
          </p:nvPr>
        </p:nvSpPr>
        <p:spPr/>
        <p:txBody>
          <a:bodyPr/>
          <a:lstStyle/>
          <a:p>
            <a:r>
              <a:rPr lang="en-US">
                <a:solidFill>
                  <a:srgbClr val="000000"/>
                </a:solidFill>
              </a:rPr>
              <a:t>Confidential | Authorized HPE Partner Use Only</a:t>
            </a:r>
          </a:p>
        </p:txBody>
      </p:sp>
      <p:sp>
        <p:nvSpPr>
          <p:cNvPr id="3" name="Slide Number Placeholder 2">
            <a:extLst>
              <a:ext uri="{FF2B5EF4-FFF2-40B4-BE49-F238E27FC236}">
                <a16:creationId xmlns:a16="http://schemas.microsoft.com/office/drawing/2014/main" id="{C44A79BF-DB3B-4180-B312-88B52547B24D}"/>
              </a:ext>
            </a:extLst>
          </p:cNvPr>
          <p:cNvSpPr>
            <a:spLocks noGrp="1"/>
          </p:cNvSpPr>
          <p:nvPr>
            <p:ph type="sldNum" sz="quarter" idx="15"/>
          </p:nvPr>
        </p:nvSpPr>
        <p:spPr/>
        <p:txBody>
          <a:bodyPr/>
          <a:lstStyle/>
          <a:p>
            <a:pPr defTabSz="1088421"/>
            <a:fld id="{104FC826-72BB-4AF1-BA01-A94F7396A7DC}" type="slidenum">
              <a:rPr lang="en-US" smtClean="0">
                <a:solidFill>
                  <a:srgbClr val="000000"/>
                </a:solidFill>
              </a:rPr>
              <a:pPr defTabSz="1088421"/>
              <a:t>6</a:t>
            </a:fld>
            <a:endParaRPr lang="en-US">
              <a:solidFill>
                <a:srgbClr val="000000"/>
              </a:solidFill>
            </a:endParaRPr>
          </a:p>
        </p:txBody>
      </p:sp>
      <p:sp>
        <p:nvSpPr>
          <p:cNvPr id="24" name="Shape1_20210611_155010"/>
          <p:cNvSpPr/>
          <p:nvPr/>
        </p:nvSpPr>
        <p:spPr>
          <a:xfrm>
            <a:off x="2873275" y="822961"/>
            <a:ext cx="2030871" cy="2879479"/>
          </a:xfrm>
          <a:custGeom>
            <a:avLst/>
            <a:gdLst/>
            <a:ahLst/>
            <a:cxnLst/>
            <a:rect l="l" t="t" r="r" b="b"/>
            <a:pathLst>
              <a:path w="1579419" h="1995054" extrusionOk="0">
                <a:moveTo>
                  <a:pt x="0" y="1995054"/>
                </a:moveTo>
                <a:lnTo>
                  <a:pt x="0" y="1995054"/>
                </a:lnTo>
                <a:lnTo>
                  <a:pt x="1198419" y="0"/>
                </a:lnTo>
                <a:lnTo>
                  <a:pt x="1579419" y="0"/>
                </a:lnTo>
              </a:path>
            </a:pathLst>
          </a:custGeom>
          <a:noFill/>
          <a:ln w="25400" cap="flat" cmpd="sng">
            <a:solidFill>
              <a:schemeClr val="bg1">
                <a:lumMod val="75000"/>
              </a:schemeClr>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rgbClr val="FFFFFF"/>
              </a:solidFill>
              <a:cs typeface="Arial"/>
              <a:sym typeface="Arial"/>
            </a:endParaRPr>
          </a:p>
        </p:txBody>
      </p:sp>
      <p:sp>
        <p:nvSpPr>
          <p:cNvPr id="26" name="Shape2_20210611_155010"/>
          <p:cNvSpPr/>
          <p:nvPr/>
        </p:nvSpPr>
        <p:spPr>
          <a:xfrm>
            <a:off x="2882265" y="1534034"/>
            <a:ext cx="2030871" cy="2227580"/>
          </a:xfrm>
          <a:custGeom>
            <a:avLst/>
            <a:gdLst/>
            <a:ahLst/>
            <a:cxnLst/>
            <a:rect l="l" t="t" r="r" b="b"/>
            <a:pathLst>
              <a:path w="1579419" h="1995054" extrusionOk="0">
                <a:moveTo>
                  <a:pt x="0" y="1995054"/>
                </a:moveTo>
                <a:lnTo>
                  <a:pt x="0" y="1995054"/>
                </a:lnTo>
                <a:lnTo>
                  <a:pt x="1198419" y="0"/>
                </a:lnTo>
                <a:lnTo>
                  <a:pt x="1579419" y="0"/>
                </a:lnTo>
              </a:path>
            </a:pathLst>
          </a:custGeom>
          <a:noFill/>
          <a:ln w="25400" cap="flat" cmpd="sng">
            <a:solidFill>
              <a:schemeClr val="bg1">
                <a:lumMod val="75000"/>
              </a:schemeClr>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rgbClr val="FFFFFF"/>
              </a:solidFill>
              <a:cs typeface="Arial"/>
              <a:sym typeface="Arial"/>
            </a:endParaRPr>
          </a:p>
        </p:txBody>
      </p:sp>
      <p:sp>
        <p:nvSpPr>
          <p:cNvPr id="27" name="Shape3_20210611_155010"/>
          <p:cNvSpPr/>
          <p:nvPr/>
        </p:nvSpPr>
        <p:spPr>
          <a:xfrm>
            <a:off x="2882265" y="2235869"/>
            <a:ext cx="2030871" cy="1516048"/>
          </a:xfrm>
          <a:custGeom>
            <a:avLst/>
            <a:gdLst/>
            <a:ahLst/>
            <a:cxnLst/>
            <a:rect l="l" t="t" r="r" b="b"/>
            <a:pathLst>
              <a:path w="1579419" h="1995054" extrusionOk="0">
                <a:moveTo>
                  <a:pt x="0" y="1995054"/>
                </a:moveTo>
                <a:lnTo>
                  <a:pt x="0" y="1995054"/>
                </a:lnTo>
                <a:lnTo>
                  <a:pt x="1198419" y="0"/>
                </a:lnTo>
                <a:lnTo>
                  <a:pt x="1579419" y="0"/>
                </a:lnTo>
              </a:path>
            </a:pathLst>
          </a:custGeom>
          <a:noFill/>
          <a:ln w="25400" cap="flat" cmpd="sng">
            <a:solidFill>
              <a:schemeClr val="bg1">
                <a:lumMod val="75000"/>
              </a:schemeClr>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rgbClr val="FFFFFF"/>
              </a:solidFill>
              <a:cs typeface="Arial"/>
              <a:sym typeface="Arial"/>
            </a:endParaRPr>
          </a:p>
        </p:txBody>
      </p:sp>
      <p:sp>
        <p:nvSpPr>
          <p:cNvPr id="28" name="Shape0_20210611_155010"/>
          <p:cNvSpPr/>
          <p:nvPr/>
        </p:nvSpPr>
        <p:spPr>
          <a:xfrm>
            <a:off x="2882265" y="3020172"/>
            <a:ext cx="2030871" cy="741439"/>
          </a:xfrm>
          <a:custGeom>
            <a:avLst/>
            <a:gdLst/>
            <a:ahLst/>
            <a:cxnLst/>
            <a:rect l="l" t="t" r="r" b="b"/>
            <a:pathLst>
              <a:path w="1579419" h="1995054" extrusionOk="0">
                <a:moveTo>
                  <a:pt x="0" y="1995054"/>
                </a:moveTo>
                <a:lnTo>
                  <a:pt x="0" y="1995054"/>
                </a:lnTo>
                <a:lnTo>
                  <a:pt x="1198419" y="0"/>
                </a:lnTo>
                <a:lnTo>
                  <a:pt x="1579419" y="0"/>
                </a:lnTo>
              </a:path>
            </a:pathLst>
          </a:custGeom>
          <a:noFill/>
          <a:ln w="25400" cap="flat" cmpd="sng">
            <a:solidFill>
              <a:schemeClr val="bg1">
                <a:lumMod val="75000"/>
              </a:schemeClr>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rgbClr val="FFFFFF"/>
              </a:solidFill>
              <a:cs typeface="Arial"/>
              <a:sym typeface="Arial"/>
            </a:endParaRPr>
          </a:p>
        </p:txBody>
      </p:sp>
      <p:sp>
        <p:nvSpPr>
          <p:cNvPr id="32" name="Shape4_20210611_155010"/>
          <p:cNvSpPr/>
          <p:nvPr/>
        </p:nvSpPr>
        <p:spPr>
          <a:xfrm rot="10800000" flipH="1">
            <a:off x="2882265" y="3751910"/>
            <a:ext cx="2030871" cy="2279845"/>
          </a:xfrm>
          <a:custGeom>
            <a:avLst/>
            <a:gdLst/>
            <a:ahLst/>
            <a:cxnLst/>
            <a:rect l="l" t="t" r="r" b="b"/>
            <a:pathLst>
              <a:path w="1579419" h="1995054" extrusionOk="0">
                <a:moveTo>
                  <a:pt x="0" y="1995054"/>
                </a:moveTo>
                <a:lnTo>
                  <a:pt x="0" y="1995054"/>
                </a:lnTo>
                <a:lnTo>
                  <a:pt x="1198419" y="0"/>
                </a:lnTo>
                <a:lnTo>
                  <a:pt x="1579419" y="0"/>
                </a:lnTo>
              </a:path>
            </a:pathLst>
          </a:custGeom>
          <a:noFill/>
          <a:ln w="25400" cap="flat" cmpd="sng">
            <a:solidFill>
              <a:schemeClr val="bg1">
                <a:lumMod val="75000"/>
              </a:schemeClr>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rgbClr val="FFFFFF"/>
              </a:solidFill>
              <a:cs typeface="Arial"/>
              <a:sym typeface="Arial"/>
            </a:endParaRPr>
          </a:p>
        </p:txBody>
      </p:sp>
      <p:sp>
        <p:nvSpPr>
          <p:cNvPr id="33" name="Shape5_20210611_155010"/>
          <p:cNvSpPr/>
          <p:nvPr/>
        </p:nvSpPr>
        <p:spPr>
          <a:xfrm rot="10800000" flipH="1">
            <a:off x="2882265" y="3751912"/>
            <a:ext cx="2030871" cy="1491606"/>
          </a:xfrm>
          <a:custGeom>
            <a:avLst/>
            <a:gdLst/>
            <a:ahLst/>
            <a:cxnLst/>
            <a:rect l="l" t="t" r="r" b="b"/>
            <a:pathLst>
              <a:path w="1579419" h="1995054" extrusionOk="0">
                <a:moveTo>
                  <a:pt x="0" y="1995054"/>
                </a:moveTo>
                <a:lnTo>
                  <a:pt x="0" y="1995054"/>
                </a:lnTo>
                <a:lnTo>
                  <a:pt x="1198419" y="0"/>
                </a:lnTo>
                <a:lnTo>
                  <a:pt x="1579419" y="0"/>
                </a:lnTo>
              </a:path>
            </a:pathLst>
          </a:custGeom>
          <a:noFill/>
          <a:ln w="25400" cap="flat" cmpd="sng">
            <a:solidFill>
              <a:schemeClr val="bg1">
                <a:lumMod val="75000"/>
              </a:schemeClr>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rgbClr val="FFFFFF"/>
              </a:solidFill>
              <a:cs typeface="Arial"/>
              <a:sym typeface="Arial"/>
            </a:endParaRPr>
          </a:p>
        </p:txBody>
      </p:sp>
      <p:sp>
        <p:nvSpPr>
          <p:cNvPr id="34" name="Shape6_20210611_155010"/>
          <p:cNvSpPr/>
          <p:nvPr/>
        </p:nvSpPr>
        <p:spPr>
          <a:xfrm rot="10800000" flipH="1">
            <a:off x="2882265" y="3761373"/>
            <a:ext cx="2030871" cy="758282"/>
          </a:xfrm>
          <a:custGeom>
            <a:avLst/>
            <a:gdLst/>
            <a:ahLst/>
            <a:cxnLst/>
            <a:rect l="l" t="t" r="r" b="b"/>
            <a:pathLst>
              <a:path w="1579419" h="1995054" extrusionOk="0">
                <a:moveTo>
                  <a:pt x="0" y="1995054"/>
                </a:moveTo>
                <a:lnTo>
                  <a:pt x="0" y="1995054"/>
                </a:lnTo>
                <a:lnTo>
                  <a:pt x="1198419" y="0"/>
                </a:lnTo>
                <a:lnTo>
                  <a:pt x="1579419" y="0"/>
                </a:lnTo>
              </a:path>
            </a:pathLst>
          </a:custGeom>
          <a:noFill/>
          <a:ln w="25400" cap="flat" cmpd="sng">
            <a:solidFill>
              <a:schemeClr val="bg1">
                <a:lumMod val="75000"/>
              </a:schemeClr>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rgbClr val="FFFFFF"/>
              </a:solidFill>
              <a:cs typeface="Arial"/>
              <a:sym typeface="Arial"/>
            </a:endParaRPr>
          </a:p>
        </p:txBody>
      </p:sp>
      <p:sp>
        <p:nvSpPr>
          <p:cNvPr id="35" name="Shape7_20210611_155010"/>
          <p:cNvSpPr/>
          <p:nvPr/>
        </p:nvSpPr>
        <p:spPr>
          <a:xfrm rot="10800000" flipH="1">
            <a:off x="2882265" y="3751915"/>
            <a:ext cx="2030871" cy="45719"/>
          </a:xfrm>
          <a:custGeom>
            <a:avLst/>
            <a:gdLst/>
            <a:ahLst/>
            <a:cxnLst/>
            <a:rect l="l" t="t" r="r" b="b"/>
            <a:pathLst>
              <a:path w="1579419" h="1995054" extrusionOk="0">
                <a:moveTo>
                  <a:pt x="0" y="1995054"/>
                </a:moveTo>
                <a:lnTo>
                  <a:pt x="0" y="1995054"/>
                </a:lnTo>
                <a:lnTo>
                  <a:pt x="1198419" y="0"/>
                </a:lnTo>
                <a:lnTo>
                  <a:pt x="1579419" y="0"/>
                </a:lnTo>
              </a:path>
            </a:pathLst>
          </a:custGeom>
          <a:noFill/>
          <a:ln w="25400" cap="flat" cmpd="sng">
            <a:solidFill>
              <a:schemeClr val="bg1">
                <a:lumMod val="75000"/>
              </a:schemeClr>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rgbClr val="FFFFFF"/>
              </a:solidFill>
              <a:cs typeface="Arial"/>
              <a:sym typeface="Arial"/>
            </a:endParaRPr>
          </a:p>
        </p:txBody>
      </p:sp>
      <p:sp>
        <p:nvSpPr>
          <p:cNvPr id="112" name="Shape0_20220128_155844"/>
          <p:cNvSpPr/>
          <p:nvPr/>
        </p:nvSpPr>
        <p:spPr>
          <a:xfrm>
            <a:off x="4795736" y="445252"/>
            <a:ext cx="7110521" cy="640080"/>
          </a:xfrm>
          <a:prstGeom prst="rect">
            <a:avLst/>
          </a:prstGeom>
          <a:solidFill>
            <a:schemeClr val="bg1">
              <a:lumMod val="100000"/>
            </a:schemeClr>
          </a:solidFill>
          <a:ln w="25400">
            <a:solidFill>
              <a:schemeClr val="accent1">
                <a:lumMod val="100000"/>
              </a:schemeClr>
            </a:solidFill>
          </a:ln>
          <a:effectLst/>
        </p:spPr>
        <p:txBody>
          <a:bodyPr spcFirstLastPara="1" wrap="square" lIns="182880" tIns="45700" rIns="91425" bIns="45700" anchor="ctr" anchorCtr="0">
            <a:noAutofit/>
          </a:bodyPr>
          <a:lstStyle/>
          <a:p>
            <a:r>
              <a:rPr lang="en-US" sz="1200" b="1" i="0" u="none" strike="noStrike" baseline="0">
                <a:solidFill>
                  <a:srgbClr val="000000"/>
                </a:solidFill>
                <a:latin typeface="MetricHPE" panose="020B0503030202060203" pitchFamily="34" charset="0"/>
              </a:rPr>
              <a:t>Is digital transformation a priority for you? </a:t>
            </a:r>
            <a:endParaRPr lang="en-US" sz="1200" b="0" i="0" u="none" strike="noStrike" baseline="0">
              <a:solidFill>
                <a:srgbClr val="000000"/>
              </a:solidFill>
              <a:latin typeface="MetricHPE" panose="020B0503030202060203" pitchFamily="34" charset="0"/>
            </a:endParaRPr>
          </a:p>
          <a:p>
            <a:r>
              <a:rPr lang="en-US" sz="1200" b="0" i="0" u="none" strike="noStrike" baseline="0">
                <a:solidFill>
                  <a:srgbClr val="000000"/>
                </a:solidFill>
                <a:latin typeface="MetricHPE Light" panose="020B0303030202060203" pitchFamily="34" charset="0"/>
              </a:rPr>
              <a:t>If yes, ask what is driving their transformation and what obstacles are they facing. </a:t>
            </a:r>
            <a:endParaRPr lang="en-US" sz="1050">
              <a:solidFill>
                <a:srgbClr val="000000"/>
              </a:solidFill>
              <a:latin typeface="MetricHPE" pitchFamily="2" charset="0"/>
              <a:cs typeface="Arial"/>
              <a:sym typeface="Arial"/>
            </a:endParaRPr>
          </a:p>
        </p:txBody>
      </p:sp>
      <p:sp>
        <p:nvSpPr>
          <p:cNvPr id="113" name="Shape1_20220128_155844"/>
          <p:cNvSpPr/>
          <p:nvPr/>
        </p:nvSpPr>
        <p:spPr>
          <a:xfrm>
            <a:off x="4795736" y="1193164"/>
            <a:ext cx="7110521" cy="640080"/>
          </a:xfrm>
          <a:prstGeom prst="rect">
            <a:avLst/>
          </a:prstGeom>
          <a:solidFill>
            <a:schemeClr val="bg1">
              <a:lumMod val="100000"/>
            </a:schemeClr>
          </a:solidFill>
          <a:ln w="25400">
            <a:solidFill>
              <a:schemeClr val="accent1">
                <a:lumMod val="100000"/>
              </a:schemeClr>
            </a:solidFill>
          </a:ln>
          <a:effectLst/>
        </p:spPr>
        <p:txBody>
          <a:bodyPr spcFirstLastPara="1" wrap="square" lIns="182880" tIns="45700" rIns="91425" bIns="45700" anchor="ctr" anchorCtr="0">
            <a:noAutofit/>
          </a:bodyPr>
          <a:lstStyle/>
          <a:p>
            <a:r>
              <a:rPr lang="en-US" sz="1200" b="1" i="0" u="none" strike="noStrike" baseline="0">
                <a:solidFill>
                  <a:srgbClr val="000000"/>
                </a:solidFill>
                <a:latin typeface="MetricHPE" panose="020B0503030202060203" pitchFamily="34" charset="0"/>
              </a:rPr>
              <a:t>What are your most important workloads? </a:t>
            </a:r>
            <a:endParaRPr lang="en-US" sz="1200" b="0" i="0" u="none" strike="noStrike" baseline="0">
              <a:solidFill>
                <a:srgbClr val="000000"/>
              </a:solidFill>
              <a:latin typeface="MetricHPE" panose="020B0503030202060203" pitchFamily="34" charset="0"/>
            </a:endParaRPr>
          </a:p>
          <a:p>
            <a:r>
              <a:rPr lang="en-US" sz="1200" b="0" i="0" u="none" strike="noStrike" baseline="0">
                <a:solidFill>
                  <a:srgbClr val="000000"/>
                </a:solidFill>
                <a:latin typeface="MetricHPE Light" panose="020B0303030202060203" pitchFamily="34" charset="0"/>
              </a:rPr>
              <a:t>If they mention a target workload, what are the challenges around this? </a:t>
            </a:r>
            <a:endParaRPr lang="en-US" sz="1050">
              <a:solidFill>
                <a:srgbClr val="000000"/>
              </a:solidFill>
              <a:latin typeface="MetricHPE" pitchFamily="2" charset="0"/>
              <a:cs typeface="Arial"/>
              <a:sym typeface="Arial"/>
            </a:endParaRPr>
          </a:p>
        </p:txBody>
      </p:sp>
      <p:sp>
        <p:nvSpPr>
          <p:cNvPr id="114" name="Shape2_20220128_155844"/>
          <p:cNvSpPr/>
          <p:nvPr/>
        </p:nvSpPr>
        <p:spPr>
          <a:xfrm>
            <a:off x="4795736" y="1941076"/>
            <a:ext cx="7110521" cy="640080"/>
          </a:xfrm>
          <a:prstGeom prst="rect">
            <a:avLst/>
          </a:prstGeom>
          <a:solidFill>
            <a:schemeClr val="bg1">
              <a:lumMod val="100000"/>
            </a:schemeClr>
          </a:solidFill>
          <a:ln w="25400">
            <a:solidFill>
              <a:schemeClr val="accent1">
                <a:lumMod val="100000"/>
              </a:schemeClr>
            </a:solidFill>
          </a:ln>
          <a:effectLst/>
        </p:spPr>
        <p:txBody>
          <a:bodyPr spcFirstLastPara="1" wrap="square" lIns="182880" tIns="45700" rIns="91425" bIns="45700" anchor="ctr" anchorCtr="0">
            <a:noAutofit/>
          </a:bodyPr>
          <a:lstStyle/>
          <a:p>
            <a:pPr marL="0" indent="0">
              <a:lnSpc>
                <a:spcPct val="90000"/>
              </a:lnSpc>
              <a:spcBef>
                <a:spcPts val="400"/>
              </a:spcBef>
              <a:buFont typeface="MetricHPE" panose="020B0503030202060203" pitchFamily="34" charset="0"/>
              <a:buNone/>
            </a:pPr>
            <a:r>
              <a:rPr lang="en-US" sz="1200" b="1"/>
              <a:t>Do you have servers that are more than 5 years old?</a:t>
            </a:r>
          </a:p>
          <a:p>
            <a:r>
              <a:rPr lang="en-US" sz="1200" b="0" i="0" u="none" strike="noStrike" baseline="0">
                <a:solidFill>
                  <a:srgbClr val="000000"/>
                </a:solidFill>
                <a:latin typeface="MetricHPE Light" panose="020B0303030202060203" pitchFamily="34" charset="0"/>
              </a:rPr>
              <a:t>Discuss Gen11 power/consolidation advantages</a:t>
            </a:r>
          </a:p>
        </p:txBody>
      </p:sp>
      <p:sp>
        <p:nvSpPr>
          <p:cNvPr id="115" name="Shape3_20220128_155844"/>
          <p:cNvSpPr/>
          <p:nvPr/>
        </p:nvSpPr>
        <p:spPr>
          <a:xfrm>
            <a:off x="4795736" y="2688988"/>
            <a:ext cx="7110521" cy="640080"/>
          </a:xfrm>
          <a:prstGeom prst="rect">
            <a:avLst/>
          </a:prstGeom>
          <a:solidFill>
            <a:schemeClr val="bg1">
              <a:lumMod val="100000"/>
            </a:schemeClr>
          </a:solidFill>
          <a:ln w="25400">
            <a:solidFill>
              <a:schemeClr val="accent1">
                <a:lumMod val="100000"/>
              </a:schemeClr>
            </a:solidFill>
          </a:ln>
          <a:effectLst/>
        </p:spPr>
        <p:txBody>
          <a:bodyPr spcFirstLastPara="1" wrap="square" lIns="182880" tIns="45700" rIns="91425" bIns="45700" anchor="ctr" anchorCtr="0">
            <a:noAutofit/>
          </a:bodyPr>
          <a:lstStyle/>
          <a:p>
            <a:r>
              <a:rPr lang="en-US" sz="1200" b="1" i="0" u="none" strike="noStrike" baseline="0">
                <a:solidFill>
                  <a:srgbClr val="000000"/>
                </a:solidFill>
                <a:latin typeface="MetricHPE" panose="020B0503030202060203" pitchFamily="34" charset="0"/>
              </a:rPr>
              <a:t>Is IT a driver of innovation and growth at your business? </a:t>
            </a:r>
            <a:endParaRPr lang="en-US" sz="1200" b="0" i="0" u="none" strike="noStrike" baseline="0">
              <a:solidFill>
                <a:srgbClr val="000000"/>
              </a:solidFill>
              <a:latin typeface="MetricHPE" panose="020B0503030202060203" pitchFamily="34" charset="0"/>
            </a:endParaRPr>
          </a:p>
          <a:p>
            <a:r>
              <a:rPr lang="en-US" sz="1200" b="0" i="0" u="none" strike="noStrike" baseline="0">
                <a:solidFill>
                  <a:srgbClr val="000000"/>
                </a:solidFill>
                <a:latin typeface="MetricHPE Light" panose="020B0303030202060203" pitchFamily="34" charset="0"/>
              </a:rPr>
              <a:t>If they answer no, ask about their IT challenges. </a:t>
            </a:r>
            <a:endParaRPr lang="en-US" sz="1050">
              <a:solidFill>
                <a:srgbClr val="000000"/>
              </a:solidFill>
              <a:latin typeface="MetricHPE" pitchFamily="2" charset="0"/>
              <a:cs typeface="Arial"/>
              <a:sym typeface="Arial"/>
            </a:endParaRPr>
          </a:p>
        </p:txBody>
      </p:sp>
      <p:sp>
        <p:nvSpPr>
          <p:cNvPr id="116" name="Shape4_20220128_155844"/>
          <p:cNvSpPr/>
          <p:nvPr/>
        </p:nvSpPr>
        <p:spPr>
          <a:xfrm>
            <a:off x="4795736" y="3436900"/>
            <a:ext cx="7110521" cy="640080"/>
          </a:xfrm>
          <a:prstGeom prst="rect">
            <a:avLst/>
          </a:prstGeom>
          <a:solidFill>
            <a:schemeClr val="bg1">
              <a:lumMod val="100000"/>
            </a:schemeClr>
          </a:solidFill>
          <a:ln w="25400">
            <a:solidFill>
              <a:schemeClr val="accent1">
                <a:lumMod val="100000"/>
              </a:schemeClr>
            </a:solidFill>
          </a:ln>
          <a:effectLst/>
        </p:spPr>
        <p:txBody>
          <a:bodyPr spcFirstLastPara="1" wrap="square" lIns="182880" tIns="45700" rIns="91425" bIns="45700" anchor="ctr" anchorCtr="0">
            <a:noAutofit/>
          </a:bodyPr>
          <a:lstStyle/>
          <a:p>
            <a:r>
              <a:rPr lang="en-US" sz="1200" b="1" i="0" u="none" strike="noStrike" baseline="0">
                <a:solidFill>
                  <a:srgbClr val="000000"/>
                </a:solidFill>
                <a:latin typeface="MetricHPE" panose="020B0503030202060203" pitchFamily="34" charset="0"/>
              </a:rPr>
              <a:t>How would eliminating up-front payments IT help your business? </a:t>
            </a:r>
          </a:p>
          <a:p>
            <a:r>
              <a:rPr lang="en-US" sz="1200" b="1" i="0" u="none" strike="noStrike" baseline="0">
                <a:solidFill>
                  <a:srgbClr val="000000"/>
                </a:solidFill>
                <a:latin typeface="MetricHPE" panose="020B0503030202060203" pitchFamily="34" charset="0"/>
              </a:rPr>
              <a:t>What would you invest in if you didn’t have to spend up-front capital on IT? </a:t>
            </a:r>
            <a:endParaRPr lang="en-US" sz="1200" b="0" i="0" u="none" strike="noStrike" baseline="0">
              <a:solidFill>
                <a:srgbClr val="000000"/>
              </a:solidFill>
              <a:latin typeface="MetricHPE" panose="020B0503030202060203" pitchFamily="34" charset="0"/>
            </a:endParaRPr>
          </a:p>
          <a:p>
            <a:r>
              <a:rPr lang="en-US" sz="1200" b="0" i="0" u="none" strike="noStrike" baseline="0">
                <a:solidFill>
                  <a:srgbClr val="000000"/>
                </a:solidFill>
                <a:latin typeface="MetricHPE Light" panose="020B0303030202060203" pitchFamily="34" charset="0"/>
              </a:rPr>
              <a:t>Discuss how </a:t>
            </a:r>
            <a:r>
              <a:rPr lang="en-US" sz="1200" b="0" i="0" u="sng" strike="noStrike" baseline="0">
                <a:solidFill>
                  <a:srgbClr val="000000"/>
                </a:solidFill>
                <a:latin typeface="MetricHPE Light" panose="020B0303030202060203" pitchFamily="34" charset="0"/>
                <a:hlinkClick r:id="rId3"/>
              </a:rPr>
              <a:t>HPE GreenLake </a:t>
            </a:r>
            <a:r>
              <a:rPr lang="en-US" sz="1200" b="0" i="0" u="none" strike="noStrike" baseline="0">
                <a:solidFill>
                  <a:srgbClr val="000000"/>
                </a:solidFill>
                <a:latin typeface="MetricHPE Light" panose="020B0303030202060203" pitchFamily="34" charset="0"/>
              </a:rPr>
              <a:t>can make this happen. </a:t>
            </a:r>
            <a:endParaRPr lang="en-US" sz="1050">
              <a:solidFill>
                <a:srgbClr val="000000"/>
              </a:solidFill>
              <a:latin typeface="MetricHPE" pitchFamily="2" charset="0"/>
              <a:cs typeface="Arial"/>
              <a:sym typeface="Arial"/>
            </a:endParaRPr>
          </a:p>
        </p:txBody>
      </p:sp>
      <p:sp>
        <p:nvSpPr>
          <p:cNvPr id="117" name="Shape5_20220128_155844"/>
          <p:cNvSpPr/>
          <p:nvPr/>
        </p:nvSpPr>
        <p:spPr>
          <a:xfrm>
            <a:off x="4795736" y="4184812"/>
            <a:ext cx="7110521" cy="640080"/>
          </a:xfrm>
          <a:prstGeom prst="rect">
            <a:avLst/>
          </a:prstGeom>
          <a:solidFill>
            <a:schemeClr val="bg1">
              <a:lumMod val="100000"/>
            </a:schemeClr>
          </a:solidFill>
          <a:ln w="25400">
            <a:solidFill>
              <a:schemeClr val="accent1">
                <a:lumMod val="100000"/>
              </a:schemeClr>
            </a:solidFill>
          </a:ln>
          <a:effectLst/>
        </p:spPr>
        <p:txBody>
          <a:bodyPr spcFirstLastPara="1" wrap="square" lIns="182880" tIns="45700" rIns="91425" bIns="45700" anchor="ctr" anchorCtr="0">
            <a:noAutofit/>
          </a:bodyPr>
          <a:lstStyle/>
          <a:p>
            <a:r>
              <a:rPr lang="en-US" sz="1200" b="1" i="0" u="none" strike="noStrike" baseline="0">
                <a:solidFill>
                  <a:srgbClr val="000000"/>
                </a:solidFill>
                <a:latin typeface="MetricHPE" panose="020B0503030202060203" pitchFamily="34" charset="0"/>
              </a:rPr>
              <a:t>Does your IT team struggle with operational issues like firmware updates? What should they be doing instead? </a:t>
            </a:r>
          </a:p>
          <a:p>
            <a:r>
              <a:rPr lang="en-US" sz="1200" b="0" i="0" u="none" strike="noStrike" baseline="0">
                <a:solidFill>
                  <a:srgbClr val="000000"/>
                </a:solidFill>
                <a:latin typeface="MetricHPE Light" panose="020B0303030202060203" pitchFamily="34" charset="0"/>
              </a:rPr>
              <a:t>Discuss how </a:t>
            </a:r>
            <a:r>
              <a:rPr lang="en-US" sz="1200" b="0" i="0" u="sng" strike="noStrike" baseline="0">
                <a:solidFill>
                  <a:srgbClr val="000000"/>
                </a:solidFill>
                <a:latin typeface="MetricHPE Light" panose="020B0303030202060203" pitchFamily="34" charset="0"/>
                <a:hlinkClick r:id="rId4"/>
              </a:rPr>
              <a:t>HPE GreenLake for Compute Ops Management </a:t>
            </a:r>
            <a:r>
              <a:rPr lang="en-US" sz="1200" b="0" i="0" u="none" strike="noStrike" baseline="0">
                <a:solidFill>
                  <a:srgbClr val="000000"/>
                </a:solidFill>
                <a:latin typeface="MetricHPE Light" panose="020B0303030202060203" pitchFamily="34" charset="0"/>
              </a:rPr>
              <a:t>can simplify and automate compute lifecycle management, reducing TCO. </a:t>
            </a:r>
            <a:endParaRPr lang="en-US" sz="1050">
              <a:solidFill>
                <a:srgbClr val="000000"/>
              </a:solidFill>
              <a:latin typeface="MetricHPE" pitchFamily="2" charset="0"/>
              <a:cs typeface="Arial"/>
              <a:sym typeface="Arial"/>
            </a:endParaRPr>
          </a:p>
        </p:txBody>
      </p:sp>
      <p:sp>
        <p:nvSpPr>
          <p:cNvPr id="118" name="Shape6_20220128_155844"/>
          <p:cNvSpPr/>
          <p:nvPr/>
        </p:nvSpPr>
        <p:spPr>
          <a:xfrm>
            <a:off x="4795736" y="4932724"/>
            <a:ext cx="7110521" cy="640080"/>
          </a:xfrm>
          <a:prstGeom prst="rect">
            <a:avLst/>
          </a:prstGeom>
          <a:solidFill>
            <a:schemeClr val="bg1">
              <a:lumMod val="100000"/>
            </a:schemeClr>
          </a:solidFill>
          <a:ln w="25400">
            <a:solidFill>
              <a:schemeClr val="accent1">
                <a:lumMod val="100000"/>
              </a:schemeClr>
            </a:solidFill>
          </a:ln>
          <a:effectLst/>
        </p:spPr>
        <p:txBody>
          <a:bodyPr spcFirstLastPara="1" wrap="square" lIns="182880" tIns="45700" rIns="91425" bIns="45700" anchor="ctr" anchorCtr="0">
            <a:noAutofit/>
          </a:bodyPr>
          <a:lstStyle/>
          <a:p>
            <a:r>
              <a:rPr lang="en-US" sz="1200" b="1" i="0" u="none" strike="noStrike" baseline="0">
                <a:solidFill>
                  <a:srgbClr val="000000"/>
                </a:solidFill>
                <a:latin typeface="MetricHPE" panose="020B0503030202060203" pitchFamily="34" charset="0"/>
              </a:rPr>
              <a:t>How would your organization react if your IT infrastructure was compromised? </a:t>
            </a:r>
            <a:endParaRPr lang="en-US" sz="1200" b="0" i="0" u="none" strike="noStrike" baseline="0">
              <a:solidFill>
                <a:srgbClr val="000000"/>
              </a:solidFill>
              <a:latin typeface="MetricHPE" panose="020B0503030202060203" pitchFamily="34" charset="0"/>
            </a:endParaRPr>
          </a:p>
          <a:p>
            <a:r>
              <a:rPr lang="en-US" sz="1200" b="0" i="0" u="none" strike="noStrike" baseline="0">
                <a:solidFill>
                  <a:srgbClr val="000000"/>
                </a:solidFill>
                <a:latin typeface="MetricHPE Light" panose="020B0303030202060203" pitchFamily="34" charset="0"/>
              </a:rPr>
              <a:t>Discuss how </a:t>
            </a:r>
            <a:r>
              <a:rPr lang="en-US" sz="1200" b="0" i="0" u="sng" strike="noStrike" baseline="0">
                <a:solidFill>
                  <a:srgbClr val="000000"/>
                </a:solidFill>
                <a:latin typeface="MetricHPE Light" panose="020B0303030202060203" pitchFamily="34" charset="0"/>
                <a:hlinkClick r:id="rId5"/>
              </a:rPr>
              <a:t>HPE security innovations </a:t>
            </a:r>
            <a:r>
              <a:rPr lang="en-US" sz="1200" b="0" i="0" u="none" strike="noStrike" baseline="0">
                <a:solidFill>
                  <a:srgbClr val="000000"/>
                </a:solidFill>
                <a:latin typeface="MetricHPE Light" panose="020B0303030202060203" pitchFamily="34" charset="0"/>
              </a:rPr>
              <a:t>extend security to the partner ecosystem, the worldwide supply chain, and millions of HPE servers worldwide. </a:t>
            </a:r>
            <a:endParaRPr lang="en-US" sz="1050">
              <a:solidFill>
                <a:srgbClr val="000000"/>
              </a:solidFill>
              <a:latin typeface="MetricHPE" pitchFamily="2" charset="0"/>
              <a:cs typeface="Arial"/>
              <a:sym typeface="Arial"/>
            </a:endParaRPr>
          </a:p>
        </p:txBody>
      </p:sp>
      <p:sp>
        <p:nvSpPr>
          <p:cNvPr id="119" name="Shape7_20220128_155844"/>
          <p:cNvSpPr/>
          <p:nvPr/>
        </p:nvSpPr>
        <p:spPr>
          <a:xfrm>
            <a:off x="4795736" y="5680635"/>
            <a:ext cx="7110521" cy="640080"/>
          </a:xfrm>
          <a:prstGeom prst="rect">
            <a:avLst/>
          </a:prstGeom>
          <a:solidFill>
            <a:schemeClr val="bg1">
              <a:lumMod val="100000"/>
            </a:schemeClr>
          </a:solidFill>
          <a:ln w="25400">
            <a:solidFill>
              <a:schemeClr val="accent1">
                <a:lumMod val="100000"/>
              </a:schemeClr>
            </a:solidFill>
          </a:ln>
          <a:effectLst/>
        </p:spPr>
        <p:txBody>
          <a:bodyPr spcFirstLastPara="1" wrap="square" lIns="182880" tIns="45700" rIns="91425" bIns="45700" anchor="ctr" anchorCtr="0">
            <a:noAutofit/>
          </a:bodyPr>
          <a:lstStyle/>
          <a:p>
            <a:r>
              <a:rPr lang="en-US" sz="1200" b="1" i="0" u="none" strike="noStrike" baseline="0">
                <a:solidFill>
                  <a:srgbClr val="000000"/>
                </a:solidFill>
                <a:latin typeface="MetricHPE" panose="020B0503030202060203" pitchFamily="34" charset="0"/>
              </a:rPr>
              <a:t>What are the biggest bottlenecks within your hybrid cloud? </a:t>
            </a:r>
            <a:endParaRPr lang="en-US" sz="1200" b="0" i="0" u="none" strike="noStrike" baseline="0">
              <a:solidFill>
                <a:srgbClr val="000000"/>
              </a:solidFill>
              <a:latin typeface="MetricHPE" panose="020B0503030202060203" pitchFamily="34" charset="0"/>
            </a:endParaRPr>
          </a:p>
          <a:p>
            <a:r>
              <a:rPr lang="en-US" sz="1200" b="0" i="0" u="none" strike="noStrike" baseline="0">
                <a:solidFill>
                  <a:srgbClr val="000000"/>
                </a:solidFill>
                <a:latin typeface="MetricHPE Light" panose="020B0303030202060203" pitchFamily="34" charset="0"/>
              </a:rPr>
              <a:t>Discuss how they can easily deploy a hybrid or private cloud anywhere. </a:t>
            </a:r>
            <a:endParaRPr lang="en-US" sz="1050">
              <a:solidFill>
                <a:srgbClr val="000000"/>
              </a:solidFill>
              <a:latin typeface="MetricHPE" pitchFamily="2" charset="0"/>
              <a:cs typeface="Arial"/>
              <a:sym typeface="Arial"/>
            </a:endParaRPr>
          </a:p>
        </p:txBody>
      </p:sp>
      <p:pic>
        <p:nvPicPr>
          <p:cNvPr id="21" name="Picture 20" descr="A person talking to another person&#10;&#10;Description automatically generated with medium confidence">
            <a:extLst>
              <a:ext uri="{FF2B5EF4-FFF2-40B4-BE49-F238E27FC236}">
                <a16:creationId xmlns:a16="http://schemas.microsoft.com/office/drawing/2014/main" id="{28FFEF6F-F148-ED4A-537A-9DFEDBA169C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450" r="28197"/>
          <a:stretch/>
        </p:blipFill>
        <p:spPr>
          <a:xfrm>
            <a:off x="274449" y="1397813"/>
            <a:ext cx="2988689" cy="4493714"/>
          </a:xfrm>
          <a:prstGeom prst="rect">
            <a:avLst/>
          </a:prstGeom>
        </p:spPr>
      </p:pic>
      <p:sp>
        <p:nvSpPr>
          <p:cNvPr id="42" name="Google Shape;358;p27">
            <a:extLst>
              <a:ext uri="{FF2B5EF4-FFF2-40B4-BE49-F238E27FC236}">
                <a16:creationId xmlns:a16="http://schemas.microsoft.com/office/drawing/2014/main" id="{524922A1-4227-4C1D-BB37-0AC6D103442A}"/>
              </a:ext>
            </a:extLst>
          </p:cNvPr>
          <p:cNvSpPr/>
          <p:nvPr/>
        </p:nvSpPr>
        <p:spPr>
          <a:xfrm>
            <a:off x="2477534" y="2938891"/>
            <a:ext cx="1392120" cy="1392120"/>
          </a:xfrm>
          <a:prstGeom prst="ellipse">
            <a:avLst/>
          </a:prstGeom>
          <a:solidFill>
            <a:schemeClr val="accent6"/>
          </a:solidFill>
          <a:ln w="57150">
            <a:solidFill>
              <a:schemeClr val="bg1"/>
            </a:solidFill>
          </a:ln>
          <a:effectLst>
            <a:outerShdw blurRad="165100" sx="106000" sy="106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2800">
              <a:solidFill>
                <a:srgbClr val="FFFFFF"/>
              </a:solidFill>
              <a:latin typeface="Arial" panose="020B0604020202020204" pitchFamily="34" charset="0"/>
              <a:sym typeface="Arial"/>
            </a:endParaRPr>
          </a:p>
        </p:txBody>
      </p:sp>
      <p:sp>
        <p:nvSpPr>
          <p:cNvPr id="43" name="TextBox 42">
            <a:extLst>
              <a:ext uri="{FF2B5EF4-FFF2-40B4-BE49-F238E27FC236}">
                <a16:creationId xmlns:a16="http://schemas.microsoft.com/office/drawing/2014/main" id="{5828AE03-8298-4309-9FD0-20D9E2C2A20C}"/>
              </a:ext>
            </a:extLst>
          </p:cNvPr>
          <p:cNvSpPr txBox="1"/>
          <p:nvPr/>
        </p:nvSpPr>
        <p:spPr>
          <a:xfrm>
            <a:off x="2477533" y="3378165"/>
            <a:ext cx="1392120" cy="478929"/>
          </a:xfrm>
          <a:prstGeom prst="rect">
            <a:avLst/>
          </a:prstGeom>
          <a:noFill/>
        </p:spPr>
        <p:txBody>
          <a:bodyPr wrap="square" lIns="0" tIns="0" rIns="0" bIns="0" rtlCol="0">
            <a:noAutofit/>
          </a:bodyPr>
          <a:lstStyle/>
          <a:p>
            <a:pPr algn="ctr">
              <a:defRPr/>
            </a:pPr>
            <a:r>
              <a:rPr lang="en-US" b="1">
                <a:solidFill>
                  <a:srgbClr val="000000"/>
                </a:solidFill>
                <a:latin typeface="MetricHPE" pitchFamily="2" charset="0"/>
              </a:rPr>
              <a:t>Conversation Starters</a:t>
            </a:r>
          </a:p>
        </p:txBody>
      </p:sp>
    </p:spTree>
    <p:extLst>
      <p:ext uri="{BB962C8B-B14F-4D97-AF65-F5344CB8AC3E}">
        <p14:creationId xmlns:p14="http://schemas.microsoft.com/office/powerpoint/2010/main" val="108765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2E72D77-1F07-EE5A-6E39-B8C01AD1854A}"/>
              </a:ext>
            </a:extLst>
          </p:cNvPr>
          <p:cNvSpPr>
            <a:spLocks noGrp="1"/>
          </p:cNvSpPr>
          <p:nvPr>
            <p:ph type="body" sz="quarter" idx="14"/>
          </p:nvPr>
        </p:nvSpPr>
        <p:spPr/>
        <p:txBody>
          <a:bodyPr/>
          <a:lstStyle/>
          <a:p>
            <a:endParaRPr lang="en-US"/>
          </a:p>
        </p:txBody>
      </p:sp>
      <p:sp>
        <p:nvSpPr>
          <p:cNvPr id="4" name="Title 3">
            <a:extLst>
              <a:ext uri="{FF2B5EF4-FFF2-40B4-BE49-F238E27FC236}">
                <a16:creationId xmlns:a16="http://schemas.microsoft.com/office/drawing/2014/main" id="{B46E8E1A-2194-E1DE-AAE2-AF41363E155D}"/>
              </a:ext>
            </a:extLst>
          </p:cNvPr>
          <p:cNvSpPr>
            <a:spLocks noGrp="1"/>
          </p:cNvSpPr>
          <p:nvPr>
            <p:ph type="title"/>
          </p:nvPr>
        </p:nvSpPr>
        <p:spPr/>
        <p:txBody>
          <a:bodyPr/>
          <a:lstStyle/>
          <a:p>
            <a:r>
              <a:rPr lang="en-US"/>
              <a:t>Gen11 value proposition</a:t>
            </a:r>
            <a:endParaRPr lang="en-GB"/>
          </a:p>
        </p:txBody>
      </p:sp>
      <p:sp>
        <p:nvSpPr>
          <p:cNvPr id="2" name="Slide Number Placeholder 1">
            <a:extLst>
              <a:ext uri="{FF2B5EF4-FFF2-40B4-BE49-F238E27FC236}">
                <a16:creationId xmlns:a16="http://schemas.microsoft.com/office/drawing/2014/main" id="{B5EC3013-DB2A-26F7-283E-E38E624CE72B}"/>
              </a:ext>
            </a:extLst>
          </p:cNvPr>
          <p:cNvSpPr>
            <a:spLocks noGrp="1"/>
          </p:cNvSpPr>
          <p:nvPr>
            <p:ph type="sldNum" sz="quarter" idx="16"/>
          </p:nvPr>
        </p:nvSpPr>
        <p:spPr/>
        <p:txBody>
          <a:bodyPr/>
          <a:lstStyle/>
          <a:p>
            <a:pPr defTabSz="1088421"/>
            <a:fld id="{104FC826-72BB-4AF1-BA01-A94F7396A7DC}" type="slidenum">
              <a:rPr lang="en-US" smtClean="0"/>
              <a:pPr defTabSz="1088421"/>
              <a:t>7</a:t>
            </a:fld>
            <a:endParaRPr lang="en-US"/>
          </a:p>
        </p:txBody>
      </p:sp>
      <p:sp>
        <p:nvSpPr>
          <p:cNvPr id="3" name="Footer Placeholder 2">
            <a:extLst>
              <a:ext uri="{FF2B5EF4-FFF2-40B4-BE49-F238E27FC236}">
                <a16:creationId xmlns:a16="http://schemas.microsoft.com/office/drawing/2014/main" id="{CD1DF98D-9ABC-A1A2-7905-E6ACDAB8DA85}"/>
              </a:ext>
            </a:extLst>
          </p:cNvPr>
          <p:cNvSpPr>
            <a:spLocks noGrp="1"/>
          </p:cNvSpPr>
          <p:nvPr>
            <p:ph type="ftr" sz="quarter" idx="15"/>
          </p:nvPr>
        </p:nvSpPr>
        <p:spPr/>
        <p:txBody>
          <a:bodyPr/>
          <a:lstStyle/>
          <a:p>
            <a:r>
              <a:rPr lang="en-US"/>
              <a:t>Confidential | Authorized HPE Partner Use Only</a:t>
            </a:r>
          </a:p>
        </p:txBody>
      </p:sp>
    </p:spTree>
    <p:extLst>
      <p:ext uri="{BB962C8B-B14F-4D97-AF65-F5344CB8AC3E}">
        <p14:creationId xmlns:p14="http://schemas.microsoft.com/office/powerpoint/2010/main" val="189593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445BC55D-50D8-CF6D-B81E-E92523BDBDE0}"/>
              </a:ext>
            </a:extLst>
          </p:cNvPr>
          <p:cNvPicPr>
            <a:picLocks noChangeAspect="1"/>
          </p:cNvPicPr>
          <p:nvPr/>
        </p:nvPicPr>
        <p:blipFill rotWithShape="1">
          <a:blip r:embed="rId4">
            <a:alphaModFix amt="38000"/>
            <a:extLst>
              <a:ext uri="{28A0092B-C50C-407E-A947-70E740481C1C}">
                <a14:useLocalDpi xmlns:a14="http://schemas.microsoft.com/office/drawing/2010/main" val="0"/>
              </a:ext>
            </a:extLst>
          </a:blip>
          <a:srcRect b="15600"/>
          <a:stretch/>
        </p:blipFill>
        <p:spPr>
          <a:xfrm>
            <a:off x="0" y="0"/>
            <a:ext cx="12192000" cy="6849454"/>
          </a:xfrm>
          <a:prstGeom prst="rect">
            <a:avLst/>
          </a:prstGeom>
        </p:spPr>
      </p:pic>
      <p:graphicFrame>
        <p:nvGraphicFramePr>
          <p:cNvPr id="2" name="Object 1" hidden="1">
            <a:extLst>
              <a:ext uri="{FF2B5EF4-FFF2-40B4-BE49-F238E27FC236}">
                <a16:creationId xmlns:a16="http://schemas.microsoft.com/office/drawing/2014/main" id="{0D565DFA-FC6D-46D5-AEF6-84446918F44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2" name="Object 1" hidden="1">
                        <a:extLst>
                          <a:ext uri="{FF2B5EF4-FFF2-40B4-BE49-F238E27FC236}">
                            <a16:creationId xmlns:a16="http://schemas.microsoft.com/office/drawing/2014/main" id="{0D565DFA-FC6D-46D5-AEF6-84446918F44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Slide Number Placeholder 22">
            <a:extLst>
              <a:ext uri="{FF2B5EF4-FFF2-40B4-BE49-F238E27FC236}">
                <a16:creationId xmlns:a16="http://schemas.microsoft.com/office/drawing/2014/main" id="{14BDFB80-76C4-4709-BEEA-BD3B9CF1165E}"/>
              </a:ext>
            </a:extLst>
          </p:cNvPr>
          <p:cNvSpPr>
            <a:spLocks noGrp="1"/>
          </p:cNvSpPr>
          <p:nvPr>
            <p:ph type="sldNum" sz="quarter" idx="11"/>
          </p:nvPr>
        </p:nvSpPr>
        <p:spPr/>
        <p:txBody>
          <a:bodyPr/>
          <a:lstStyle/>
          <a:p>
            <a:pPr defTabSz="1088421"/>
            <a:fld id="{104FC826-72BB-4AF1-BA01-A94F7396A7DC}" type="slidenum">
              <a:rPr lang="en-US" smtClean="0">
                <a:solidFill>
                  <a:prstClr val="black"/>
                </a:solidFill>
              </a:rPr>
              <a:pPr defTabSz="1088421"/>
              <a:t>8</a:t>
            </a:fld>
            <a:endParaRPr lang="en-US">
              <a:solidFill>
                <a:prstClr val="black"/>
              </a:solidFill>
            </a:endParaRPr>
          </a:p>
        </p:txBody>
      </p:sp>
      <p:sp>
        <p:nvSpPr>
          <p:cNvPr id="18" name="Footer Placeholder 17">
            <a:extLst>
              <a:ext uri="{FF2B5EF4-FFF2-40B4-BE49-F238E27FC236}">
                <a16:creationId xmlns:a16="http://schemas.microsoft.com/office/drawing/2014/main" id="{C50754F9-2C5B-4E65-95FB-5C7E389E36D1}"/>
              </a:ext>
            </a:extLst>
          </p:cNvPr>
          <p:cNvSpPr>
            <a:spLocks noGrp="1"/>
          </p:cNvSpPr>
          <p:nvPr>
            <p:ph type="ftr" sz="quarter" idx="10"/>
          </p:nvPr>
        </p:nvSpPr>
        <p:spPr/>
        <p:txBody>
          <a:bodyPr/>
          <a:lstStyle/>
          <a:p>
            <a:r>
              <a:rPr lang="en-US"/>
              <a:t>Confidential | Authorized HPE Partner Use Only</a:t>
            </a:r>
          </a:p>
        </p:txBody>
      </p:sp>
      <p:pic>
        <p:nvPicPr>
          <p:cNvPr id="29" name="Picture 28">
            <a:extLst>
              <a:ext uri="{FF2B5EF4-FFF2-40B4-BE49-F238E27FC236}">
                <a16:creationId xmlns:a16="http://schemas.microsoft.com/office/drawing/2014/main" id="{F765CE5D-1EEE-45BE-D981-F450E63B11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7882388" y="617896"/>
            <a:ext cx="3016284" cy="1463040"/>
          </a:xfrm>
          <a:prstGeom prst="rect">
            <a:avLst/>
          </a:prstGeom>
        </p:spPr>
      </p:pic>
      <p:pic>
        <p:nvPicPr>
          <p:cNvPr id="30" name="Picture 29" descr="Background pattern&#10;&#10;Description automatically generated">
            <a:extLst>
              <a:ext uri="{FF2B5EF4-FFF2-40B4-BE49-F238E27FC236}">
                <a16:creationId xmlns:a16="http://schemas.microsoft.com/office/drawing/2014/main" id="{37C80452-F64B-6B8E-7E73-5BC41E11BB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82381" y="2466080"/>
            <a:ext cx="3016264" cy="1463040"/>
          </a:xfrm>
          <a:prstGeom prst="rect">
            <a:avLst/>
          </a:prstGeom>
        </p:spPr>
      </p:pic>
      <p:pic>
        <p:nvPicPr>
          <p:cNvPr id="32" name="Picture 31" descr="Background pattern&#10;&#10;Description automatically generated">
            <a:extLst>
              <a:ext uri="{FF2B5EF4-FFF2-40B4-BE49-F238E27FC236}">
                <a16:creationId xmlns:a16="http://schemas.microsoft.com/office/drawing/2014/main" id="{15CDA1C4-5023-37B0-6F54-A812CA5534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2380" y="4326594"/>
            <a:ext cx="3036752" cy="1463040"/>
          </a:xfrm>
          <a:prstGeom prst="rect">
            <a:avLst/>
          </a:prstGeom>
        </p:spPr>
      </p:pic>
      <p:sp>
        <p:nvSpPr>
          <p:cNvPr id="4" name="TextBox 3">
            <a:extLst>
              <a:ext uri="{FF2B5EF4-FFF2-40B4-BE49-F238E27FC236}">
                <a16:creationId xmlns:a16="http://schemas.microsoft.com/office/drawing/2014/main" id="{61E9DA2B-5CEB-D523-8D96-97F8A7736EAD}"/>
              </a:ext>
            </a:extLst>
          </p:cNvPr>
          <p:cNvSpPr txBox="1"/>
          <p:nvPr/>
        </p:nvSpPr>
        <p:spPr>
          <a:xfrm>
            <a:off x="7892613" y="1030782"/>
            <a:ext cx="3016285" cy="637267"/>
          </a:xfrm>
          <a:prstGeom prst="rect">
            <a:avLst/>
          </a:prstGeom>
          <a:noFill/>
          <a:ln w="57150">
            <a:noFill/>
            <a:miter lim="800000"/>
          </a:ln>
        </p:spPr>
        <p:txBody>
          <a:bodyPr wrap="square" lIns="90000" tIns="90000" rIns="90000" bIns="90000" rtlCol="0" anchor="ctr" anchorCtr="0">
            <a:spAutoFit/>
          </a:bodyPr>
          <a:lstStyle/>
          <a:p>
            <a:pPr algn="ctr">
              <a:lnSpc>
                <a:spcPct val="90000"/>
              </a:lnSpc>
              <a:spcBef>
                <a:spcPts val="400"/>
              </a:spcBef>
              <a:buFont typeface="MetricHPE" panose="020B0503030202060203" pitchFamily="34" charset="0"/>
              <a:buNone/>
            </a:pPr>
            <a:r>
              <a:rPr lang="en-US" sz="3200" b="1">
                <a:solidFill>
                  <a:prstClr val="white"/>
                </a:solidFill>
                <a:sym typeface="MetricHPE" panose="020B0503030202060203" pitchFamily="34" charset="0"/>
              </a:rPr>
              <a:t>Intuitive</a:t>
            </a:r>
          </a:p>
        </p:txBody>
      </p:sp>
      <p:sp>
        <p:nvSpPr>
          <p:cNvPr id="6" name="TextBox 5">
            <a:extLst>
              <a:ext uri="{FF2B5EF4-FFF2-40B4-BE49-F238E27FC236}">
                <a16:creationId xmlns:a16="http://schemas.microsoft.com/office/drawing/2014/main" id="{0B343CE4-C0EB-28AD-3A45-08D8FF0C485D}"/>
              </a:ext>
            </a:extLst>
          </p:cNvPr>
          <p:cNvSpPr txBox="1"/>
          <p:nvPr/>
        </p:nvSpPr>
        <p:spPr>
          <a:xfrm>
            <a:off x="7882360" y="2888928"/>
            <a:ext cx="3016285" cy="637267"/>
          </a:xfrm>
          <a:prstGeom prst="rect">
            <a:avLst/>
          </a:prstGeom>
          <a:noFill/>
          <a:ln w="57150">
            <a:noFill/>
            <a:miter lim="800000"/>
          </a:ln>
        </p:spPr>
        <p:txBody>
          <a:bodyPr wrap="square" lIns="90000" tIns="90000" rIns="90000" bIns="90000" rtlCol="0" anchor="ctr" anchorCtr="0">
            <a:spAutoFit/>
          </a:bodyPr>
          <a:lstStyle/>
          <a:p>
            <a:pPr algn="ctr">
              <a:lnSpc>
                <a:spcPct val="90000"/>
              </a:lnSpc>
              <a:spcBef>
                <a:spcPts val="400"/>
              </a:spcBef>
              <a:buFont typeface="MetricHPE" panose="020B0503030202060203" pitchFamily="34" charset="0"/>
              <a:buNone/>
            </a:pPr>
            <a:r>
              <a:rPr lang="en-US" sz="3200" b="1">
                <a:solidFill>
                  <a:prstClr val="white"/>
                </a:solidFill>
                <a:sym typeface="MetricHPE" panose="020B0503030202060203" pitchFamily="34" charset="0"/>
              </a:rPr>
              <a:t>Trusted</a:t>
            </a:r>
          </a:p>
        </p:txBody>
      </p:sp>
      <p:sp>
        <p:nvSpPr>
          <p:cNvPr id="7" name="TextBox 6">
            <a:extLst>
              <a:ext uri="{FF2B5EF4-FFF2-40B4-BE49-F238E27FC236}">
                <a16:creationId xmlns:a16="http://schemas.microsoft.com/office/drawing/2014/main" id="{2AFBBB65-5C52-303F-30B6-9840B44D64E2}"/>
              </a:ext>
            </a:extLst>
          </p:cNvPr>
          <p:cNvSpPr txBox="1"/>
          <p:nvPr/>
        </p:nvSpPr>
        <p:spPr>
          <a:xfrm>
            <a:off x="7882359" y="4743145"/>
            <a:ext cx="3016285" cy="637267"/>
          </a:xfrm>
          <a:prstGeom prst="rect">
            <a:avLst/>
          </a:prstGeom>
          <a:noFill/>
          <a:ln w="57150">
            <a:noFill/>
            <a:miter lim="800000"/>
          </a:ln>
        </p:spPr>
        <p:txBody>
          <a:bodyPr wrap="square" lIns="90000" tIns="90000" rIns="90000" bIns="90000" rtlCol="0" anchor="ctr" anchorCtr="0">
            <a:spAutoFit/>
          </a:bodyPr>
          <a:lstStyle/>
          <a:p>
            <a:pPr algn="ctr">
              <a:lnSpc>
                <a:spcPct val="90000"/>
              </a:lnSpc>
              <a:spcBef>
                <a:spcPts val="400"/>
              </a:spcBef>
              <a:buFont typeface="MetricHPE" panose="020B0503030202060203" pitchFamily="34" charset="0"/>
              <a:buNone/>
            </a:pPr>
            <a:r>
              <a:rPr lang="en-US" sz="3200" b="1">
                <a:solidFill>
                  <a:prstClr val="white"/>
                </a:solidFill>
                <a:sym typeface="MetricHPE" panose="020B0503030202060203" pitchFamily="34" charset="0"/>
              </a:rPr>
              <a:t>Optimized</a:t>
            </a:r>
          </a:p>
        </p:txBody>
      </p:sp>
      <p:sp>
        <p:nvSpPr>
          <p:cNvPr id="9" name="Element">
            <a:extLst>
              <a:ext uri="{FF2B5EF4-FFF2-40B4-BE49-F238E27FC236}">
                <a16:creationId xmlns:a16="http://schemas.microsoft.com/office/drawing/2014/main" id="{B0657526-FF22-7F7F-D09B-1F997DDF7744}"/>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solidFill>
                <a:prstClr val="black"/>
              </a:solidFill>
              <a:sym typeface="MetricHPE" panose="020B0503030202060203" pitchFamily="34" charset="0"/>
            </a:endParaRPr>
          </a:p>
        </p:txBody>
      </p:sp>
      <p:sp>
        <p:nvSpPr>
          <p:cNvPr id="14" name="Rectangle 13">
            <a:extLst>
              <a:ext uri="{FF2B5EF4-FFF2-40B4-BE49-F238E27FC236}">
                <a16:creationId xmlns:a16="http://schemas.microsoft.com/office/drawing/2014/main" id="{1BCCFED7-D3F6-A14F-F31F-E4EFDE31ADE3}"/>
              </a:ext>
            </a:extLst>
          </p:cNvPr>
          <p:cNvSpPr/>
          <p:nvPr/>
        </p:nvSpPr>
        <p:spPr>
          <a:xfrm>
            <a:off x="471058" y="3424442"/>
            <a:ext cx="7141468" cy="840230"/>
          </a:xfrm>
          <a:prstGeom prst="rect">
            <a:avLst/>
          </a:prstGeom>
        </p:spPr>
        <p:txBody>
          <a:bodyPr wrap="square">
            <a:spAutoFit/>
          </a:bodyPr>
          <a:lstStyle/>
          <a:p>
            <a:pPr>
              <a:lnSpc>
                <a:spcPct val="90000"/>
              </a:lnSpc>
              <a:spcBef>
                <a:spcPts val="400"/>
              </a:spcBef>
              <a:defRPr/>
            </a:pPr>
            <a:r>
              <a:rPr lang="en-US" sz="5400">
                <a:solidFill>
                  <a:prstClr val="black"/>
                </a:solidFill>
                <a:latin typeface="MetricHPE Light" panose="020B0303030202060203" pitchFamily="34" charset="77"/>
              </a:rPr>
              <a:t>HPE ProLiant:</a:t>
            </a:r>
            <a:endParaRPr lang="en-US" sz="4800">
              <a:solidFill>
                <a:prstClr val="black"/>
              </a:solidFill>
            </a:endParaRPr>
          </a:p>
        </p:txBody>
      </p:sp>
      <p:sp>
        <p:nvSpPr>
          <p:cNvPr id="15" name="Rectangle 14">
            <a:extLst>
              <a:ext uri="{FF2B5EF4-FFF2-40B4-BE49-F238E27FC236}">
                <a16:creationId xmlns:a16="http://schemas.microsoft.com/office/drawing/2014/main" id="{41116823-B686-02D6-CACD-3FE57C277F67}"/>
              </a:ext>
            </a:extLst>
          </p:cNvPr>
          <p:cNvSpPr/>
          <p:nvPr/>
        </p:nvSpPr>
        <p:spPr>
          <a:xfrm>
            <a:off x="450570" y="4223645"/>
            <a:ext cx="6505940" cy="1421928"/>
          </a:xfrm>
          <a:prstGeom prst="rect">
            <a:avLst/>
          </a:prstGeom>
        </p:spPr>
        <p:txBody>
          <a:bodyPr wrap="square">
            <a:spAutoFit/>
          </a:bodyPr>
          <a:lstStyle/>
          <a:p>
            <a:pPr>
              <a:lnSpc>
                <a:spcPct val="80000"/>
              </a:lnSpc>
              <a:defRPr/>
            </a:pPr>
            <a:r>
              <a:rPr lang="en-US" sz="5400" b="1">
                <a:solidFill>
                  <a:prstClr val="black"/>
                </a:solidFill>
              </a:rPr>
              <a:t>compute engineered for </a:t>
            </a:r>
            <a:r>
              <a:rPr lang="en-US" sz="5400" b="1">
                <a:gradFill>
                  <a:gsLst>
                    <a:gs pos="0">
                      <a:srgbClr val="FF8300"/>
                    </a:gs>
                    <a:gs pos="100000">
                      <a:srgbClr val="7630EA"/>
                    </a:gs>
                  </a:gsLst>
                  <a:lin ang="1800000" scaled="0"/>
                </a:gradFill>
              </a:rPr>
              <a:t>your</a:t>
            </a:r>
            <a:r>
              <a:rPr lang="en-US" sz="5400" b="1">
                <a:solidFill>
                  <a:prstClr val="black"/>
                </a:solidFill>
              </a:rPr>
              <a:t> hybrid world</a:t>
            </a:r>
            <a:endParaRPr lang="en-US" sz="5400">
              <a:solidFill>
                <a:prstClr val="black"/>
              </a:solidFill>
            </a:endParaRPr>
          </a:p>
        </p:txBody>
      </p:sp>
      <p:sp>
        <p:nvSpPr>
          <p:cNvPr id="16" name="Rectangle 15">
            <a:extLst>
              <a:ext uri="{FF2B5EF4-FFF2-40B4-BE49-F238E27FC236}">
                <a16:creationId xmlns:a16="http://schemas.microsoft.com/office/drawing/2014/main" id="{42BDFB40-68D9-AB00-06AA-8480C038CAC0}"/>
              </a:ext>
            </a:extLst>
          </p:cNvPr>
          <p:cNvSpPr/>
          <p:nvPr/>
        </p:nvSpPr>
        <p:spPr>
          <a:xfrm>
            <a:off x="469691" y="636990"/>
            <a:ext cx="4423321" cy="2336024"/>
          </a:xfrm>
          <a:prstGeom prst="rect">
            <a:avLst/>
          </a:prstGeom>
        </p:spPr>
        <p:txBody>
          <a:bodyPr wrap="square">
            <a:spAutoFit/>
          </a:bodyPr>
          <a:lstStyle/>
          <a:p>
            <a:pPr>
              <a:lnSpc>
                <a:spcPct val="90000"/>
              </a:lnSpc>
              <a:spcBef>
                <a:spcPts val="400"/>
              </a:spcBef>
              <a:defRPr/>
            </a:pPr>
            <a:r>
              <a:rPr lang="en-US" sz="5400" b="1">
                <a:gradFill>
                  <a:gsLst>
                    <a:gs pos="0">
                      <a:srgbClr val="FF8300"/>
                    </a:gs>
                    <a:gs pos="100000">
                      <a:srgbClr val="7630EA"/>
                    </a:gs>
                  </a:gsLst>
                  <a:lin ang="1800000" scaled="0"/>
                </a:gradFill>
              </a:rPr>
              <a:t>Accelerate data-first modernization</a:t>
            </a:r>
          </a:p>
        </p:txBody>
      </p:sp>
      <p:sp>
        <p:nvSpPr>
          <p:cNvPr id="17" name="Freeform 16">
            <a:extLst>
              <a:ext uri="{FF2B5EF4-FFF2-40B4-BE49-F238E27FC236}">
                <a16:creationId xmlns:a16="http://schemas.microsoft.com/office/drawing/2014/main" id="{A23E75A3-D248-C577-3730-081A73A7DECC}"/>
              </a:ext>
            </a:extLst>
          </p:cNvPr>
          <p:cNvSpPr/>
          <p:nvPr/>
        </p:nvSpPr>
        <p:spPr bwMode="ltGray">
          <a:xfrm>
            <a:off x="562680" y="3174573"/>
            <a:ext cx="6046854" cy="0"/>
          </a:xfrm>
          <a:custGeom>
            <a:avLst/>
            <a:gdLst>
              <a:gd name="connsiteX0" fmla="*/ 0 w 4969042"/>
              <a:gd name="connsiteY0" fmla="*/ 0 h 0"/>
              <a:gd name="connsiteX1" fmla="*/ 4969042 w 4969042"/>
              <a:gd name="connsiteY1" fmla="*/ 0 h 0"/>
            </a:gdLst>
            <a:ahLst/>
            <a:cxnLst>
              <a:cxn ang="0">
                <a:pos x="connsiteX0" y="connsiteY0"/>
              </a:cxn>
              <a:cxn ang="0">
                <a:pos x="connsiteX1" y="connsiteY1"/>
              </a:cxn>
            </a:cxnLst>
            <a:rect l="l" t="t" r="r" b="b"/>
            <a:pathLst>
              <a:path w="4969042">
                <a:moveTo>
                  <a:pt x="0" y="0"/>
                </a:moveTo>
                <a:lnTo>
                  <a:pt x="4969042" y="0"/>
                </a:lnTo>
              </a:path>
            </a:pathLst>
          </a:custGeom>
          <a:noFill/>
          <a:ln w="57150">
            <a:gradFill>
              <a:gsLst>
                <a:gs pos="0">
                  <a:srgbClr val="32DAC8"/>
                </a:gs>
                <a:gs pos="99000">
                  <a:schemeClr val="accent4"/>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black"/>
              </a:solidFill>
            </a:endParaRPr>
          </a:p>
        </p:txBody>
      </p:sp>
    </p:spTree>
    <p:extLst>
      <p:ext uri="{BB962C8B-B14F-4D97-AF65-F5344CB8AC3E}">
        <p14:creationId xmlns:p14="http://schemas.microsoft.com/office/powerpoint/2010/main" val="235874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538BC79-DA13-570B-BF66-0D5BA0957D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8" y="0"/>
            <a:ext cx="5691024" cy="6858000"/>
          </a:xfrm>
          <a:prstGeom prst="rect">
            <a:avLst/>
          </a:prstGeom>
        </p:spPr>
      </p:pic>
      <p:graphicFrame>
        <p:nvGraphicFramePr>
          <p:cNvPr id="9" name="Object 8" hidden="1">
            <a:extLst>
              <a:ext uri="{FF2B5EF4-FFF2-40B4-BE49-F238E27FC236}">
                <a16:creationId xmlns:a16="http://schemas.microsoft.com/office/drawing/2014/main" id="{89301661-0F82-4FB1-99E1-B14FE83EC8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9" name="Object 8" hidden="1">
                        <a:extLst>
                          <a:ext uri="{FF2B5EF4-FFF2-40B4-BE49-F238E27FC236}">
                            <a16:creationId xmlns:a16="http://schemas.microsoft.com/office/drawing/2014/main" id="{89301661-0F82-4FB1-99E1-B14FE83EC80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2" name="Content Placeholder 21">
            <a:extLst>
              <a:ext uri="{FF2B5EF4-FFF2-40B4-BE49-F238E27FC236}">
                <a16:creationId xmlns:a16="http://schemas.microsoft.com/office/drawing/2014/main" id="{0D133FAF-811B-408A-B501-743027382189}"/>
              </a:ext>
            </a:extLst>
          </p:cNvPr>
          <p:cNvSpPr>
            <a:spLocks noGrp="1"/>
          </p:cNvSpPr>
          <p:nvPr>
            <p:ph idx="4294967295"/>
          </p:nvPr>
        </p:nvSpPr>
        <p:spPr>
          <a:xfrm>
            <a:off x="-3414" y="659199"/>
            <a:ext cx="5705936" cy="1431464"/>
          </a:xfrm>
        </p:spPr>
        <p:txBody>
          <a:bodyPr>
            <a:normAutofit/>
          </a:bodyPr>
          <a:lstStyle/>
          <a:p>
            <a:pPr marL="0" indent="0" algn="ctr">
              <a:lnSpc>
                <a:spcPct val="80000"/>
              </a:lnSpc>
              <a:spcBef>
                <a:spcPts val="0"/>
              </a:spcBef>
              <a:buNone/>
            </a:pPr>
            <a:r>
              <a:rPr lang="en-US" sz="40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Intuitive cloud </a:t>
            </a:r>
          </a:p>
          <a:p>
            <a:pPr marL="0" indent="0" algn="ctr">
              <a:lnSpc>
                <a:spcPct val="80000"/>
              </a:lnSpc>
              <a:spcBef>
                <a:spcPts val="0"/>
              </a:spcBef>
              <a:buNone/>
            </a:pPr>
            <a:r>
              <a:rPr lang="en-US" sz="40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operating experience</a:t>
            </a:r>
            <a:endParaRPr lang="en-US" sz="4000">
              <a:solidFill>
                <a:schemeClr val="bg1"/>
              </a:solidFill>
              <a:effectLst/>
              <a:latin typeface="MetricHPE Light" panose="020B0303030202060203" pitchFamily="34" charset="77"/>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762EB61-8281-B284-8DFB-8455EB395D78}"/>
              </a:ext>
            </a:extLst>
          </p:cNvPr>
          <p:cNvSpPr txBox="1"/>
          <p:nvPr/>
        </p:nvSpPr>
        <p:spPr>
          <a:xfrm>
            <a:off x="273052" y="5034856"/>
            <a:ext cx="5199292" cy="735756"/>
          </a:xfrm>
          <a:prstGeom prst="rect">
            <a:avLst/>
          </a:prstGeom>
          <a:noFill/>
          <a:ln w="57150">
            <a:noFill/>
            <a:miter lim="800000"/>
          </a:ln>
        </p:spPr>
        <p:txBody>
          <a:bodyPr wrap="square" lIns="90000" tIns="90000" rIns="90000" bIns="90000" rtlCol="0" anchor="ctr" anchorCtr="0">
            <a:spAutoFit/>
          </a:bodyPr>
          <a:lstStyle/>
          <a:p>
            <a:pPr marL="0" indent="0" algn="ctr">
              <a:lnSpc>
                <a:spcPct val="90000"/>
              </a:lnSpc>
              <a:spcBef>
                <a:spcPts val="400"/>
              </a:spcBef>
              <a:buFont typeface="MetricHPE" panose="020B0503030202060203" pitchFamily="34" charset="0"/>
              <a:buNone/>
            </a:pPr>
            <a:r>
              <a:rPr lang="en-US" sz="2000">
                <a:solidFill>
                  <a:schemeClr val="bg1"/>
                </a:solidFill>
                <a:latin typeface="MetricHPE Light" panose="020B0303030202060203" pitchFamily="34" charset="77"/>
                <a:sym typeface="MetricHPE" panose="020B0503030202060203" pitchFamily="34" charset="0"/>
              </a:rPr>
              <a:t>Securely transform your IT focus from the manual and mundane to strategic and value-adding</a:t>
            </a:r>
          </a:p>
        </p:txBody>
      </p:sp>
      <p:sp>
        <p:nvSpPr>
          <p:cNvPr id="12" name="Rounded Rectangle 11">
            <a:extLst>
              <a:ext uri="{FF2B5EF4-FFF2-40B4-BE49-F238E27FC236}">
                <a16:creationId xmlns:a16="http://schemas.microsoft.com/office/drawing/2014/main" id="{337C39E0-5DB5-12DD-2025-B75A0F28A661}"/>
              </a:ext>
            </a:extLst>
          </p:cNvPr>
          <p:cNvSpPr/>
          <p:nvPr/>
        </p:nvSpPr>
        <p:spPr bwMode="ltGray">
          <a:xfrm>
            <a:off x="801134" y="2090663"/>
            <a:ext cx="4143128" cy="769155"/>
          </a:xfrm>
          <a:prstGeom prst="roundRect">
            <a:avLst>
              <a:gd name="adj" fmla="val 1332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3200" b="1">
                <a:solidFill>
                  <a:schemeClr val="bg1"/>
                </a:solidFill>
              </a:rPr>
              <a:t>Simple</a:t>
            </a:r>
          </a:p>
        </p:txBody>
      </p:sp>
      <p:sp>
        <p:nvSpPr>
          <p:cNvPr id="13" name="Rounded Rectangle 12">
            <a:extLst>
              <a:ext uri="{FF2B5EF4-FFF2-40B4-BE49-F238E27FC236}">
                <a16:creationId xmlns:a16="http://schemas.microsoft.com/office/drawing/2014/main" id="{28C929EC-B3A4-E561-6A8E-0A884C1681AC}"/>
              </a:ext>
            </a:extLst>
          </p:cNvPr>
          <p:cNvSpPr/>
          <p:nvPr/>
        </p:nvSpPr>
        <p:spPr bwMode="ltGray">
          <a:xfrm>
            <a:off x="801134" y="3090519"/>
            <a:ext cx="4143128" cy="769155"/>
          </a:xfrm>
          <a:prstGeom prst="roundRect">
            <a:avLst>
              <a:gd name="adj" fmla="val 13812"/>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3200" b="1">
                <a:solidFill>
                  <a:schemeClr val="bg1"/>
                </a:solidFill>
              </a:rPr>
              <a:t>Unified</a:t>
            </a:r>
          </a:p>
        </p:txBody>
      </p:sp>
      <p:sp>
        <p:nvSpPr>
          <p:cNvPr id="14" name="Rounded Rectangle 13">
            <a:extLst>
              <a:ext uri="{FF2B5EF4-FFF2-40B4-BE49-F238E27FC236}">
                <a16:creationId xmlns:a16="http://schemas.microsoft.com/office/drawing/2014/main" id="{42160010-23D6-8BC6-B44A-2171382AD310}"/>
              </a:ext>
            </a:extLst>
          </p:cNvPr>
          <p:cNvSpPr/>
          <p:nvPr/>
        </p:nvSpPr>
        <p:spPr bwMode="ltGray">
          <a:xfrm>
            <a:off x="801134" y="4055574"/>
            <a:ext cx="4143128" cy="769155"/>
          </a:xfrm>
          <a:prstGeom prst="roundRect">
            <a:avLst>
              <a:gd name="adj" fmla="val 13812"/>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3200" b="1">
                <a:solidFill>
                  <a:schemeClr val="bg1"/>
                </a:solidFill>
              </a:rPr>
              <a:t>Automated</a:t>
            </a:r>
          </a:p>
        </p:txBody>
      </p:sp>
      <p:sp>
        <p:nvSpPr>
          <p:cNvPr id="15" name="Element">
            <a:extLst>
              <a:ext uri="{FF2B5EF4-FFF2-40B4-BE49-F238E27FC236}">
                <a16:creationId xmlns:a16="http://schemas.microsoft.com/office/drawing/2014/main" id="{71162668-429D-32F1-1B7B-E0B4E5E49C0A}"/>
              </a:ext>
            </a:extLst>
          </p:cNvPr>
          <p:cNvSpPr>
            <a:spLocks noChangeAspect="1"/>
          </p:cNvSpPr>
          <p:nvPr/>
        </p:nvSpPr>
        <p:spPr>
          <a:xfrm>
            <a:off x="381000" y="6246577"/>
            <a:ext cx="977975"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chemeClr val="bg1"/>
          </a:solidFill>
          <a:ln w="8283" cap="flat">
            <a:noFill/>
            <a:prstDash val="solid"/>
            <a:miter/>
          </a:ln>
        </p:spPr>
        <p:txBody>
          <a:bodyPr rtlCol="0" anchor="ctr"/>
          <a:lstStyle/>
          <a:p>
            <a:endParaRPr lang="en-US">
              <a:latin typeface="MetricHPE" panose="020B0503030202060203" pitchFamily="34" charset="0"/>
              <a:sym typeface="MetricHPE" panose="020B0503030202060203" pitchFamily="34" charset="0"/>
            </a:endParaRPr>
          </a:p>
        </p:txBody>
      </p:sp>
      <p:sp>
        <p:nvSpPr>
          <p:cNvPr id="7" name="Slide Number Placeholder 22">
            <a:extLst>
              <a:ext uri="{FF2B5EF4-FFF2-40B4-BE49-F238E27FC236}">
                <a16:creationId xmlns:a16="http://schemas.microsoft.com/office/drawing/2014/main" id="{FC5F2C1E-5FBB-06D0-FDDC-7FE7870976F7}"/>
              </a:ext>
            </a:extLst>
          </p:cNvPr>
          <p:cNvSpPr>
            <a:spLocks noGrp="1"/>
          </p:cNvSpPr>
          <p:nvPr>
            <p:ph type="sldNum" sz="quarter" idx="11"/>
          </p:nvPr>
        </p:nvSpPr>
        <p:spPr>
          <a:xfrm>
            <a:off x="11202856" y="6301811"/>
            <a:ext cx="684344" cy="365125"/>
          </a:xfrm>
        </p:spPr>
        <p:txBody>
          <a:bodyPr/>
          <a:lstStyle/>
          <a:p>
            <a:pPr defTabSz="1088421">
              <a:buFontTx/>
              <a:buBlip>
                <a:blip r:embed="rId7"/>
              </a:buBlip>
            </a:pPr>
            <a:fld id="{104FC826-72BB-4AF1-BA01-A94F7396A7DC}" type="slidenum">
              <a:rPr lang="en-US" smtClean="0"/>
              <a:pPr defTabSz="1088421">
                <a:buFontTx/>
                <a:buBlip>
                  <a:blip r:embed="rId7"/>
                </a:buBlip>
              </a:pPr>
              <a:t>9</a:t>
            </a:fld>
            <a:endParaRPr lang="en-US"/>
          </a:p>
        </p:txBody>
      </p:sp>
      <p:sp>
        <p:nvSpPr>
          <p:cNvPr id="8" name="Footer Placeholder 4">
            <a:extLst>
              <a:ext uri="{FF2B5EF4-FFF2-40B4-BE49-F238E27FC236}">
                <a16:creationId xmlns:a16="http://schemas.microsoft.com/office/drawing/2014/main" id="{09A371B7-C687-A683-3C8D-910ECE4C456F}"/>
              </a:ext>
            </a:extLst>
          </p:cNvPr>
          <p:cNvSpPr>
            <a:spLocks noGrp="1"/>
          </p:cNvSpPr>
          <p:nvPr>
            <p:ph type="ftr" sz="quarter" idx="10"/>
          </p:nvPr>
        </p:nvSpPr>
        <p:spPr>
          <a:xfrm>
            <a:off x="3721696" y="6129337"/>
            <a:ext cx="7481160" cy="411581"/>
          </a:xfrm>
        </p:spPr>
        <p:txBody>
          <a:bodyPr/>
          <a:lstStyle/>
          <a:p>
            <a:r>
              <a:rPr lang="en-US"/>
              <a:t>Confidential | Authorized HPE Partner Use Only</a:t>
            </a:r>
          </a:p>
        </p:txBody>
      </p:sp>
      <p:grpSp>
        <p:nvGrpSpPr>
          <p:cNvPr id="26" name="Group 25">
            <a:extLst>
              <a:ext uri="{FF2B5EF4-FFF2-40B4-BE49-F238E27FC236}">
                <a16:creationId xmlns:a16="http://schemas.microsoft.com/office/drawing/2014/main" id="{B5038F0A-FFF2-CB08-A552-85757E6A0583}"/>
              </a:ext>
            </a:extLst>
          </p:cNvPr>
          <p:cNvGrpSpPr/>
          <p:nvPr/>
        </p:nvGrpSpPr>
        <p:grpSpPr>
          <a:xfrm>
            <a:off x="6234963" y="3192172"/>
            <a:ext cx="5486400" cy="2940633"/>
            <a:chOff x="6234963" y="3192172"/>
            <a:chExt cx="5486400" cy="2940633"/>
          </a:xfrm>
        </p:grpSpPr>
        <p:sp>
          <p:nvSpPr>
            <p:cNvPr id="11" name="Rectangle 10">
              <a:extLst>
                <a:ext uri="{FF2B5EF4-FFF2-40B4-BE49-F238E27FC236}">
                  <a16:creationId xmlns:a16="http://schemas.microsoft.com/office/drawing/2014/main" id="{C6E22EBC-9957-9921-5A84-CDF602268530}"/>
                </a:ext>
              </a:extLst>
            </p:cNvPr>
            <p:cNvSpPr/>
            <p:nvPr/>
          </p:nvSpPr>
          <p:spPr bwMode="ltGray">
            <a:xfrm>
              <a:off x="6692065" y="3598135"/>
              <a:ext cx="2286000" cy="118872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algn="ctr">
                <a:lnSpc>
                  <a:spcPct val="107000"/>
                </a:lnSpc>
                <a:spcBef>
                  <a:spcPts val="0"/>
                </a:spcBef>
                <a:spcAft>
                  <a:spcPts val="0"/>
                </a:spcAft>
              </a:pPr>
              <a:r>
                <a:rPr lang="en-US" sz="1400" b="1">
                  <a:solidFill>
                    <a:srgbClr val="000000"/>
                  </a:solidFill>
                  <a:latin typeface="+mj-lt"/>
                  <a:ea typeface="Calibri" panose="020F0502020204030204" pitchFamily="34" charset="0"/>
                  <a:cs typeface="Times New Roman" panose="02020603050405020304" pitchFamily="18" charset="0"/>
                </a:rPr>
                <a:t>Do you need to s</a:t>
              </a:r>
              <a:r>
                <a:rPr lang="en-US" sz="1400" b="1">
                  <a:solidFill>
                    <a:srgbClr val="000000"/>
                  </a:solidFill>
                  <a:effectLst/>
                  <a:latin typeface="+mj-lt"/>
                  <a:ea typeface="Calibri" panose="020F0502020204030204" pitchFamily="34" charset="0"/>
                  <a:cs typeface="Times New Roman" panose="02020603050405020304" pitchFamily="18" charset="0"/>
                </a:rPr>
                <a:t>implify server deployment?</a:t>
              </a:r>
              <a:endParaRPr lang="en-GB" sz="1400">
                <a:effectLst/>
                <a:latin typeface="+mj-lt"/>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8844415C-7D57-5E65-69E5-486B5217688F}"/>
                </a:ext>
              </a:extLst>
            </p:cNvPr>
            <p:cNvSpPr/>
            <p:nvPr/>
          </p:nvSpPr>
          <p:spPr bwMode="ltGray">
            <a:xfrm>
              <a:off x="6692065" y="4944085"/>
              <a:ext cx="2286000" cy="118872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algn="ctr">
                <a:lnSpc>
                  <a:spcPct val="107000"/>
                </a:lnSpc>
                <a:spcBef>
                  <a:spcPts val="0"/>
                </a:spcBef>
                <a:spcAft>
                  <a:spcPts val="0"/>
                </a:spcAft>
              </a:pPr>
              <a:r>
                <a:rPr lang="en-US" sz="1400" b="1">
                  <a:solidFill>
                    <a:srgbClr val="000000"/>
                  </a:solidFill>
                  <a:effectLst/>
                  <a:latin typeface="+mj-lt"/>
                  <a:ea typeface="Calibri" panose="020F0502020204030204" pitchFamily="34" charset="0"/>
                  <a:cs typeface="Times New Roman" panose="02020603050405020304" pitchFamily="18" charset="0"/>
                </a:rPr>
                <a:t>Does maintaining your tools take too much time?</a:t>
              </a:r>
              <a:endParaRPr lang="en-GB" sz="1400">
                <a:effectLst/>
                <a:latin typeface="+mj-lt"/>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7340BD32-2413-74DD-E154-B8B808A4E39F}"/>
                </a:ext>
              </a:extLst>
            </p:cNvPr>
            <p:cNvSpPr/>
            <p:nvPr/>
          </p:nvSpPr>
          <p:spPr bwMode="ltGray">
            <a:xfrm>
              <a:off x="9138138" y="3598135"/>
              <a:ext cx="2286000" cy="118872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algn="ctr">
                <a:lnSpc>
                  <a:spcPct val="107000"/>
                </a:lnSpc>
                <a:spcBef>
                  <a:spcPts val="0"/>
                </a:spcBef>
                <a:spcAft>
                  <a:spcPts val="0"/>
                </a:spcAft>
              </a:pPr>
              <a:r>
                <a:rPr lang="en-US" sz="1400" b="1">
                  <a:solidFill>
                    <a:srgbClr val="000000"/>
                  </a:solidFill>
                  <a:effectLst/>
                  <a:latin typeface="+mj-lt"/>
                  <a:ea typeface="Calibri" panose="020F0502020204030204" pitchFamily="34" charset="0"/>
                  <a:cs typeface="Times New Roman" panose="02020603050405020304" pitchFamily="18" charset="0"/>
                </a:rPr>
                <a:t>Would you like to </a:t>
              </a:r>
              <a:r>
                <a:rPr lang="en-US" sz="1400" b="1">
                  <a:solidFill>
                    <a:srgbClr val="000000"/>
                  </a:solidFill>
                  <a:latin typeface="+mj-lt"/>
                  <a:ea typeface="Calibri" panose="020F0502020204030204" pitchFamily="34" charset="0"/>
                  <a:cs typeface="Times New Roman" panose="02020603050405020304" pitchFamily="18" charset="0"/>
                </a:rPr>
                <a:t>r</a:t>
              </a:r>
              <a:r>
                <a:rPr lang="en-US" sz="1400" b="1">
                  <a:solidFill>
                    <a:srgbClr val="000000"/>
                  </a:solidFill>
                  <a:effectLst/>
                  <a:latin typeface="+mj-lt"/>
                  <a:ea typeface="Calibri" panose="020F0502020204030204" pitchFamily="34" charset="0"/>
                  <a:cs typeface="Times New Roman" panose="02020603050405020304" pitchFamily="18" charset="0"/>
                </a:rPr>
                <a:t>educe server downtime?</a:t>
              </a:r>
              <a:endParaRPr lang="en-GB" sz="1400">
                <a:effectLst/>
                <a:latin typeface="+mj-lt"/>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A4B9552A-0FEA-457B-214B-CD399D7D54CB}"/>
                </a:ext>
              </a:extLst>
            </p:cNvPr>
            <p:cNvSpPr/>
            <p:nvPr/>
          </p:nvSpPr>
          <p:spPr bwMode="ltGray">
            <a:xfrm>
              <a:off x="9138138" y="4944085"/>
              <a:ext cx="2286000" cy="118872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algn="ctr">
                <a:lnSpc>
                  <a:spcPct val="107000"/>
                </a:lnSpc>
                <a:spcBef>
                  <a:spcPts val="0"/>
                </a:spcBef>
                <a:spcAft>
                  <a:spcPts val="0"/>
                </a:spcAft>
              </a:pPr>
              <a:r>
                <a:rPr lang="en-US" sz="1400" b="1">
                  <a:solidFill>
                    <a:srgbClr val="000000"/>
                  </a:solidFill>
                  <a:effectLst/>
                  <a:latin typeface="+mj-lt"/>
                  <a:ea typeface="Calibri" panose="020F0502020204030204" pitchFamily="34" charset="0"/>
                  <a:cs typeface="Times New Roman" panose="02020603050405020304" pitchFamily="18" charset="0"/>
                </a:rPr>
                <a:t>Are you interested in eliminating complexity and freeing up time so that you can focus on your business?</a:t>
              </a:r>
              <a:endParaRPr lang="en-GB" sz="1400">
                <a:effectLst/>
                <a:latin typeface="+mj-lt"/>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02CE0506-FE6D-5E80-CB6F-F17F10855A59}"/>
                </a:ext>
              </a:extLst>
            </p:cNvPr>
            <p:cNvSpPr/>
            <p:nvPr/>
          </p:nvSpPr>
          <p:spPr bwMode="ltGray">
            <a:xfrm>
              <a:off x="6234963" y="3192172"/>
              <a:ext cx="5486400" cy="274320"/>
            </a:xfrm>
            <a:prstGeom prst="rect">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algn="ctr">
                <a:lnSpc>
                  <a:spcPct val="107000"/>
                </a:lnSpc>
                <a:spcBef>
                  <a:spcPts val="0"/>
                </a:spcBef>
                <a:spcAft>
                  <a:spcPts val="0"/>
                </a:spcAft>
              </a:pPr>
              <a:r>
                <a:rPr lang="en-US" b="1">
                  <a:solidFill>
                    <a:schemeClr val="bg1"/>
                  </a:solidFill>
                  <a:latin typeface="+mj-lt"/>
                  <a:ea typeface="Calibri" panose="020F0502020204030204" pitchFamily="34" charset="0"/>
                  <a:cs typeface="Times New Roman" panose="02020603050405020304" pitchFamily="18" charset="0"/>
                </a:rPr>
                <a:t>Discovery Questions</a:t>
              </a:r>
              <a:endParaRPr lang="en-GB">
                <a:solidFill>
                  <a:schemeClr val="bg1"/>
                </a:solidFill>
                <a:effectLst/>
                <a:latin typeface="+mj-lt"/>
                <a:ea typeface="Calibri" panose="020F0502020204030204"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61C8059B-54FA-A970-BA7C-83542CA6D7B8}"/>
              </a:ext>
            </a:extLst>
          </p:cNvPr>
          <p:cNvSpPr txBox="1"/>
          <p:nvPr/>
        </p:nvSpPr>
        <p:spPr>
          <a:xfrm>
            <a:off x="5924431" y="529327"/>
            <a:ext cx="6077069" cy="2414422"/>
          </a:xfrm>
          <a:prstGeom prst="rect">
            <a:avLst/>
          </a:prstGeom>
          <a:noFill/>
          <a:ln w="57150">
            <a:noFill/>
            <a:miter lim="800000"/>
          </a:ln>
        </p:spPr>
        <p:txBody>
          <a:bodyPr wrap="square" lIns="90000" tIns="90000" rIns="90000" bIns="90000" rtlCol="0" anchor="t" anchorCtr="0">
            <a:noAutofit/>
          </a:bodyPr>
          <a:lstStyle/>
          <a:p>
            <a:pPr algn="ctr"/>
            <a:r>
              <a:rPr lang="en-US" sz="1400" b="1" i="0" strike="noStrike" baseline="0">
                <a:solidFill>
                  <a:srgbClr val="000000"/>
                </a:solidFill>
                <a:latin typeface="MetricHPE" panose="020B0503030202060203" pitchFamily="34" charset="0"/>
              </a:rPr>
              <a:t>Engineered with a cloud experience</a:t>
            </a:r>
          </a:p>
          <a:p>
            <a:pPr marL="285750" indent="-285750">
              <a:buFont typeface="Arial" panose="020B0604020202020204" pitchFamily="34" charset="0"/>
              <a:buChar char="•"/>
            </a:pPr>
            <a:r>
              <a:rPr lang="en-US" sz="1400" b="1" i="0" u="none" strike="noStrike" baseline="0">
                <a:solidFill>
                  <a:srgbClr val="000000"/>
                </a:solidFill>
                <a:latin typeface="MetricHPE Light" panose="020B0303030202060203" pitchFamily="34" charset="0"/>
              </a:rPr>
              <a:t>Simplify the way you control compute from edge-to-cloud </a:t>
            </a:r>
          </a:p>
          <a:p>
            <a:pPr marL="285750" indent="-285750">
              <a:buFont typeface="Arial" panose="020B0604020202020204" pitchFamily="34" charset="0"/>
              <a:buChar char="•"/>
            </a:pPr>
            <a:r>
              <a:rPr lang="en-US" sz="1400" b="1" i="0" u="none" strike="noStrike" baseline="0">
                <a:solidFill>
                  <a:srgbClr val="000000"/>
                </a:solidFill>
                <a:latin typeface="MetricHPE Light" panose="020B0303030202060203" pitchFamily="34" charset="0"/>
              </a:rPr>
              <a:t>Transform business operations and pivot your team from reactive to proactive </a:t>
            </a:r>
          </a:p>
          <a:p>
            <a:pPr marL="285750" indent="-285750">
              <a:buFont typeface="Arial" panose="020B0604020202020204" pitchFamily="34" charset="0"/>
              <a:buChar char="•"/>
            </a:pPr>
            <a:r>
              <a:rPr lang="en-US" sz="1400" b="1">
                <a:solidFill>
                  <a:srgbClr val="000000"/>
                </a:solidFill>
                <a:latin typeface="MetricHPE Light" panose="020B0303030202060203" pitchFamily="34" charset="0"/>
              </a:rPr>
              <a:t>Benefit from </a:t>
            </a:r>
            <a:r>
              <a:rPr lang="en-US" sz="1400" b="1" i="0" u="none" strike="noStrike" baseline="0">
                <a:solidFill>
                  <a:srgbClr val="000000"/>
                </a:solidFill>
                <a:latin typeface="MetricHPE Light" panose="020B0303030202060203" pitchFamily="34" charset="0"/>
              </a:rPr>
              <a:t>global visibility and insight through a unified console</a:t>
            </a:r>
          </a:p>
          <a:p>
            <a:pPr marL="285750" indent="-285750">
              <a:buFont typeface="Arial" panose="020B0604020202020204" pitchFamily="34" charset="0"/>
              <a:buChar char="•"/>
            </a:pPr>
            <a:r>
              <a:rPr lang="en-US" sz="1400" b="1" i="0" u="none" strike="noStrike" baseline="0">
                <a:solidFill>
                  <a:srgbClr val="000000"/>
                </a:solidFill>
                <a:latin typeface="MetricHPE Light" panose="020B0303030202060203" pitchFamily="34" charset="0"/>
              </a:rPr>
              <a:t>Automate tasks for efficiency, reducing manual effort in deployment, instant scalability, and seamless, simplified support and lifecycle management</a:t>
            </a:r>
          </a:p>
          <a:p>
            <a:pPr marL="285750" indent="-285750">
              <a:buFont typeface="Arial" panose="020B0604020202020204" pitchFamily="34" charset="0"/>
              <a:buChar char="•"/>
            </a:pPr>
            <a:r>
              <a:rPr lang="en-US" sz="1400" b="1" i="0" u="none" strike="noStrike" baseline="0">
                <a:solidFill>
                  <a:srgbClr val="000000"/>
                </a:solidFill>
                <a:latin typeface="MetricHPE Light" panose="020B0303030202060203" pitchFamily="34" charset="0"/>
              </a:rPr>
              <a:t>Choose a capex purchase or consumption model</a:t>
            </a:r>
          </a:p>
          <a:p>
            <a:endParaRPr lang="en-US" sz="1400" b="1">
              <a:solidFill>
                <a:srgbClr val="000000"/>
              </a:solidFill>
              <a:latin typeface="MetricHPE" panose="020B0503030202060203" pitchFamily="34" charset="0"/>
            </a:endParaRPr>
          </a:p>
          <a:p>
            <a:r>
              <a:rPr lang="en-US" sz="1400" b="1">
                <a:solidFill>
                  <a:srgbClr val="000000"/>
                </a:solidFill>
                <a:latin typeface="MetricHPE" panose="020B0503030202060203" pitchFamily="34" charset="0"/>
              </a:rPr>
              <a:t>Key competitive differentiators </a:t>
            </a:r>
            <a:br>
              <a:rPr lang="en-US" sz="1400" b="1">
                <a:solidFill>
                  <a:srgbClr val="000000"/>
                </a:solidFill>
                <a:latin typeface="MetricHPE" panose="020B0503030202060203" pitchFamily="34" charset="0"/>
              </a:rPr>
            </a:br>
            <a:r>
              <a:rPr lang="en-US" sz="1400">
                <a:solidFill>
                  <a:srgbClr val="000000"/>
                </a:solidFill>
                <a:latin typeface="MetricHPE" panose="020B0503030202060203" pitchFamily="34" charset="0"/>
              </a:rPr>
              <a:t>HPE GreenLake for Compute Ops Management was developed to simplify firmware management for edge use cases (in addition to servers in the data center)</a:t>
            </a:r>
            <a:endParaRPr lang="en-US" sz="1400" i="0" u="none" strike="noStrike" baseline="0">
              <a:solidFill>
                <a:srgbClr val="000000"/>
              </a:solidFill>
              <a:latin typeface="MetricHPE Light" panose="020B0303030202060203" pitchFamily="34" charset="0"/>
            </a:endParaRPr>
          </a:p>
          <a:p>
            <a:endParaRPr lang="en-US" sz="1400" b="1" i="0" u="none" strike="noStrike" baseline="0">
              <a:solidFill>
                <a:srgbClr val="000000"/>
              </a:solidFill>
              <a:latin typeface="MetricHPE Light" panose="020B0303030202060203" pitchFamily="34" charset="0"/>
            </a:endParaRPr>
          </a:p>
        </p:txBody>
      </p:sp>
      <p:sp>
        <p:nvSpPr>
          <p:cNvPr id="10" name="Rectangle 9">
            <a:extLst>
              <a:ext uri="{FF2B5EF4-FFF2-40B4-BE49-F238E27FC236}">
                <a16:creationId xmlns:a16="http://schemas.microsoft.com/office/drawing/2014/main" id="{EA3EF175-9525-649D-6137-9E9F6772D4DC}"/>
              </a:ext>
            </a:extLst>
          </p:cNvPr>
          <p:cNvSpPr/>
          <p:nvPr/>
        </p:nvSpPr>
        <p:spPr bwMode="ltGray">
          <a:xfrm>
            <a:off x="6234963" y="219693"/>
            <a:ext cx="5486400" cy="274320"/>
          </a:xfrm>
          <a:prstGeom prst="rect">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107000"/>
              </a:lnSpc>
            </a:pPr>
            <a:r>
              <a:rPr lang="en-US" b="1">
                <a:solidFill>
                  <a:schemeClr val="bg1"/>
                </a:solidFill>
                <a:latin typeface="+mj-lt"/>
                <a:cs typeface="Times New Roman" panose="02020603050405020304" pitchFamily="18" charset="0"/>
              </a:rPr>
              <a:t>Value Prop</a:t>
            </a:r>
            <a:endParaRPr lang="en-GB" b="1">
              <a:solidFill>
                <a:schemeClr val="bg1"/>
              </a:solidFill>
              <a:latin typeface="+mj-lt"/>
              <a:cs typeface="Times New Roman" panose="02020603050405020304" pitchFamily="18" charset="0"/>
            </a:endParaRPr>
          </a:p>
        </p:txBody>
      </p:sp>
      <p:sp>
        <p:nvSpPr>
          <p:cNvPr id="27" name="TextBox 26">
            <a:extLst>
              <a:ext uri="{FF2B5EF4-FFF2-40B4-BE49-F238E27FC236}">
                <a16:creationId xmlns:a16="http://schemas.microsoft.com/office/drawing/2014/main" id="{CD556D3A-D905-79C4-0FFD-5DEEED4D7ED5}"/>
              </a:ext>
            </a:extLst>
          </p:cNvPr>
          <p:cNvSpPr txBox="1"/>
          <p:nvPr/>
        </p:nvSpPr>
        <p:spPr>
          <a:xfrm>
            <a:off x="1519049" y="5928660"/>
            <a:ext cx="5012944" cy="680356"/>
          </a:xfrm>
          <a:prstGeom prst="rect">
            <a:avLst/>
          </a:prstGeom>
          <a:solidFill>
            <a:schemeClr val="accent2"/>
          </a:solidFill>
          <a:ln w="57150">
            <a:noFill/>
            <a:miter lim="800000"/>
          </a:ln>
        </p:spPr>
        <p:txBody>
          <a:bodyPr wrap="square" lIns="90000" tIns="90000" rIns="90000" bIns="90000" rtlCol="0" anchor="ctr" anchorCtr="0">
            <a:sp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800" b="1" i="0" u="none" strike="noStrike" kern="1200" cap="none" spc="0" normalizeH="0" baseline="0" noProof="0">
                <a:ln>
                  <a:noFill/>
                </a:ln>
                <a:solidFill>
                  <a:prstClr val="black"/>
                </a:solidFill>
                <a:effectLst/>
                <a:uLnTx/>
                <a:uFillTx/>
                <a:latin typeface="MetricHPE"/>
                <a:ea typeface="+mn-ea"/>
                <a:cs typeface="+mn-cs"/>
              </a:rPr>
              <a:t>Selling tip:</a:t>
            </a:r>
            <a:r>
              <a:rPr kumimoji="0" lang="en-US" sz="1800" b="0" i="0" u="none" strike="noStrike" kern="1200" cap="none" spc="0" normalizeH="0" baseline="0" noProof="0">
                <a:ln>
                  <a:noFill/>
                </a:ln>
                <a:solidFill>
                  <a:prstClr val="black"/>
                </a:solidFill>
                <a:effectLst/>
                <a:uLnTx/>
                <a:uFillTx/>
                <a:latin typeface="MetricHPE"/>
                <a:ea typeface="+mn-ea"/>
                <a:cs typeface="+mn-cs"/>
              </a:rPr>
              <a:t> Use these discovery questions to connect HPE ProLiant Gen11 value to your customer’s needs</a:t>
            </a:r>
            <a:endParaRPr kumimoji="0" lang="en-GB" sz="1800" b="0" i="0" u="none" strike="noStrike" kern="1200" cap="none" spc="0" normalizeH="0" baseline="0" noProof="0">
              <a:ln>
                <a:noFill/>
              </a:ln>
              <a:solidFill>
                <a:prstClr val="black"/>
              </a:solidFill>
              <a:effectLst/>
              <a:uLnTx/>
              <a:uFillTx/>
              <a:latin typeface="MetricHPE"/>
              <a:ea typeface="+mn-ea"/>
              <a:cs typeface="+mn-cs"/>
            </a:endParaRPr>
          </a:p>
        </p:txBody>
      </p:sp>
    </p:spTree>
    <p:extLst>
      <p:ext uri="{BB962C8B-B14F-4D97-AF65-F5344CB8AC3E}">
        <p14:creationId xmlns:p14="http://schemas.microsoft.com/office/powerpoint/2010/main" val="349514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standard-16x9-white-inspiration-1657816577395.pptx" id="{CC440E9C-BBDD-4531-8B4A-E054D46B4B48}" vid="{59E73280-3BDD-4521-8E56-56CA9271C5EF}"/>
    </a:ext>
  </a:extLst>
</a:theme>
</file>

<file path=ppt/theme/theme2.xml><?xml version="1.0" encoding="utf-8"?>
<a:theme xmlns:a="http://schemas.openxmlformats.org/drawingml/2006/main" name="1_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37941_HPE_ProLiant_Compute_Presentation" id="{94C0538A-D2EF-4AC4-B3AD-25B8F863B40B}" vid="{20ECF8DD-94BE-4F1F-B048-22242BC77F15}"/>
    </a:ext>
  </a:extLst>
</a:theme>
</file>

<file path=ppt/theme/theme3.xml><?xml version="1.0" encoding="utf-8"?>
<a:theme xmlns:a="http://schemas.openxmlformats.org/drawingml/2006/main" name="2_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37941_HPE_ProLiant_Compute_Presentation" id="{94C0538A-D2EF-4AC4-B3AD-25B8F863B40B}" vid="{20ECF8DD-94BE-4F1F-B048-22242BC77F15}"/>
    </a:ext>
  </a:extLst>
</a:theme>
</file>

<file path=ppt/theme/theme4.xml><?xml version="1.0" encoding="utf-8"?>
<a:theme xmlns:a="http://schemas.openxmlformats.org/drawingml/2006/main" name="3_HPE Standard 16x9 White Template">
  <a:themeElements>
    <a:clrScheme name="Custom 25">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FFFFFF"/>
      </a:hlink>
      <a:folHlink>
        <a:srgbClr val="FFFFFF"/>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 id="{95AD0B46-8996-43D6-A757-ECCCFC03F9B8}" vid="{83FBB3FB-0FD9-4489-83E5-958E13ED0952}"/>
    </a:ext>
  </a:extLst>
</a:theme>
</file>

<file path=ppt/theme/theme5.xml><?xml version="1.0" encoding="utf-8"?>
<a:theme xmlns:a="http://schemas.openxmlformats.org/drawingml/2006/main" name="4_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Presentation4" id="{112BA20C-E21B-4BA8-AD8A-B01CFE0E5FD7}" vid="{DDBA67E5-694A-4E8B-8EB3-95DCAEB1CCC8}"/>
    </a:ext>
  </a:extLst>
</a:theme>
</file>

<file path=ppt/theme/theme6.xml><?xml version="1.0" encoding="utf-8"?>
<a:theme xmlns:a="http://schemas.openxmlformats.org/drawingml/2006/main" name="Office Theme">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mment xmlns="20233b80-aeea-4dfe-9051-6f21b4c006b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05A686DA0B5140A2B1EA5A505B83DA" ma:contentTypeVersion="12" ma:contentTypeDescription="Create a new document." ma:contentTypeScope="" ma:versionID="1a4f4158d786fb2e612ae374a3db910f">
  <xsd:schema xmlns:xsd="http://www.w3.org/2001/XMLSchema" xmlns:xs="http://www.w3.org/2001/XMLSchema" xmlns:p="http://schemas.microsoft.com/office/2006/metadata/properties" xmlns:ns2="20233b80-aeea-4dfe-9051-6f21b4c006bb" xmlns:ns3="a19bea73-0db7-42bf-9916-da708d80d290" targetNamespace="http://schemas.microsoft.com/office/2006/metadata/properties" ma:root="true" ma:fieldsID="955200f2dd92c4fedfc8b812d9281b35" ns2:_="" ns3:_="">
    <xsd:import namespace="20233b80-aeea-4dfe-9051-6f21b4c006bb"/>
    <xsd:import namespace="a19bea73-0db7-42bf-9916-da708d80d29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Com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33b80-aeea-4dfe-9051-6f21b4c006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Comment" ma:index="19" nillable="true" ma:displayName="Comment" ma:internalName="Commen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9bea73-0db7-42bf-9916-da708d80d29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AF23D7-E95C-4408-BD76-2DD4BFCF9930}">
  <ds:schemaRefs>
    <ds:schemaRef ds:uri="http://purl.org/dc/dcmitype/"/>
    <ds:schemaRef ds:uri="http://www.w3.org/XML/1998/namespace"/>
    <ds:schemaRef ds:uri="20233b80-aeea-4dfe-9051-6f21b4c006bb"/>
    <ds:schemaRef ds:uri="http://purl.org/dc/terms/"/>
    <ds:schemaRef ds:uri="http://schemas.openxmlformats.org/package/2006/metadata/core-properties"/>
    <ds:schemaRef ds:uri="a19bea73-0db7-42bf-9916-da708d80d290"/>
    <ds:schemaRef ds:uri="http://schemas.microsoft.com/office/2006/documentManagement/types"/>
    <ds:schemaRef ds:uri="http://schemas.microsoft.com/office/infopath/2007/PartnerControl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0A465D7F-5541-4FEB-A09A-C1C1D3578282}">
  <ds:schemaRefs>
    <ds:schemaRef ds:uri="20233b80-aeea-4dfe-9051-6f21b4c006bb"/>
    <ds:schemaRef ds:uri="a19bea73-0db7-42bf-9916-da708d80d2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0AD00FD-A9A1-4C98-A08C-698FDA2186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hpe-standard-16x9-white-inspiration-2022-07</Template>
  <TotalTime>23621</TotalTime>
  <Words>6004</Words>
  <Application>Microsoft Macintosh PowerPoint</Application>
  <PresentationFormat>Breedbeeld</PresentationFormat>
  <Paragraphs>620</Paragraphs>
  <Slides>28</Slides>
  <Notes>16</Notes>
  <HiddenSlides>0</HiddenSlides>
  <MMClips>0</MMClips>
  <ScaleCrop>false</ScaleCrop>
  <HeadingPairs>
    <vt:vector size="8" baseType="variant">
      <vt:variant>
        <vt:lpstr>Gebruikte lettertypen</vt:lpstr>
      </vt:variant>
      <vt:variant>
        <vt:i4>10</vt:i4>
      </vt:variant>
      <vt:variant>
        <vt:lpstr>Thema</vt:lpstr>
      </vt:variant>
      <vt:variant>
        <vt:i4>5</vt:i4>
      </vt:variant>
      <vt:variant>
        <vt:lpstr>Ingesloten OLE-bronprogramma's</vt:lpstr>
      </vt:variant>
      <vt:variant>
        <vt:i4>1</vt:i4>
      </vt:variant>
      <vt:variant>
        <vt:lpstr>Diatitels</vt:lpstr>
      </vt:variant>
      <vt:variant>
        <vt:i4>28</vt:i4>
      </vt:variant>
    </vt:vector>
  </HeadingPairs>
  <TitlesOfParts>
    <vt:vector size="44" baseType="lpstr">
      <vt:lpstr>Symbol</vt:lpstr>
      <vt:lpstr>MetricHPE</vt:lpstr>
      <vt:lpstr>Arial</vt:lpstr>
      <vt:lpstr>MetricHPE Light</vt:lpstr>
      <vt:lpstr>Times New Roman</vt:lpstr>
      <vt:lpstr>Slack-Lato</vt:lpstr>
      <vt:lpstr>Calibri</vt:lpstr>
      <vt:lpstr>MetricHPE Black</vt:lpstr>
      <vt:lpstr>MetricHPE Semibold</vt:lpstr>
      <vt:lpstr>Metric</vt:lpstr>
      <vt:lpstr>HPE Standard 16x9 White Template</vt:lpstr>
      <vt:lpstr>1_HPE Standard 16x9 White Template</vt:lpstr>
      <vt:lpstr>2_HPE Standard 16x9 White Template</vt:lpstr>
      <vt:lpstr>3_HPE Standard 16x9 White Template</vt:lpstr>
      <vt:lpstr>4_HPE Standard 16x9 White Template</vt:lpstr>
      <vt:lpstr>think-cell Slide</vt:lpstr>
      <vt:lpstr>Selling HPE ProLiant Gen11 Compute</vt:lpstr>
      <vt:lpstr>Confidential Disclosure Agreement</vt:lpstr>
      <vt:lpstr>Agenda</vt:lpstr>
      <vt:lpstr>Connecting to customer needs</vt:lpstr>
      <vt:lpstr>Customers are contending with new challenges</vt:lpstr>
      <vt:lpstr>HPE Core Compute</vt:lpstr>
      <vt:lpstr>Gen11 value proposition</vt:lpstr>
      <vt:lpstr>PowerPoint-presentatie</vt:lpstr>
      <vt:lpstr>PowerPoint-presentatie</vt:lpstr>
      <vt:lpstr>PowerPoint-presentatie</vt:lpstr>
      <vt:lpstr>PowerPoint-presentatie</vt:lpstr>
      <vt:lpstr>Accelerate workload performance with HPE ProLiant Gen11 </vt:lpstr>
      <vt:lpstr>Modernize workload efficiency with HPE ProLiant Gen11 </vt:lpstr>
      <vt:lpstr>HPE ProLiant Gen11 Servers for everywhere your apps and data live</vt:lpstr>
      <vt:lpstr>HPE GreenLake for Compute Ops Management (COM)</vt:lpstr>
      <vt:lpstr>Empower sustainable IT with HPE ProLiant Gen11 compute</vt:lpstr>
      <vt:lpstr>Is HPE ProLiant Gen11 the right fit? </vt:lpstr>
      <vt:lpstr>Handling objections</vt:lpstr>
      <vt:lpstr>Handling key objections </vt:lpstr>
      <vt:lpstr>Tools &amp; resources</vt:lpstr>
      <vt:lpstr>Gen11 competitive resources</vt:lpstr>
      <vt:lpstr>Gen11 OCA Smart Templates</vt:lpstr>
      <vt:lpstr>Tools</vt:lpstr>
      <vt:lpstr>Resources</vt:lpstr>
      <vt:lpstr>Thank You</vt:lpstr>
      <vt:lpstr>Appendix: Gen11 portfolio details</vt:lpstr>
      <vt:lpstr>HPE leadership for performance and efficiency</vt:lpstr>
      <vt:lpstr>HPE GreenLake for Compute Ops Management</vt:lpstr>
    </vt:vector>
  </TitlesOfParts>
  <Company>Hewlett 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Compute Gen11 Portfolio  Overview and Positioning</dc:title>
  <dc:creator>Corcoran, Jeffrey</dc:creator>
  <cp:lastModifiedBy>Hanneke Neven</cp:lastModifiedBy>
  <cp:revision>12</cp:revision>
  <dcterms:created xsi:type="dcterms:W3CDTF">2022-10-19T02:29:46Z</dcterms:created>
  <dcterms:modified xsi:type="dcterms:W3CDTF">2024-05-15T13:04:07Z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0x010100F705A686DA0B5140A2B1EA5A505B83DA</vt:lpwstr>
  </property>
</Properties>
</file>